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24" r:id="rId2"/>
  </p:sldMasterIdLst>
  <p:notesMasterIdLst>
    <p:notesMasterId r:id="rId34"/>
  </p:notesMasterIdLst>
  <p:sldIdLst>
    <p:sldId id="759" r:id="rId3"/>
    <p:sldId id="766" r:id="rId4"/>
    <p:sldId id="775" r:id="rId5"/>
    <p:sldId id="749" r:id="rId6"/>
    <p:sldId id="776" r:id="rId7"/>
    <p:sldId id="761" r:id="rId8"/>
    <p:sldId id="771" r:id="rId9"/>
    <p:sldId id="762" r:id="rId10"/>
    <p:sldId id="763" r:id="rId11"/>
    <p:sldId id="778" r:id="rId12"/>
    <p:sldId id="772" r:id="rId13"/>
    <p:sldId id="732" r:id="rId14"/>
    <p:sldId id="733" r:id="rId15"/>
    <p:sldId id="734" r:id="rId16"/>
    <p:sldId id="779" r:id="rId17"/>
    <p:sldId id="783" r:id="rId18"/>
    <p:sldId id="780" r:id="rId19"/>
    <p:sldId id="781" r:id="rId20"/>
    <p:sldId id="738" r:id="rId21"/>
    <p:sldId id="750" r:id="rId22"/>
    <p:sldId id="770" r:id="rId23"/>
    <p:sldId id="752" r:id="rId24"/>
    <p:sldId id="753" r:id="rId25"/>
    <p:sldId id="754" r:id="rId26"/>
    <p:sldId id="756" r:id="rId27"/>
    <p:sldId id="755" r:id="rId28"/>
    <p:sldId id="786" r:id="rId29"/>
    <p:sldId id="787" r:id="rId30"/>
    <p:sldId id="782" r:id="rId31"/>
    <p:sldId id="773" r:id="rId32"/>
    <p:sldId id="788" r:id="rId33"/>
  </p:sldIdLst>
  <p:sldSz cx="9144000" cy="6858000" type="screen4x3"/>
  <p:notesSz cx="7010400" cy="92964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609"/>
    <a:srgbClr val="001E54"/>
    <a:srgbClr val="FCD904"/>
    <a:srgbClr val="99FF33"/>
    <a:srgbClr val="00CCFF"/>
    <a:srgbClr val="FF1DFF"/>
    <a:srgbClr val="71E200"/>
    <a:srgbClr val="FFFF99"/>
    <a:srgbClr val="5EC2A8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89467" autoAdjust="0"/>
  </p:normalViewPr>
  <p:slideViewPr>
    <p:cSldViewPr snapToGrid="0">
      <p:cViewPr>
        <p:scale>
          <a:sx n="90" d="100"/>
          <a:sy n="90" d="100"/>
        </p:scale>
        <p:origin x="-98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234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cts\cpsm\DROPBOX\Richard%20Guether\Space%20Model\Survey\Master%20Plan%20Priority%20Survey%20Results--Excel%20File%20for%20Power%20Point%20Charts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Data!$C$22</c:f>
              <c:strCache>
                <c:ptCount val="1"/>
                <c:pt idx="0">
                  <c:v>Faculty</c:v>
                </c:pt>
              </c:strCache>
            </c:strRef>
          </c:tx>
          <c:spPr>
            <a:solidFill>
              <a:srgbClr val="001E54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Data!$A$23:$A$33</c:f>
              <c:strCache>
                <c:ptCount val="11"/>
                <c:pt idx="0">
                  <c:v>Athletic and Sporting Events</c:v>
                </c:pt>
                <c:pt idx="1">
                  <c:v>Student Housing</c:v>
                </c:pt>
                <c:pt idx="2">
                  <c:v>Health Science Sector</c:v>
                </c:pt>
                <c:pt idx="3">
                  <c:v>Campus Quality of Life</c:v>
                </c:pt>
                <c:pt idx="4">
                  <c:v>Sustainable Practices</c:v>
                </c:pt>
                <c:pt idx="5">
                  <c:v>Campus Landscape</c:v>
                </c:pt>
                <c:pt idx="6">
                  <c:v>Research Capbability</c:v>
                </c:pt>
                <c:pt idx="7">
                  <c:v>Long-Range Land Use</c:v>
                </c:pt>
                <c:pt idx="8">
                  <c:v>Campus Transportation</c:v>
                </c:pt>
                <c:pt idx="9">
                  <c:v>Space Needs of Colleges and Schools</c:v>
                </c:pt>
                <c:pt idx="10">
                  <c:v>Academic Buildings in the Core of Campus</c:v>
                </c:pt>
              </c:strCache>
            </c:strRef>
          </c:cat>
          <c:val>
            <c:numRef>
              <c:f>Data!$C$23:$C$33</c:f>
              <c:numCache>
                <c:formatCode>#,##0_);\(#,##0\)</c:formatCode>
                <c:ptCount val="11"/>
                <c:pt idx="0">
                  <c:v>27</c:v>
                </c:pt>
                <c:pt idx="1">
                  <c:v>50</c:v>
                </c:pt>
                <c:pt idx="2">
                  <c:v>70</c:v>
                </c:pt>
                <c:pt idx="3">
                  <c:v>128</c:v>
                </c:pt>
                <c:pt idx="4">
                  <c:v>139</c:v>
                </c:pt>
                <c:pt idx="5">
                  <c:v>144</c:v>
                </c:pt>
                <c:pt idx="6">
                  <c:v>163</c:v>
                </c:pt>
                <c:pt idx="7">
                  <c:v>164</c:v>
                </c:pt>
                <c:pt idx="8">
                  <c:v>169</c:v>
                </c:pt>
                <c:pt idx="9">
                  <c:v>208</c:v>
                </c:pt>
                <c:pt idx="10">
                  <c:v>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5066368"/>
        <c:axId val="95076352"/>
        <c:axId val="0"/>
      </c:bar3DChart>
      <c:catAx>
        <c:axId val="95066368"/>
        <c:scaling>
          <c:orientation val="minMax"/>
        </c:scaling>
        <c:delete val="0"/>
        <c:axPos val="l"/>
        <c:majorTickMark val="out"/>
        <c:minorTickMark val="none"/>
        <c:tickLblPos val="nextTo"/>
        <c:crossAx val="95076352"/>
        <c:crosses val="autoZero"/>
        <c:auto val="1"/>
        <c:lblAlgn val="ctr"/>
        <c:lblOffset val="100"/>
        <c:noMultiLvlLbl val="0"/>
      </c:catAx>
      <c:valAx>
        <c:axId val="9507635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Responses</a:t>
                </a:r>
              </a:p>
            </c:rich>
          </c:tx>
          <c:layout/>
          <c:overlay val="0"/>
        </c:title>
        <c:numFmt formatCode="#,##0_);\(#,##0\)" sourceLinked="1"/>
        <c:majorTickMark val="out"/>
        <c:minorTickMark val="none"/>
        <c:tickLblPos val="nextTo"/>
        <c:crossAx val="950663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b="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86A18B51-5BB4-491B-A0B6-0DFEF979BF91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56A5CA1A-96A3-4978-857B-F356FF2E0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7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E57C-6DD9-4531-8D8A-616AA4D53E8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59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Rules and regulations available in hard-copy and on Parking Services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E57C-6DD9-4531-8D8A-616AA4D53E8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99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 traffic on Donahue</a:t>
            </a:r>
            <a:r>
              <a:rPr lang="en-US" baseline="0" dirty="0" smtClean="0"/>
              <a:t> based on anecdotal evidence. Pre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Post traffic counts to be analyzed this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E57C-6DD9-4531-8D8A-616AA4D53E8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25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E57C-6DD9-4531-8D8A-616AA4D53E8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25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1" indent="-2857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3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07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52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29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42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58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31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E6975-3FE6-4E93-BFAB-622140F6BA2A}" type="slidenum">
              <a:rPr lang="en-US">
                <a:solidFill>
                  <a:prstClr val="black"/>
                </a:solidFill>
              </a:rPr>
              <a:pPr eaLnBrk="1" hangingPunct="1"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1" indent="-2857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3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07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52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29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42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58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31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544A382-E834-4EC3-94C1-C520C97FFB71}" type="slidenum">
              <a:rPr lang="en-US">
                <a:solidFill>
                  <a:prstClr val="black"/>
                </a:solidFill>
              </a:rPr>
              <a:pPr eaLnBrk="1" hangingPunct="1"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1" indent="-2857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3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07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52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29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42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58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31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544A382-E834-4EC3-94C1-C520C97FFB71}" type="slidenum">
              <a:rPr lang="en-US">
                <a:solidFill>
                  <a:prstClr val="black"/>
                </a:solidFill>
              </a:rPr>
              <a:pPr eaLnBrk="1" hangingPunct="1"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1" indent="-2857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3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07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52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29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42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58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31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757F8FC-AE5D-4C10-9487-3B051F9C745B}" type="slidenum">
              <a:rPr lang="en-US">
                <a:solidFill>
                  <a:prstClr val="black"/>
                </a:solidFill>
              </a:rPr>
              <a:pPr eaLnBrk="1" hangingPunct="1"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1" indent="-2857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3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07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52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29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42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58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31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98E276-F4A4-4796-85DE-8DB314ED7BDD}" type="slidenum">
              <a:rPr lang="en-US">
                <a:solidFill>
                  <a:prstClr val="black"/>
                </a:solidFill>
              </a:rPr>
              <a:pPr eaLnBrk="1" hangingPunct="1"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AEDB6-8583-41E2-94C9-FF68A3281B6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CD235-9171-4F98-897B-974FBE036EE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2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4A17C-08DC-42F4-887E-B15B5D0B32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B939-79B0-41AE-A5FD-347D2D0E847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4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B9CCA-D30E-4FC0-B334-2BB28614EE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34160-E547-466E-A111-79E6E27882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21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10/2/2012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71905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6BC3C-5274-43C9-A321-82FF1489D05D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757036-7A10-4500-A91B-746293D954DF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94459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9BAC60-731E-4C74-8373-02C1C2583988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608EDA-3194-4D70-8278-5708170E3ABA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1AC945-F4CB-447E-B871-6789F364C456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DC2372-2EF0-4F1F-A194-9F66495DB13D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FACAB2-7682-4BF7-8590-BB390FEA1CAE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E36E46-1DDF-4159-B13D-3B5AB577CA40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4742DD-F73B-4C68-80EB-3324335D7591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1BBF08-62E4-4244-B116-7AD44CB2DC85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86E6C9-C396-42C5-96D8-8763B933A61B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732697-7B5E-4E81-9748-A19117B56F24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C783E8-249F-44A4-8293-DFE98632A4A1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5B9539-461A-45C1-B4FA-1BF3A5A83CC2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3BA49-3BFF-4283-8869-F917A6C318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B1B82-9273-4578-86D1-067F34194A6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5084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C73D93-72D7-4865-A13A-1130FC4BFB0F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730FCA-5D13-4BB5-A191-F8A2DF218A62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F97F57-7C3A-46D3-874B-6E31C5E15069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F51445-BEB5-4B1F-85F3-1FB97BB1FF3D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84443C-C25C-4AEC-83DD-F190EAA5BEAA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338CF7-90D7-4F67-A253-3AFC65A1EFC2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07984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93201-8C12-4391-9C50-9C59FDD147F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36A1E-4566-43B9-852F-D23342104B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8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F2B96-E17D-44AA-AAEF-5C829FA33A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502F8-4199-4C3F-9329-D91DAA2F66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0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1946B-AF78-4990-9549-64CE40A5706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3BF4B-E5DE-4337-BE8F-165E7F210F2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3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24B7-52C2-4861-96EC-9969F3F8F3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085BB-BDC1-45C9-89C8-7A313ACB6A2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2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ADB78-5829-475C-8EBF-F5E3036A83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54DBB-5E85-47AC-B2E5-C1542D263BA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059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BAD5B-FC9E-4428-9F73-40C34C94A46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9B450-5426-4DB3-A17F-D291187B22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9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31045-2737-47EB-A924-5F4861DB3CC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A3E5D-5C80-40D7-A54A-D2D1092BCD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8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71263E-1990-4740-BAE7-CE55E7E738D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1A2C41-4C1B-4F21-877D-5272B0EBDFB1}" type="slidenum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4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4" descr="https://fp.auburn.edu/ocm/150logos/AU%20tower%20log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96" y="5982226"/>
            <a:ext cx="522267" cy="47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itle 2"/>
          <p:cNvSpPr txBox="1">
            <a:spLocks/>
          </p:cNvSpPr>
          <p:nvPr userDrawn="1"/>
        </p:nvSpPr>
        <p:spPr>
          <a:xfrm>
            <a:off x="4763005" y="5982226"/>
            <a:ext cx="39624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18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n-US" sz="1400" dirty="0" smtClean="0">
                <a:solidFill>
                  <a:srgbClr val="968C8C"/>
                </a:solidFill>
              </a:rPr>
              <a:t>Auburn</a:t>
            </a:r>
            <a:r>
              <a:rPr lang="en-US" sz="1400" baseline="0" dirty="0" smtClean="0">
                <a:solidFill>
                  <a:srgbClr val="968C8C"/>
                </a:solidFill>
              </a:rPr>
              <a:t> University Senate</a:t>
            </a:r>
            <a:r>
              <a:rPr lang="en-US" sz="1400" dirty="0" smtClean="0">
                <a:solidFill>
                  <a:srgbClr val="968C8C"/>
                </a:solidFill>
              </a:rPr>
              <a:t> 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6174781" y="6141584"/>
            <a:ext cx="2550623" cy="381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18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n-US" sz="1100" dirty="0" smtClean="0">
                <a:solidFill>
                  <a:srgbClr val="968C8C"/>
                </a:solidFill>
              </a:rPr>
              <a:t>October 2, 2012</a:t>
            </a:r>
            <a:endParaRPr lang="en-US" sz="1100" dirty="0">
              <a:solidFill>
                <a:srgbClr val="968C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23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88" y="1756198"/>
            <a:ext cx="7772400" cy="1828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78609"/>
                </a:solidFill>
              </a:rPr>
              <a:t>Auburn University</a:t>
            </a:r>
            <a:br>
              <a:rPr lang="en-US" dirty="0" smtClean="0">
                <a:solidFill>
                  <a:srgbClr val="F78609"/>
                </a:solidFill>
              </a:rPr>
            </a:br>
            <a:r>
              <a:rPr lang="en-US" dirty="0" smtClean="0">
                <a:solidFill>
                  <a:srgbClr val="F78609"/>
                </a:solidFill>
              </a:rPr>
              <a:t>Parking and Traffic</a:t>
            </a:r>
            <a:endParaRPr lang="en-US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068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047" y="573525"/>
            <a:ext cx="8183880" cy="10515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Appeals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621" y="1653097"/>
            <a:ext cx="8183880" cy="4187952"/>
          </a:xfrm>
        </p:spPr>
        <p:txBody>
          <a:bodyPr/>
          <a:lstStyle/>
          <a:p>
            <a:r>
              <a:rPr lang="en-US" dirty="0" smtClean="0"/>
              <a:t>Three (3) appeals committees</a:t>
            </a:r>
          </a:p>
          <a:p>
            <a:r>
              <a:rPr lang="en-US" dirty="0" smtClean="0"/>
              <a:t>Not affiliated with Parking Services Department</a:t>
            </a:r>
          </a:p>
          <a:p>
            <a:r>
              <a:rPr lang="en-US" dirty="0" smtClean="0"/>
              <a:t>Appointed by and advisory to the President through the Executive VP</a:t>
            </a:r>
          </a:p>
          <a:p>
            <a:r>
              <a:rPr lang="en-US" dirty="0" smtClean="0"/>
              <a:t>Meet Tuesday, Wednesday, &amp; Thursday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8492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455" y="2188305"/>
            <a:ext cx="8769428" cy="3110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+mj-lt"/>
                <a:ea typeface="+mj-ea"/>
                <a:cs typeface="+mj-cs"/>
              </a:rPr>
              <a:t/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Chair – Catherine Love  	phone: 	(334) 844-9579</a:t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			email: 	lovecat@auburn.edu</a:t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/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Faculty Representatives</a:t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/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Jennifer 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Adams: </a:t>
            </a:r>
            <a:r>
              <a:rPr lang="en-US" sz="1600" dirty="0">
                <a:latin typeface="+mj-lt"/>
                <a:ea typeface="+mj-ea"/>
                <a:cs typeface="+mj-cs"/>
              </a:rPr>
              <a:t>(Communications and 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Journalism) adamsj1@auburn.edu </a:t>
            </a:r>
            <a:r>
              <a:rPr lang="en-US" sz="1600" dirty="0">
                <a:latin typeface="+mj-lt"/>
                <a:ea typeface="+mj-ea"/>
                <a:cs typeface="+mj-cs"/>
              </a:rPr>
              <a:t/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Song-Yul 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Choe: </a:t>
            </a:r>
            <a:r>
              <a:rPr lang="en-US" sz="1600" dirty="0">
                <a:latin typeface="+mj-lt"/>
                <a:ea typeface="+mj-ea"/>
                <a:cs typeface="+mj-cs"/>
              </a:rPr>
              <a:t>(Mechanical Engineering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) </a:t>
            </a:r>
            <a:r>
              <a:rPr lang="en-US" sz="1600" dirty="0">
                <a:latin typeface="+mj-lt"/>
                <a:ea typeface="+mj-ea"/>
                <a:cs typeface="+mj-cs"/>
              </a:rPr>
              <a:t>choeson@auburn.edu</a:t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Jeffrey 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LaMondia: </a:t>
            </a:r>
            <a:r>
              <a:rPr lang="en-US" sz="1600" dirty="0">
                <a:latin typeface="+mj-lt"/>
                <a:ea typeface="+mj-ea"/>
                <a:cs typeface="+mj-cs"/>
              </a:rPr>
              <a:t>(Civil Engineering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) </a:t>
            </a:r>
            <a:r>
              <a:rPr lang="en-US" sz="1600" dirty="0">
                <a:latin typeface="+mj-lt"/>
                <a:ea typeface="+mj-ea"/>
                <a:cs typeface="+mj-cs"/>
              </a:rPr>
              <a:t>jjl0006@auburn.edu</a:t>
            </a:r>
            <a:endParaRPr lang="en-US" sz="1600" dirty="0" smtClean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36950" y="803310"/>
            <a:ext cx="78129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78609"/>
                </a:solidFill>
              </a:rPr>
              <a:t>Auburn University Parking &amp; Traffic </a:t>
            </a:r>
            <a:r>
              <a:rPr lang="en-US" sz="2800" b="1" dirty="0" smtClean="0">
                <a:solidFill>
                  <a:srgbClr val="F78609"/>
                </a:solidFill>
              </a:rPr>
              <a:t>Committee Contact </a:t>
            </a:r>
            <a:r>
              <a:rPr lang="en-US" sz="2800" b="1" dirty="0">
                <a:solidFill>
                  <a:srgbClr val="F78609"/>
                </a:solidFill>
              </a:rPr>
              <a:t>Information</a:t>
            </a:r>
            <a:endParaRPr lang="en-US" sz="2800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4315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8609"/>
                </a:solidFill>
              </a:rPr>
              <a:t>Auburn University </a:t>
            </a:r>
            <a:br>
              <a:rPr lang="en-US" dirty="0" smtClean="0">
                <a:solidFill>
                  <a:srgbClr val="F78609"/>
                </a:solidFill>
              </a:rPr>
            </a:br>
            <a:r>
              <a:rPr lang="en-US" dirty="0" smtClean="0">
                <a:solidFill>
                  <a:srgbClr val="F78609"/>
                </a:solidFill>
              </a:rPr>
              <a:t>Parking Services</a:t>
            </a:r>
            <a:endParaRPr lang="en-US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3306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65550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78609"/>
                </a:solidFill>
                <a:effectLst/>
              </a:rPr>
              <a:t>Mission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en-US" dirty="0" smtClean="0">
                <a:solidFill>
                  <a:srgbClr val="F78609"/>
                </a:solidFill>
                <a:effectLst/>
              </a:rPr>
              <a:t>Statement</a:t>
            </a:r>
            <a:endParaRPr lang="en-US" dirty="0">
              <a:solidFill>
                <a:srgbClr val="F7860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15379"/>
            <a:ext cx="7884405" cy="205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Facilitate safe and convenient access to Auburn University while encouraging alternative modes of transportation.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639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714" y="506866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78609"/>
                </a:solidFill>
                <a:effectLst/>
              </a:rPr>
              <a:t>Responsibilities</a:t>
            </a:r>
            <a:endParaRPr lang="en-US" sz="2800" dirty="0">
              <a:solidFill>
                <a:srgbClr val="F7860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853" y="1654073"/>
            <a:ext cx="8183880" cy="4187952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mplementation and enforcement of parking rules and regulations </a:t>
            </a:r>
          </a:p>
          <a:p>
            <a:r>
              <a:rPr lang="en-US" sz="2400" dirty="0" smtClean="0"/>
              <a:t>Compilation and distribution of Rules and Regulations pertaining to traffic and parking on property belonging to AU </a:t>
            </a:r>
          </a:p>
          <a:p>
            <a:r>
              <a:rPr lang="en-US" sz="2400" dirty="0" smtClean="0"/>
              <a:t>Sale of parking permits </a:t>
            </a:r>
          </a:p>
          <a:p>
            <a:r>
              <a:rPr lang="en-US" sz="2400" dirty="0" smtClean="0"/>
              <a:t>Collection of parking fines (no moving violations)</a:t>
            </a:r>
          </a:p>
          <a:p>
            <a:r>
              <a:rPr lang="en-US" sz="2400" dirty="0" smtClean="0"/>
              <a:t>Discretion to deal with emergencies, special events, service and delivery issues, etc.</a:t>
            </a:r>
          </a:p>
          <a:p>
            <a:r>
              <a:rPr lang="en-US" sz="2400" dirty="0" smtClean="0"/>
              <a:t>Signage and Pavement Markings handled by Facilities Management per work-orders from Parking Services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760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309" y="286310"/>
            <a:ext cx="8183880" cy="105156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78609"/>
                </a:solidFill>
                <a:effectLst/>
              </a:rPr>
              <a:t>Parking at AU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04" y="1415690"/>
            <a:ext cx="8229600" cy="1768185"/>
          </a:xfrm>
        </p:spPr>
        <p:txBody>
          <a:bodyPr/>
          <a:lstStyle/>
          <a:p>
            <a:r>
              <a:rPr lang="en-US" sz="2000" dirty="0"/>
              <a:t>Faculty and Staff -  “Broad Zone </a:t>
            </a:r>
            <a:r>
              <a:rPr lang="en-US" sz="2000" dirty="0" smtClean="0"/>
              <a:t>System”</a:t>
            </a:r>
          </a:p>
          <a:p>
            <a:pPr lvl="1"/>
            <a:r>
              <a:rPr lang="en-US" sz="2000" dirty="0" smtClean="0"/>
              <a:t>All </a:t>
            </a:r>
            <a:r>
              <a:rPr lang="en-US" sz="2000" dirty="0"/>
              <a:t>Faculty </a:t>
            </a:r>
            <a:r>
              <a:rPr lang="en-US" sz="2000" dirty="0" smtClean="0"/>
              <a:t>(and </a:t>
            </a:r>
            <a:r>
              <a:rPr lang="en-US" sz="2000" dirty="0"/>
              <a:t>Staff with &gt; 10 </a:t>
            </a:r>
            <a:r>
              <a:rPr lang="en-US" sz="2000" dirty="0" err="1"/>
              <a:t>yrs</a:t>
            </a:r>
            <a:r>
              <a:rPr lang="en-US" sz="2000" dirty="0"/>
              <a:t> of </a:t>
            </a:r>
            <a:r>
              <a:rPr lang="en-US" sz="2000" dirty="0" smtClean="0"/>
              <a:t>service) </a:t>
            </a:r>
            <a:r>
              <a:rPr lang="en-US" sz="2000" dirty="0"/>
              <a:t>entitled to park in any </a:t>
            </a:r>
            <a:r>
              <a:rPr lang="en-US" sz="2000" dirty="0" smtClean="0"/>
              <a:t>area </a:t>
            </a:r>
            <a:r>
              <a:rPr lang="en-US" sz="2000" dirty="0"/>
              <a:t>zoned “A”, “B”, or “C</a:t>
            </a:r>
            <a:r>
              <a:rPr lang="en-US" sz="2000" dirty="0" smtClean="0"/>
              <a:t>”</a:t>
            </a:r>
          </a:p>
          <a:p>
            <a:pPr lvl="1"/>
            <a:r>
              <a:rPr lang="en-US" sz="2000" dirty="0" smtClean="0"/>
              <a:t>Staff </a:t>
            </a:r>
            <a:r>
              <a:rPr lang="en-US" sz="2000" dirty="0"/>
              <a:t>with &lt; 10 years of services entitled to park in any area zoned “B” or “C</a:t>
            </a:r>
            <a:r>
              <a:rPr lang="en-US" sz="2000" dirty="0" smtClean="0"/>
              <a:t>”</a:t>
            </a:r>
          </a:p>
          <a:p>
            <a:pPr lvl="1"/>
            <a:endParaRPr lang="en-US" sz="16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40589" y="3311666"/>
            <a:ext cx="8229600" cy="8597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Students – “Assigned Lot” System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Residents (since 2008) – RH, RQ, RW, RO</a:t>
            </a:r>
          </a:p>
          <a:p>
            <a:pPr marL="0" indent="0">
              <a:buNone/>
            </a:pPr>
            <a:r>
              <a:rPr lang="en-US" sz="2000" dirty="0" smtClean="0"/>
              <a:t>		“</a:t>
            </a:r>
            <a:r>
              <a:rPr lang="en-US" sz="1600" dirty="0" smtClean="0"/>
              <a:t>Proximate Lots” by lottery with up-charge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	“Overflow” in South Quad Deck and West Campus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80204" y="4818112"/>
            <a:ext cx="8229600" cy="14794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	-Commuters (started Fall 2012) – CP, C</a:t>
            </a:r>
          </a:p>
          <a:p>
            <a:pPr marL="457200" lvl="1" indent="0">
              <a:buNone/>
            </a:pPr>
            <a:r>
              <a:rPr lang="en-US" sz="1600" dirty="0" smtClean="0"/>
              <a:t>		“Proximate Lots” (Donahue Dr.) by lottery with up-charge.</a:t>
            </a:r>
          </a:p>
          <a:p>
            <a:pPr marL="457200" lvl="1" indent="0">
              <a:buNone/>
            </a:pPr>
            <a:r>
              <a:rPr lang="en-US" sz="1600" dirty="0" smtClean="0"/>
              <a:t>		“Overflow” in West Campus Parking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51672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68" y="206486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Permit Sales</a:t>
            </a:r>
            <a:endParaRPr lang="en-US" sz="3200" dirty="0">
              <a:solidFill>
                <a:srgbClr val="F78609"/>
              </a:solidFill>
              <a:effectLst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353785"/>
              </p:ext>
            </p:extLst>
          </p:nvPr>
        </p:nvGraphicFramePr>
        <p:xfrm>
          <a:off x="580572" y="1485945"/>
          <a:ext cx="3225800" cy="4314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1706"/>
                <a:gridCol w="827047"/>
                <a:gridCol w="827047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Permit Type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Permits Sold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2011'-2012'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2012'-2013'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3538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3115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RH-RESIDENT HILL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812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RQ-RESIDENT QUAD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RO-RESIDENT OVERFLOW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1521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TEMP 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TEMP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1322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1071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902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11196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5302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1823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C-AUM STUDENT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RW-RESIDENT VILLAGE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796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G-GRAD STUDENT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144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MOTORCYCLE- FACULTY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MOTORCYLE- STUDENT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K-BICYCLE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2589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CONVERTIBLE- FACULTY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CONVERTIBLE- STUDENT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Total Permits: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21755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17686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62169" y="3945351"/>
            <a:ext cx="47810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Bicycles: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Permit enforcement </a:t>
            </a:r>
            <a:r>
              <a:rPr lang="en-US" sz="2000" dirty="0" smtClean="0"/>
              <a:t>began 2013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1,984 spaces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2589 permits sold to date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862169" y="1898425"/>
            <a:ext cx="50096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 + B zone permits: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3604 parking spaces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2012 : 1.28 permits/space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2013: 1.12 permits/space to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801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061" y="668124"/>
            <a:ext cx="8229600" cy="1749846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Impact of Change to Assigned Lot System for Commuting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086" y="2569028"/>
            <a:ext cx="8229600" cy="3352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Less traffic on Donahue Drive</a:t>
            </a:r>
          </a:p>
          <a:p>
            <a:r>
              <a:rPr lang="en-US" sz="2000" dirty="0" smtClean="0"/>
              <a:t>No idling/circling for vacant parking spaces </a:t>
            </a:r>
          </a:p>
          <a:p>
            <a:r>
              <a:rPr lang="en-US" sz="2000" dirty="0" smtClean="0"/>
              <a:t>Carpooling!</a:t>
            </a:r>
          </a:p>
          <a:p>
            <a:r>
              <a:rPr lang="en-US" sz="2000" dirty="0" smtClean="0"/>
              <a:t>Greater than 20,000 rides per day on Tiger Transit</a:t>
            </a:r>
          </a:p>
          <a:p>
            <a:r>
              <a:rPr lang="en-US" sz="2000" dirty="0" smtClean="0"/>
              <a:t>Less complaints from students – </a:t>
            </a:r>
            <a:r>
              <a:rPr lang="en-US" sz="2000" u="sng" dirty="0" smtClean="0"/>
              <a:t>especially complaints that they couldn’t find a parking space and were late for class, missed an exam, etc.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462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588" y="101182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Impact of Change to Assigned Lot System for Commuting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937" y="2383833"/>
            <a:ext cx="8229600" cy="3352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Faculty reported difficulty in finding available parking spaces since prohibited from “parking down” into PC </a:t>
            </a:r>
          </a:p>
          <a:p>
            <a:endParaRPr lang="en-US" sz="2000" dirty="0" smtClean="0"/>
          </a:p>
          <a:p>
            <a:pPr lvl="1"/>
            <a:r>
              <a:rPr lang="en-US" sz="1800" dirty="0" smtClean="0"/>
              <a:t>Committee had rezoned @ 80 spaces from PC to B in early summer 2012 </a:t>
            </a:r>
          </a:p>
          <a:p>
            <a:pPr lvl="1"/>
            <a:r>
              <a:rPr lang="en-US" sz="1800" dirty="0" smtClean="0"/>
              <a:t>Committee recently rezoned 99 </a:t>
            </a:r>
            <a:r>
              <a:rPr lang="en-US" sz="1800" u="sng" dirty="0" smtClean="0"/>
              <a:t>more</a:t>
            </a:r>
            <a:r>
              <a:rPr lang="en-US" sz="1800" dirty="0" smtClean="0"/>
              <a:t> spaces from PC to B  (to be complete in Oct 2012)</a:t>
            </a:r>
          </a:p>
          <a:p>
            <a:pPr lvl="1"/>
            <a:r>
              <a:rPr lang="en-US" sz="1800" dirty="0" smtClean="0"/>
              <a:t>40 A spaces to re-open in </a:t>
            </a:r>
            <a:r>
              <a:rPr lang="en-US" sz="1800" dirty="0" err="1" smtClean="0"/>
              <a:t>Lowder</a:t>
            </a:r>
            <a:r>
              <a:rPr lang="en-US" sz="1800" dirty="0" smtClean="0"/>
              <a:t> Lot when construction finished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91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853125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Contact Information</a:t>
            </a:r>
            <a:endParaRPr lang="en-US" sz="3200" dirty="0">
              <a:solidFill>
                <a:srgbClr val="F7860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0" y="2264436"/>
            <a:ext cx="7678341" cy="16906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Don Andrae – Manager of Parking Services</a:t>
            </a:r>
          </a:p>
          <a:p>
            <a:pPr marL="0" indent="0">
              <a:buNone/>
            </a:pPr>
            <a:r>
              <a:rPr lang="en-US" sz="2400" dirty="0" smtClean="0"/>
              <a:t>Telephone #: 844-4143</a:t>
            </a:r>
          </a:p>
          <a:p>
            <a:pPr marL="0" indent="0">
              <a:buNone/>
            </a:pPr>
            <a:r>
              <a:rPr lang="en-US" sz="2400" dirty="0" smtClean="0"/>
              <a:t>Email: </a:t>
            </a:r>
            <a:r>
              <a:rPr lang="en-US" sz="2400" dirty="0"/>
              <a:t>dza0015@auburn.edu</a:t>
            </a:r>
          </a:p>
        </p:txBody>
      </p:sp>
    </p:spTree>
    <p:extLst>
      <p:ext uri="{BB962C8B-B14F-4D97-AF65-F5344CB8AC3E}">
        <p14:creationId xmlns:p14="http://schemas.microsoft.com/office/powerpoint/2010/main" val="3978407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214" y="1910752"/>
            <a:ext cx="7722826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Catherine Love, P.E., JD – Traffic &amp; Parking Committee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Don </a:t>
            </a:r>
            <a:r>
              <a:rPr lang="en-US" sz="2400" dirty="0"/>
              <a:t>Andrae – </a:t>
            </a:r>
            <a:r>
              <a:rPr lang="en-US" sz="2400" dirty="0" smtClean="0"/>
              <a:t>Parking Services Department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Jeffrey </a:t>
            </a:r>
            <a:r>
              <a:rPr lang="en-US" sz="2400" dirty="0" err="1" smtClean="0"/>
              <a:t>Dumars</a:t>
            </a:r>
            <a:r>
              <a:rPr lang="en-US" sz="2400" dirty="0" smtClean="0"/>
              <a:t>, ASLA, LEED</a:t>
            </a:r>
            <a:r>
              <a:rPr lang="en-US" sz="2400" baseline="30000" dirty="0" smtClean="0">
                <a:latin typeface="Times New Roman"/>
                <a:cs typeface="Times New Roman"/>
              </a:rPr>
              <a:t>®</a:t>
            </a:r>
            <a:r>
              <a:rPr lang="en-US" sz="2400" dirty="0" smtClean="0"/>
              <a:t> AP BD+C – Office of Campus Planning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14334" y="631307"/>
            <a:ext cx="7772400" cy="1079653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solidFill>
                  <a:srgbClr val="F78609"/>
                </a:solidFill>
                <a:effectLst/>
              </a:rPr>
              <a:t/>
            </a:r>
            <a:br>
              <a:rPr lang="en-US" dirty="0" smtClean="0">
                <a:solidFill>
                  <a:srgbClr val="F78609"/>
                </a:solidFill>
                <a:effectLst/>
              </a:rPr>
            </a:br>
            <a:r>
              <a:rPr lang="en-US" sz="4000" dirty="0" smtClean="0">
                <a:solidFill>
                  <a:srgbClr val="F78609"/>
                </a:solidFill>
                <a:effectLst/>
              </a:rPr>
              <a:t>Presenters</a:t>
            </a:r>
            <a:endParaRPr lang="en-US" sz="2200" dirty="0">
              <a:solidFill>
                <a:srgbClr val="F7860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62610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8609"/>
                </a:solidFill>
              </a:rPr>
              <a:t>Auburn University</a:t>
            </a:r>
            <a:br>
              <a:rPr lang="en-US" dirty="0" smtClean="0">
                <a:solidFill>
                  <a:srgbClr val="F78609"/>
                </a:solidFill>
              </a:rPr>
            </a:br>
            <a:r>
              <a:rPr lang="en-US" dirty="0" smtClean="0">
                <a:solidFill>
                  <a:srgbClr val="F78609"/>
                </a:solidFill>
              </a:rPr>
              <a:t>Campus Planning </a:t>
            </a:r>
            <a:endParaRPr lang="en-US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603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270" y="1684797"/>
            <a:ext cx="6340207" cy="3911771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en-US" sz="2000" dirty="0" smtClean="0"/>
              <a:t>The Facilities Management Office of Campus Planning &amp; Space Management maintains </a:t>
            </a:r>
            <a:r>
              <a:rPr lang="en-US" sz="2000" dirty="0"/>
              <a:t>and </a:t>
            </a:r>
            <a:r>
              <a:rPr lang="en-US" sz="2000" dirty="0" smtClean="0"/>
              <a:t>revises </a:t>
            </a:r>
            <a:r>
              <a:rPr lang="en-US" sz="2000" dirty="0"/>
              <a:t>the </a:t>
            </a:r>
            <a:r>
              <a:rPr lang="en-US" sz="2000" i="1" dirty="0"/>
              <a:t>Comprehensive Campus Master Plan</a:t>
            </a:r>
            <a:r>
              <a:rPr lang="en-US" sz="2000" dirty="0"/>
              <a:t>, adopted in June 2002, for the main campus; and development and maintenance of master plans for other properties, as necessary, to serve as frameworks for the preservation of existing assets and for guiding physical </a:t>
            </a:r>
            <a:r>
              <a:rPr lang="en-US" sz="2000" dirty="0" smtClean="0"/>
              <a:t>development</a:t>
            </a:r>
            <a:r>
              <a:rPr lang="en-US" sz="2000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677174" y="1102863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78609"/>
                </a:solidFill>
                <a:ea typeface="+mj-ea"/>
                <a:cs typeface="+mj-cs"/>
              </a:rPr>
              <a:t>University Master Plan</a:t>
            </a:r>
            <a:endParaRPr lang="en-US" sz="1600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3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212851" y="3849322"/>
            <a:ext cx="1654175" cy="7207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 bwMode="auto">
          <a:xfrm>
            <a:off x="931134" y="499615"/>
            <a:ext cx="7882568" cy="513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800" dirty="0" smtClean="0">
                <a:solidFill>
                  <a:srgbClr val="F78609"/>
                </a:solidFill>
                <a:effectLst/>
              </a:rPr>
              <a:t>Master Plan Governance Structure</a:t>
            </a:r>
          </a:p>
        </p:txBody>
      </p:sp>
      <p:sp>
        <p:nvSpPr>
          <p:cNvPr id="5" name="Rectangle 4"/>
          <p:cNvSpPr/>
          <p:nvPr/>
        </p:nvSpPr>
        <p:spPr>
          <a:xfrm>
            <a:off x="3554413" y="1125535"/>
            <a:ext cx="2286000" cy="5715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6389" name="Content Placeholder 2"/>
          <p:cNvSpPr>
            <a:spLocks noGrp="1"/>
          </p:cNvSpPr>
          <p:nvPr/>
        </p:nvSpPr>
        <p:spPr bwMode="auto">
          <a:xfrm>
            <a:off x="3622675" y="1136649"/>
            <a:ext cx="21717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Auburn University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Board of Trustees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14700" y="2930523"/>
            <a:ext cx="2778125" cy="6572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75426" y="3938585"/>
            <a:ext cx="1654175" cy="6731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6392" name="Content Placeholder 2"/>
          <p:cNvSpPr>
            <a:spLocks noGrp="1"/>
          </p:cNvSpPr>
          <p:nvPr/>
        </p:nvSpPr>
        <p:spPr bwMode="auto">
          <a:xfrm>
            <a:off x="6602413" y="3925885"/>
            <a:ext cx="16002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University Master Plan Committee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678363" y="1657348"/>
            <a:ext cx="0" cy="342900"/>
          </a:xfrm>
          <a:prstGeom prst="straightConnector1">
            <a:avLst/>
          </a:prstGeom>
          <a:ln>
            <a:solidFill>
              <a:srgbClr val="000099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14700" y="3936998"/>
            <a:ext cx="2778125" cy="6858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6395" name="Content Placeholder 2"/>
          <p:cNvSpPr>
            <a:spLocks noGrp="1"/>
          </p:cNvSpPr>
          <p:nvPr/>
        </p:nvSpPr>
        <p:spPr bwMode="auto">
          <a:xfrm>
            <a:off x="3314700" y="4024005"/>
            <a:ext cx="2778125" cy="455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AU Facilities Management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Master Planning Team</a:t>
            </a:r>
          </a:p>
        </p:txBody>
      </p:sp>
      <p:sp>
        <p:nvSpPr>
          <p:cNvPr id="16396" name="Content Placeholder 2"/>
          <p:cNvSpPr>
            <a:spLocks noGrp="1"/>
          </p:cNvSpPr>
          <p:nvPr/>
        </p:nvSpPr>
        <p:spPr bwMode="auto">
          <a:xfrm>
            <a:off x="3314700" y="2920998"/>
            <a:ext cx="27781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300" b="1" dirty="0" smtClean="0">
                <a:ea typeface="ＭＳ Ｐゴシック" pitchFamily="34" charset="-128"/>
                <a:cs typeface="Arial" charset="0"/>
              </a:rPr>
              <a:t>Auburn University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300" b="1" dirty="0" smtClean="0">
                <a:ea typeface="ＭＳ Ｐゴシック" pitchFamily="34" charset="-128"/>
                <a:cs typeface="Arial" charset="0"/>
              </a:rPr>
              <a:t>Executive Facilities Committee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554413" y="2000248"/>
            <a:ext cx="2286000" cy="5715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98" name="Content Placeholder 2"/>
          <p:cNvSpPr>
            <a:spLocks noGrp="1"/>
          </p:cNvSpPr>
          <p:nvPr/>
        </p:nvSpPr>
        <p:spPr bwMode="auto">
          <a:xfrm>
            <a:off x="3554413" y="2028823"/>
            <a:ext cx="2286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Auburn University President</a:t>
            </a:r>
          </a:p>
        </p:txBody>
      </p:sp>
      <p:sp>
        <p:nvSpPr>
          <p:cNvPr id="12" name="Oval 11"/>
          <p:cNvSpPr/>
          <p:nvPr/>
        </p:nvSpPr>
        <p:spPr>
          <a:xfrm>
            <a:off x="3692526" y="4987923"/>
            <a:ext cx="1973263" cy="914400"/>
          </a:xfrm>
          <a:prstGeom prst="ellipse">
            <a:avLst/>
          </a:prstGeom>
          <a:solidFill>
            <a:srgbClr val="00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400" name="Content Placeholder 2"/>
          <p:cNvSpPr>
            <a:spLocks noGrp="1"/>
          </p:cNvSpPr>
          <p:nvPr/>
        </p:nvSpPr>
        <p:spPr bwMode="auto">
          <a:xfrm>
            <a:off x="3917951" y="4991099"/>
            <a:ext cx="16002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b="1" dirty="0" smtClean="0">
                <a:solidFill>
                  <a:prstClr val="white"/>
                </a:solidFill>
                <a:ea typeface="ＭＳ Ｐゴシック" pitchFamily="34" charset="-128"/>
                <a:cs typeface="Arial" charset="0"/>
              </a:rPr>
              <a:t>Campus Master Plan Issues</a:t>
            </a:r>
            <a:endParaRPr lang="en-US" sz="1600" b="1" dirty="0" smtClean="0">
              <a:solidFill>
                <a:prstClr val="white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675188" y="2578098"/>
            <a:ext cx="0" cy="342900"/>
          </a:xfrm>
          <a:prstGeom prst="straightConnector1">
            <a:avLst/>
          </a:prstGeom>
          <a:ln>
            <a:solidFill>
              <a:srgbClr val="000099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686300" y="3582985"/>
            <a:ext cx="0" cy="342900"/>
          </a:xfrm>
          <a:prstGeom prst="straightConnector1">
            <a:avLst/>
          </a:prstGeom>
          <a:ln>
            <a:solidFill>
              <a:srgbClr val="000099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675188" y="4622798"/>
            <a:ext cx="0" cy="342900"/>
          </a:xfrm>
          <a:prstGeom prst="straightConnector1">
            <a:avLst/>
          </a:prstGeom>
          <a:ln>
            <a:solidFill>
              <a:srgbClr val="0000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092825" y="4251323"/>
            <a:ext cx="482600" cy="0"/>
          </a:xfrm>
          <a:prstGeom prst="straightConnector1">
            <a:avLst/>
          </a:prstGeom>
          <a:ln>
            <a:solidFill>
              <a:srgbClr val="000099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832100" y="4275135"/>
            <a:ext cx="482600" cy="0"/>
          </a:xfrm>
          <a:prstGeom prst="straightConnector1">
            <a:avLst/>
          </a:prstGeom>
          <a:ln>
            <a:solidFill>
              <a:srgbClr val="000099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6" name="Content Placeholder 2"/>
          <p:cNvSpPr>
            <a:spLocks noGrp="1"/>
          </p:cNvSpPr>
          <p:nvPr/>
        </p:nvSpPr>
        <p:spPr bwMode="auto">
          <a:xfrm>
            <a:off x="1212851" y="3849322"/>
            <a:ext cx="16002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Auburn University Community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440363" y="4479924"/>
            <a:ext cx="1135063" cy="657225"/>
          </a:xfrm>
          <a:prstGeom prst="straightConnector1">
            <a:avLst/>
          </a:prstGeom>
          <a:ln>
            <a:solidFill>
              <a:srgbClr val="0000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2832101" y="4479924"/>
            <a:ext cx="1087439" cy="642937"/>
          </a:xfrm>
          <a:prstGeom prst="straightConnector1">
            <a:avLst/>
          </a:prstGeom>
          <a:ln>
            <a:solidFill>
              <a:srgbClr val="0000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47425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412086" y="408852"/>
            <a:ext cx="9144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F78609"/>
                </a:solidFill>
                <a:effectLst/>
              </a:rPr>
              <a:t>Master Plan Priorities: Campus Survey Faculty Responses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656705"/>
              </p:ext>
            </p:extLst>
          </p:nvPr>
        </p:nvGraphicFramePr>
        <p:xfrm>
          <a:off x="1180618" y="1423687"/>
          <a:ext cx="6713317" cy="4418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73838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384629" y="361724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Master Plan 2012 Update Planning Elements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idx="1"/>
          </p:nvPr>
        </p:nvSpPr>
        <p:spPr bwMode="auto">
          <a:xfrm>
            <a:off x="636609" y="1528581"/>
            <a:ext cx="7951806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latin typeface="+mj-lt"/>
                <a:cs typeface="Times New Roman" pitchFamily="18" charset="0"/>
              </a:rPr>
              <a:t>Replace Academic Buildings in the Campus Core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Space Needs of College and Schools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78609"/>
                </a:solidFill>
                <a:latin typeface="+mj-lt"/>
                <a:cs typeface="Times New Roman" pitchFamily="18" charset="0"/>
              </a:rPr>
              <a:t>Campus </a:t>
            </a:r>
            <a:r>
              <a:rPr lang="en-US" sz="2000" dirty="0">
                <a:solidFill>
                  <a:srgbClr val="F78609"/>
                </a:solidFill>
                <a:latin typeface="+mj-lt"/>
                <a:cs typeface="Times New Roman" pitchFamily="18" charset="0"/>
              </a:rPr>
              <a:t>Transportation – plan to address campus traffic flow, the pedestrian nature of the campus, transit capability, non-motorized modes of transportation, and parking in a coordinated and comprehensive manner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Long Range Land Use Plan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Research Capability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latin typeface="+mj-lt"/>
                <a:cs typeface="Times New Roman" pitchFamily="18" charset="0"/>
              </a:rPr>
              <a:t>Campus Landscape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Sustainable Practices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latin typeface="+mj-lt"/>
                <a:cs typeface="Times New Roman" pitchFamily="18" charset="0"/>
              </a:rPr>
              <a:t>Campus Quality of Life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Health Science Sector at Auburn University Main Campus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Student Housing on Campus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latin typeface="+mj-lt"/>
                <a:cs typeface="Times New Roman" pitchFamily="18" charset="0"/>
              </a:rPr>
              <a:t>Sports and Athletics Facilities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latin typeface="+mj-lt"/>
                <a:cs typeface="Times New Roman" pitchFamily="18" charset="0"/>
              </a:rPr>
              <a:t>Campus Security</a:t>
            </a:r>
            <a:endParaRPr lang="en-US" sz="2000" dirty="0">
              <a:latin typeface="+mj-lt"/>
              <a:cs typeface="Times New Roman" pitchFamily="18" charset="0"/>
            </a:endParaRPr>
          </a:p>
          <a:p>
            <a:pPr marL="800100" lvl="1" indent="-342900">
              <a:buFont typeface="Arial" charset="0"/>
              <a:buChar char="•"/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 marL="514350" indent="-514350">
              <a:spcBef>
                <a:spcPts val="1200"/>
              </a:spcBef>
              <a:buFont typeface="Calibri" pitchFamily="34" charset="0"/>
              <a:buAutoNum type="arabicPeriod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028590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4121" y="1851950"/>
            <a:ext cx="4267914" cy="296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546987" y="433514"/>
            <a:ext cx="8183880" cy="10515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University Master Plan Update Committee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 bwMode="auto">
          <a:xfrm>
            <a:off x="0" y="1719480"/>
            <a:ext cx="7961876" cy="4804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Tom Tillman, Facilities Management, Chair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Greg Parson, Facilities Management, Vice-Chair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Emmett Winn, Office of the Provost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Catherine Love, Facilities Management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Mike Kensler, Office of Sustainability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Steven Nelson, Administrative and </a:t>
            </a:r>
            <a:r>
              <a:rPr lang="en-US" sz="1600" dirty="0">
                <a:cs typeface="Times New Roman" pitchFamily="18" charset="0"/>
              </a:rPr>
              <a:t/>
            </a:r>
            <a:br>
              <a:rPr lang="en-US" sz="1600" dirty="0">
                <a:cs typeface="Times New Roman" pitchFamily="18" charset="0"/>
              </a:rPr>
            </a:br>
            <a:r>
              <a:rPr lang="en-US" sz="1600" dirty="0" smtClean="0">
                <a:cs typeface="Times New Roman" pitchFamily="18" charset="0"/>
              </a:rPr>
              <a:t>Professional  Assembly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Rod Turochy,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Joseph Kemble, </a:t>
            </a: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John </a:t>
            </a:r>
            <a:r>
              <a:rPr lang="en-US" sz="1600" u="sng" dirty="0" err="1" smtClean="0">
                <a:solidFill>
                  <a:srgbClr val="F78609"/>
                </a:solidFill>
                <a:cs typeface="Times New Roman" pitchFamily="18" charset="0"/>
              </a:rPr>
              <a:t>Pittari</a:t>
            </a: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, </a:t>
            </a: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Charlene </a:t>
            </a:r>
            <a:r>
              <a:rPr lang="en-US" sz="1600" u="sng" dirty="0" err="1" smtClean="0">
                <a:solidFill>
                  <a:srgbClr val="F78609"/>
                </a:solidFill>
                <a:cs typeface="Times New Roman" pitchFamily="18" charset="0"/>
              </a:rPr>
              <a:t>LeBleu</a:t>
            </a: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Additional Ad Hoc Representation:  </a:t>
            </a:r>
            <a:r>
              <a:rPr lang="en-US" sz="1200" dirty="0" smtClean="0">
                <a:cs typeface="Times New Roman" pitchFamily="18" charset="0"/>
              </a:rPr>
              <a:t>AVP-Facilities/AVP-Research/AVP-Aux. Serv./AVP-Student </a:t>
            </a:r>
            <a:r>
              <a:rPr lang="en-US" sz="1200" dirty="0" err="1" smtClean="0">
                <a:cs typeface="Times New Roman" pitchFamily="18" charset="0"/>
              </a:rPr>
              <a:t>Aff</a:t>
            </a:r>
            <a:r>
              <a:rPr lang="en-US" sz="1200" dirty="0" smtClean="0">
                <a:cs typeface="Times New Roman" pitchFamily="18" charset="0"/>
              </a:rPr>
              <a:t>./Dir. OIRA/Dir. Real Est./AAES/Assoc. Dir. </a:t>
            </a:r>
            <a:r>
              <a:rPr lang="en-US" sz="1200" dirty="0" err="1" smtClean="0">
                <a:cs typeface="Times New Roman" pitchFamily="18" charset="0"/>
              </a:rPr>
              <a:t>Ath</a:t>
            </a:r>
            <a:r>
              <a:rPr lang="en-US" sz="1200" dirty="0" smtClean="0">
                <a:cs typeface="Times New Roman" pitchFamily="18" charset="0"/>
              </a:rPr>
              <a:t>./</a:t>
            </a: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University Senate </a:t>
            </a:r>
            <a:r>
              <a:rPr lang="en-US" sz="1600" u="sng" dirty="0" err="1" smtClean="0">
                <a:solidFill>
                  <a:srgbClr val="F78609"/>
                </a:solidFill>
                <a:cs typeface="Times New Roman" pitchFamily="18" charset="0"/>
              </a:rPr>
              <a:t>Represenatative</a:t>
            </a:r>
            <a:r>
              <a:rPr lang="en-US" sz="1200" u="sng" dirty="0" smtClean="0">
                <a:cs typeface="Times New Roman" pitchFamily="18" charset="0"/>
              </a:rPr>
              <a:t>/</a:t>
            </a:r>
            <a:r>
              <a:rPr lang="en-US" sz="1200" dirty="0" smtClean="0">
                <a:cs typeface="Times New Roman" pitchFamily="18" charset="0"/>
              </a:rPr>
              <a:t>A&amp;P</a:t>
            </a:r>
            <a:r>
              <a:rPr lang="en-US" sz="1200" u="sng" dirty="0" smtClean="0">
                <a:cs typeface="Times New Roman" pitchFamily="18" charset="0"/>
              </a:rPr>
              <a:t> </a:t>
            </a:r>
            <a:r>
              <a:rPr lang="en-US" sz="1200" dirty="0" smtClean="0">
                <a:cs typeface="Times New Roman" pitchFamily="18" charset="0"/>
              </a:rPr>
              <a:t>Assembly/Staff Council/Grad. Sch. Council/SGA/Div. &amp; Multicultural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smtClean="0">
                <a:cs typeface="Times New Roman" pitchFamily="18" charset="0"/>
              </a:rPr>
              <a:t>Affairs/Alumni Assoc./City of Auburn</a:t>
            </a:r>
            <a:endParaRPr lang="en-US" sz="16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8252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90676" y="1221440"/>
            <a:ext cx="4502369" cy="31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469870" y="499615"/>
            <a:ext cx="8183880" cy="6791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Executive Facilities Committee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idx="1"/>
          </p:nvPr>
        </p:nvSpPr>
        <p:spPr bwMode="auto">
          <a:xfrm>
            <a:off x="118872" y="1518566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Provost,  Chair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Assistant VP for Facilities, Co-Chair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Executive Vice President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u="sng" dirty="0" smtClean="0">
                <a:solidFill>
                  <a:srgbClr val="F78609"/>
                </a:solidFill>
                <a:cs typeface="Times New Roman" pitchFamily="18" charset="0"/>
              </a:rPr>
              <a:t>University Senate Leadership </a:t>
            </a:r>
            <a:br>
              <a:rPr lang="en-US" sz="1800" u="sng" dirty="0" smtClean="0">
                <a:solidFill>
                  <a:srgbClr val="F78609"/>
                </a:solidFill>
                <a:cs typeface="Times New Roman" pitchFamily="18" charset="0"/>
              </a:rPr>
            </a:br>
            <a:r>
              <a:rPr lang="en-US" sz="1800" u="sng" dirty="0" smtClean="0">
                <a:solidFill>
                  <a:srgbClr val="F78609"/>
                </a:solidFill>
                <a:cs typeface="Times New Roman" pitchFamily="18" charset="0"/>
              </a:rPr>
              <a:t>Representative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Associate Provost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Vice President for Research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Vice President for Student Affairs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Athletic Director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Assistant Vice President for Auxiliary Services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Student Government Association Representative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College/School Dean’s Representative (2 year appointment)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College School Dean’s Representative (2 year appointment)</a:t>
            </a:r>
          </a:p>
          <a:p>
            <a:pPr marL="514350" indent="-514350">
              <a:spcBef>
                <a:spcPts val="1200"/>
              </a:spcBef>
              <a:buFont typeface="Calibri" pitchFamily="34" charset="0"/>
              <a:buAutoNum type="arabicPeriod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898561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11160" y="1568654"/>
            <a:ext cx="7522028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arenR"/>
              <a:defRPr/>
            </a:pPr>
            <a:r>
              <a:rPr lang="en-US" sz="2000" dirty="0" smtClean="0">
                <a:cs typeface="Arial" charset="0"/>
              </a:rPr>
              <a:t>Participant in Provost Open Forums on     		 topics of interest :</a:t>
            </a:r>
            <a:endParaRPr lang="en-US" sz="2000" dirty="0">
              <a:cs typeface="Arial" charset="0"/>
            </a:endParaRPr>
          </a:p>
          <a:p>
            <a:pPr marL="800100" lvl="1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en-US" dirty="0" smtClean="0">
                <a:cs typeface="Arial" charset="0"/>
              </a:rPr>
              <a:t>October 17: Parking</a:t>
            </a:r>
            <a:r>
              <a:rPr lang="en-US" dirty="0">
                <a:cs typeface="Arial" charset="0"/>
              </a:rPr>
              <a:t>, Circulation &amp; </a:t>
            </a:r>
            <a:r>
              <a:rPr lang="en-US" dirty="0" smtClean="0">
                <a:cs typeface="Arial" charset="0"/>
              </a:rPr>
              <a:t>Mobility</a:t>
            </a:r>
          </a:p>
          <a:p>
            <a:pPr lvl="1" fontAlgn="base">
              <a:spcBef>
                <a:spcPts val="1200"/>
              </a:spcBef>
              <a:spcAft>
                <a:spcPct val="0"/>
              </a:spcAft>
              <a:defRPr/>
            </a:pPr>
            <a:r>
              <a:rPr lang="en-US" sz="2000" dirty="0" smtClean="0">
                <a:cs typeface="Arial" charset="0"/>
              </a:rPr>
              <a:t>For full schedule see: </a:t>
            </a:r>
            <a:r>
              <a:rPr lang="en-US" sz="2000" dirty="0"/>
              <a:t>http://</a:t>
            </a:r>
            <a:r>
              <a:rPr lang="en-US" sz="2000" dirty="0" smtClean="0"/>
              <a:t>www.auburn.edu/academic/provost/announcement/ 2012-2013_ProvostForums.html</a:t>
            </a:r>
            <a:endParaRPr lang="en-US" sz="1400" dirty="0"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57374" y="502972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>
                <a:solidFill>
                  <a:srgbClr val="F78609"/>
                </a:solidFill>
              </a:rPr>
              <a:t>Ways Faculty Can Participate </a:t>
            </a:r>
          </a:p>
          <a:p>
            <a:r>
              <a:rPr lang="en-US" sz="2800" b="1" dirty="0" smtClean="0">
                <a:solidFill>
                  <a:srgbClr val="F78609"/>
                </a:solidFill>
              </a:rPr>
              <a:t>and Influence the Master Plan Update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66803" y="4049286"/>
            <a:ext cx="7410742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arenR" startAt="2"/>
              <a:defRPr/>
            </a:pPr>
            <a:r>
              <a:rPr lang="en-US" sz="2000" dirty="0" smtClean="0">
                <a:latin typeface="+mj-lt"/>
                <a:cs typeface="Arial" charset="0"/>
              </a:rPr>
              <a:t>Visit the Master Plan Website and draft work products and offer comments:</a:t>
            </a:r>
          </a:p>
          <a:p>
            <a:pPr lvl="1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2000" dirty="0">
                <a:latin typeface="+mj-lt"/>
              </a:rPr>
              <a:t>http://www.auburn.edu/administration/facilities/</a:t>
            </a:r>
          </a:p>
          <a:p>
            <a:pPr lvl="1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2000" dirty="0">
                <a:latin typeface="+mj-lt"/>
                <a:cs typeface="Arial" charset="0"/>
              </a:rPr>
              <a:t>Click on MASTER PLAN 2012 </a:t>
            </a:r>
            <a:r>
              <a:rPr lang="en-US" sz="2000" dirty="0" smtClean="0">
                <a:latin typeface="+mj-lt"/>
                <a:cs typeface="Arial" charset="0"/>
              </a:rPr>
              <a:t>Update</a:t>
            </a:r>
          </a:p>
          <a:p>
            <a:pPr lvl="1" fontAlgn="base">
              <a:spcBef>
                <a:spcPts val="60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748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96955" y="2654686"/>
            <a:ext cx="71628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arenR" startAt="4"/>
              <a:defRPr/>
            </a:pPr>
            <a:r>
              <a:rPr lang="en-US" sz="2000" dirty="0" smtClean="0">
                <a:latin typeface="Arial" charset="0"/>
                <a:cs typeface="Arial" charset="0"/>
              </a:rPr>
              <a:t>Faculty can contact their representative on the Master Plan Update and the Executive Facilities Committees</a:t>
            </a:r>
          </a:p>
          <a:p>
            <a:pPr marL="800100" lvl="1" indent="-34290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en-US" sz="2000" u="sng" dirty="0" smtClean="0">
                <a:latin typeface="Arial" charset="0"/>
                <a:cs typeface="Arial" charset="0"/>
              </a:rPr>
              <a:t>University Senate Chair, </a:t>
            </a:r>
            <a:r>
              <a:rPr lang="en-US" sz="2000" dirty="0" smtClean="0">
                <a:latin typeface="Arial" charset="0"/>
                <a:cs typeface="Arial" charset="0"/>
              </a:rPr>
              <a:t>Bill Sauser, 844-2498, sausewi@auburn.edu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u="sng" dirty="0" smtClean="0">
                <a:cs typeface="Times New Roman" pitchFamily="18" charset="0"/>
              </a:rPr>
              <a:t>Rod </a:t>
            </a:r>
            <a:r>
              <a:rPr lang="en-US" sz="2000" u="sng" dirty="0">
                <a:cs typeface="Times New Roman" pitchFamily="18" charset="0"/>
              </a:rPr>
              <a:t>Turochy,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u="sng" dirty="0">
                <a:cs typeface="Times New Roman" pitchFamily="18" charset="0"/>
              </a:rPr>
              <a:t>Rebecca </a:t>
            </a:r>
            <a:r>
              <a:rPr lang="en-US" sz="2000" u="sng" dirty="0" err="1">
                <a:cs typeface="Times New Roman" pitchFamily="18" charset="0"/>
              </a:rPr>
              <a:t>Retzlaff</a:t>
            </a:r>
            <a:r>
              <a:rPr lang="en-US" sz="2000" u="sng" dirty="0">
                <a:cs typeface="Times New Roman" pitchFamily="18" charset="0"/>
              </a:rPr>
              <a:t>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u="sng" dirty="0" smtClean="0">
                <a:cs typeface="Times New Roman" pitchFamily="18" charset="0"/>
              </a:rPr>
              <a:t>Joseph Kemble,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u="sng" dirty="0">
                <a:cs typeface="Times New Roman" pitchFamily="18" charset="0"/>
              </a:rPr>
              <a:t>Charlene </a:t>
            </a:r>
            <a:r>
              <a:rPr lang="en-US" sz="2000" u="sng" dirty="0" err="1">
                <a:cs typeface="Times New Roman" pitchFamily="18" charset="0"/>
              </a:rPr>
              <a:t>LeBleu</a:t>
            </a:r>
            <a:r>
              <a:rPr lang="en-US" sz="2000" u="sng" dirty="0">
                <a:cs typeface="Times New Roman" pitchFamily="18" charset="0"/>
              </a:rPr>
              <a:t>, </a:t>
            </a:r>
            <a:r>
              <a:rPr lang="en-US" sz="2000" u="sng" dirty="0" smtClean="0">
                <a:cs typeface="Times New Roman" pitchFamily="18" charset="0"/>
              </a:rPr>
              <a:t>Faculty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73774" y="498482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>
                <a:solidFill>
                  <a:srgbClr val="F78609"/>
                </a:solidFill>
              </a:rPr>
              <a:t>Ways Faculty Can Participate </a:t>
            </a:r>
          </a:p>
          <a:p>
            <a:r>
              <a:rPr lang="en-US" sz="2800" b="1" dirty="0" smtClean="0">
                <a:solidFill>
                  <a:srgbClr val="F78609"/>
                </a:solidFill>
              </a:rPr>
              <a:t>and Influence the Master Plan Update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96955" y="1582317"/>
            <a:ext cx="6990088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arenR" startAt="3"/>
              <a:defRPr/>
            </a:pPr>
            <a:r>
              <a:rPr lang="en-US" sz="2000" dirty="0" smtClean="0">
                <a:latin typeface="Arial" charset="0"/>
                <a:cs typeface="Arial" charset="0"/>
              </a:rPr>
              <a:t>Full University Senate Presentation(s): Facilities Management has offered to present draft options for the various planning elements to the full University Senate</a:t>
            </a:r>
            <a:endParaRPr lang="en-US" sz="2000" dirty="0">
              <a:latin typeface="Arial" charset="0"/>
              <a:cs typeface="Arial" charset="0"/>
            </a:endParaRPr>
          </a:p>
          <a:p>
            <a:pPr marL="45720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arenR" startAt="3"/>
              <a:defRPr/>
            </a:pPr>
            <a:endParaRPr lang="en-US" sz="2000" dirty="0" smtClean="0">
              <a:solidFill>
                <a:srgbClr val="94B6D2">
                  <a:lumMod val="50000"/>
                </a:srgb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006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43666"/>
            <a:ext cx="8229600" cy="322154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Font typeface="+mj-lt"/>
              <a:buAutoNum type="arabicParenR" startAt="4"/>
              <a:defRPr/>
            </a:pPr>
            <a:r>
              <a:rPr lang="en-US" sz="2000" dirty="0">
                <a:latin typeface="Arial" charset="0"/>
                <a:cs typeface="Arial" charset="0"/>
              </a:rPr>
              <a:t>Faculty can contact the planning team directly</a:t>
            </a: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n-US" sz="2000" u="sng" dirty="0">
                <a:latin typeface="Arial" charset="0"/>
                <a:cs typeface="Arial" charset="0"/>
              </a:rPr>
              <a:t>Director Campus Planning, </a:t>
            </a:r>
            <a:r>
              <a:rPr lang="en-US" sz="2000" dirty="0">
                <a:latin typeface="Arial" charset="0"/>
                <a:cs typeface="Arial" charset="0"/>
              </a:rPr>
              <a:t>Tom Tillman, 844-9586, </a:t>
            </a:r>
            <a:r>
              <a:rPr lang="en-US" sz="2000" dirty="0" smtClean="0">
                <a:latin typeface="Arial" charset="0"/>
                <a:cs typeface="Arial" charset="0"/>
              </a:rPr>
              <a:t>tillmte@auburn.edu</a:t>
            </a:r>
          </a:p>
          <a:p>
            <a:pPr marL="457200" lvl="1" indent="0">
              <a:spcBef>
                <a:spcPts val="600"/>
              </a:spcBef>
              <a:buNone/>
              <a:defRPr/>
            </a:pPr>
            <a:endParaRPr lang="en-US" sz="2000" dirty="0">
              <a:latin typeface="Arial" charset="0"/>
              <a:cs typeface="Arial" charset="0"/>
            </a:endParaRP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n-US" sz="2000" u="sng" dirty="0">
                <a:latin typeface="Arial" charset="0"/>
                <a:cs typeface="Arial" charset="0"/>
              </a:rPr>
              <a:t>Project Manager, </a:t>
            </a:r>
            <a:r>
              <a:rPr lang="en-US" sz="2000" dirty="0">
                <a:latin typeface="Arial" charset="0"/>
                <a:cs typeface="Arial" charset="0"/>
              </a:rPr>
              <a:t>Jeffrey Dumars, 844-1132, </a:t>
            </a:r>
            <a:r>
              <a:rPr lang="en-US" sz="2000" dirty="0" smtClean="0">
                <a:latin typeface="Arial" charset="0"/>
                <a:cs typeface="Arial" charset="0"/>
              </a:rPr>
              <a:t>jkd0006@auburn.edu</a:t>
            </a:r>
          </a:p>
          <a:p>
            <a:pPr marL="457200" lvl="1" indent="0">
              <a:spcBef>
                <a:spcPts val="600"/>
              </a:spcBef>
              <a:buNone/>
              <a:defRPr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n-US" sz="2000" u="sng" dirty="0" smtClean="0">
                <a:latin typeface="Arial" charset="0"/>
                <a:cs typeface="Arial" charset="0"/>
              </a:rPr>
              <a:t>Campus Planner II</a:t>
            </a:r>
            <a:r>
              <a:rPr lang="en-US" sz="2000" dirty="0" smtClean="0">
                <a:latin typeface="Arial" charset="0"/>
                <a:cs typeface="Arial" charset="0"/>
              </a:rPr>
              <a:t>, Richard Guether, 844-7454</a:t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rcg0011@auburn.edu</a:t>
            </a:r>
            <a:endParaRPr lang="en-US" sz="2000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00698" y="59721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>
                <a:solidFill>
                  <a:srgbClr val="F78609"/>
                </a:solidFill>
              </a:rPr>
              <a:t>Ways Faculty Can Participate </a:t>
            </a:r>
          </a:p>
          <a:p>
            <a:r>
              <a:rPr lang="en-US" sz="2800" b="1" dirty="0" smtClean="0">
                <a:solidFill>
                  <a:srgbClr val="F78609"/>
                </a:solidFill>
              </a:rPr>
              <a:t>and Influence the Master Plan Update</a:t>
            </a:r>
          </a:p>
        </p:txBody>
      </p:sp>
    </p:spTree>
    <p:extLst>
      <p:ext uri="{BB962C8B-B14F-4D97-AF65-F5344CB8AC3E}">
        <p14:creationId xmlns:p14="http://schemas.microsoft.com/office/powerpoint/2010/main" val="12511872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77174" y="1476259"/>
            <a:ext cx="7772400" cy="1079653"/>
          </a:xfrm>
          <a:prstGeom prst="rect">
            <a:avLst/>
          </a:prstGeom>
        </p:spPr>
        <p:txBody>
          <a:bodyPr vert="horz" anchor="b">
            <a:normAutofit fontScale="6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solidFill>
                  <a:srgbClr val="F78609"/>
                </a:solidFill>
                <a:effectLst/>
              </a:rPr>
              <a:t/>
            </a:r>
            <a:br>
              <a:rPr lang="en-US" dirty="0" smtClean="0">
                <a:solidFill>
                  <a:srgbClr val="F78609"/>
                </a:solidFill>
                <a:effectLst/>
              </a:rPr>
            </a:br>
            <a:r>
              <a:rPr lang="en-US" sz="5300" dirty="0" smtClean="0">
                <a:solidFill>
                  <a:srgbClr val="F78609"/>
                </a:solidFill>
                <a:effectLst/>
              </a:rPr>
              <a:t>Parking Policies and Regulations</a:t>
            </a:r>
            <a:r>
              <a:rPr lang="en-US" u="sng" dirty="0" smtClean="0">
                <a:solidFill>
                  <a:srgbClr val="F78609"/>
                </a:solidFill>
                <a:effectLst/>
              </a:rPr>
              <a:t/>
            </a:r>
            <a:br>
              <a:rPr lang="en-US" u="sng" dirty="0" smtClean="0">
                <a:solidFill>
                  <a:srgbClr val="F78609"/>
                </a:solidFill>
                <a:effectLst/>
              </a:rPr>
            </a:br>
            <a:endParaRPr lang="en-US" dirty="0">
              <a:solidFill>
                <a:srgbClr val="F78609"/>
              </a:solidFill>
              <a:effectLst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37095" y="2514599"/>
            <a:ext cx="6400800" cy="1021815"/>
          </a:xfrm>
          <a:prstGeom prst="rect">
            <a:avLst/>
          </a:prstGeom>
        </p:spPr>
        <p:txBody>
          <a:bodyPr vert="horz" lIns="182880" tIns="91440">
            <a:normAutofit fontScale="700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How they are made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Who makes them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How faculty can have input into the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013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232" y="3283022"/>
            <a:ext cx="8420525" cy="795972"/>
          </a:xfrm>
        </p:spPr>
        <p:txBody>
          <a:bodyPr>
            <a:noAutofit/>
          </a:bodyPr>
          <a:lstStyle/>
          <a:p>
            <a:pPr algn="ctr"/>
            <a:r>
              <a:rPr lang="en-US" sz="13800" dirty="0" smtClean="0">
                <a:solidFill>
                  <a:srgbClr val="F78609"/>
                </a:solidFill>
                <a:latin typeface="Palace Script MT" pitchFamily="66" charset="0"/>
              </a:rPr>
              <a:t>End</a:t>
            </a:r>
            <a:endParaRPr lang="en-US" sz="13800" dirty="0">
              <a:solidFill>
                <a:srgbClr val="F78609"/>
              </a:solidFill>
              <a:latin typeface="Palace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2706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VECAT\Desktop\minutes p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358" y="757011"/>
            <a:ext cx="3951514" cy="484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85358" y="757387"/>
            <a:ext cx="3766459" cy="484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64092" y="757387"/>
            <a:ext cx="3951514" cy="484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7637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38489" y="2114495"/>
            <a:ext cx="2468880" cy="2386584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64328" y="3084643"/>
            <a:ext cx="1124712" cy="110642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447268" y="1750194"/>
            <a:ext cx="1124712" cy="110642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735028" y="3704212"/>
            <a:ext cx="1124712" cy="110642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40309" y="2969233"/>
            <a:ext cx="2906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AU Traffic &amp; Parking Committee </a:t>
            </a:r>
            <a:endParaRPr lang="en-US" sz="16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441092" y="3488544"/>
            <a:ext cx="2092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Makes rules and regulations for efficient and equitable use of existing parking resources.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4525705" y="1889417"/>
            <a:ext cx="2521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Parking Services</a:t>
            </a:r>
            <a:endParaRPr lang="en-US" sz="16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525705" y="2180470"/>
            <a:ext cx="2092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Implements and enforces rules and regulations.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4796085" y="3878386"/>
            <a:ext cx="2521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Campus Planning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96085" y="4147254"/>
            <a:ext cx="2092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Develops plans for future land use, including locations and sizes of parking facilities.</a:t>
            </a:r>
          </a:p>
        </p:txBody>
      </p:sp>
    </p:spTree>
    <p:extLst>
      <p:ext uri="{BB962C8B-B14F-4D97-AF65-F5344CB8AC3E}">
        <p14:creationId xmlns:p14="http://schemas.microsoft.com/office/powerpoint/2010/main" val="215623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919" y="1820206"/>
            <a:ext cx="8345346" cy="1828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78609"/>
                </a:solidFill>
              </a:rPr>
              <a:t>Auburn University</a:t>
            </a:r>
            <a:br>
              <a:rPr lang="en-US" dirty="0" smtClean="0">
                <a:solidFill>
                  <a:srgbClr val="F78609"/>
                </a:solidFill>
              </a:rPr>
            </a:br>
            <a:r>
              <a:rPr lang="en-US" dirty="0" smtClean="0">
                <a:solidFill>
                  <a:srgbClr val="F78609"/>
                </a:solidFill>
              </a:rPr>
              <a:t>Parking and Traffic Committee</a:t>
            </a:r>
            <a:endParaRPr lang="en-US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4321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520" y="1474922"/>
            <a:ext cx="7788925" cy="4891490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Standing </a:t>
            </a:r>
            <a:r>
              <a:rPr lang="en-US" sz="2000" dirty="0"/>
              <a:t>University </a:t>
            </a:r>
            <a:r>
              <a:rPr lang="en-US" sz="2000" dirty="0" smtClean="0"/>
              <a:t>Committee</a:t>
            </a:r>
            <a:br>
              <a:rPr lang="en-US" sz="2000" dirty="0" smtClean="0"/>
            </a:br>
            <a:endParaRPr lang="en-US" sz="2000" dirty="0"/>
          </a:p>
          <a:p>
            <a:r>
              <a:rPr lang="en-US" sz="2000" dirty="0" smtClean="0"/>
              <a:t>Appointed </a:t>
            </a:r>
            <a:r>
              <a:rPr lang="en-US" sz="2000" dirty="0"/>
              <a:t>by and advisory to the President through the Executive Vice President 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			 </a:t>
            </a:r>
            <a:r>
              <a:rPr lang="en-US" sz="2000" u="sng" dirty="0"/>
              <a:t>Charge 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The committee shall accept suggestions, comments, and complaints relative to the parking of vehicles and the movement of </a:t>
            </a:r>
            <a:r>
              <a:rPr lang="en-US" sz="2000" dirty="0" smtClean="0"/>
              <a:t>vehicular/pedestrian traffic on campus. It primary concerns shall the safety </a:t>
            </a:r>
            <a:r>
              <a:rPr lang="en-US" sz="2000" dirty="0"/>
              <a:t>and well-being of students, faculty, staff, vendors, and visitors and the orderly and efficient parking/movement of vehicles and </a:t>
            </a:r>
            <a:r>
              <a:rPr lang="en-US" sz="2000" dirty="0" smtClean="0"/>
              <a:t>persons. </a:t>
            </a:r>
            <a:r>
              <a:rPr lang="en-US" sz="2000" dirty="0" smtClean="0">
                <a:solidFill>
                  <a:schemeClr val="accent1"/>
                </a:solidFill>
              </a:rPr>
              <a:t>The committee shall be expected to make recommendations regarding parking lot zoning, zone enforcement procedures</a:t>
            </a:r>
            <a:r>
              <a:rPr lang="en-US" sz="2000" dirty="0">
                <a:solidFill>
                  <a:schemeClr val="accent1"/>
                </a:solidFill>
              </a:rPr>
              <a:t>, costs and procedures for vehicle registration; procedures and regulations for parking and traffic movement during athletic events, pavement markings, signage, signalization, site lighting, handicapped parking/access, pedestrian malls, shuttle-bus systems, and bicycles/skateboards, etc. </a:t>
            </a:r>
            <a:r>
              <a:rPr lang="en-US" sz="2000" dirty="0"/>
              <a:t>It is recommended that an appointee to this committee not serve on any traffic appeals board.</a:t>
            </a:r>
            <a:r>
              <a:rPr lang="en-US" sz="2400" dirty="0"/>
              <a:t/>
            </a:r>
            <a:br>
              <a:rPr lang="en-US" sz="2400" dirty="0"/>
            </a:b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59315" y="647989"/>
            <a:ext cx="7491471" cy="68549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Committee Charge</a:t>
            </a:r>
            <a:endParaRPr lang="en-US" sz="3200" dirty="0">
              <a:solidFill>
                <a:srgbClr val="F7860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76358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079" y="75771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Typical Activities of Committee </a:t>
            </a:r>
            <a:endParaRPr lang="en-US" sz="3200" dirty="0">
              <a:solidFill>
                <a:srgbClr val="F7860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604" y="1833114"/>
            <a:ext cx="609024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000" dirty="0" smtClean="0"/>
              <a:t>Zoning</a:t>
            </a:r>
          </a:p>
          <a:p>
            <a:r>
              <a:rPr lang="en-US" sz="2000" dirty="0" smtClean="0"/>
              <a:t>Rules and Regulations</a:t>
            </a:r>
          </a:p>
          <a:p>
            <a:r>
              <a:rPr lang="en-US" sz="2000" dirty="0" smtClean="0"/>
              <a:t>Requests for exception/special consideration</a:t>
            </a:r>
          </a:p>
          <a:p>
            <a:r>
              <a:rPr lang="en-US" sz="2000" dirty="0" smtClean="0"/>
              <a:t>Annual Parking Occupancy Study</a:t>
            </a:r>
            <a:endParaRPr lang="en-US" sz="2000" dirty="0"/>
          </a:p>
          <a:p>
            <a:r>
              <a:rPr lang="en-US" sz="2000" dirty="0" smtClean="0"/>
              <a:t>Meets 4-5 times per year</a:t>
            </a:r>
          </a:p>
          <a:p>
            <a:r>
              <a:rPr lang="en-US" sz="2000" dirty="0" smtClean="0"/>
              <a:t>Minutes and annual report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946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583" y="1979544"/>
            <a:ext cx="6070294" cy="4525963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Unfinished business </a:t>
            </a:r>
            <a:br>
              <a:rPr lang="en-US" sz="2000" dirty="0" smtClean="0"/>
            </a:br>
            <a:endParaRPr lang="en-US" sz="2000" dirty="0" smtClean="0"/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opics raised by committee members</a:t>
            </a:r>
            <a:br>
              <a:rPr lang="en-US" sz="2000" dirty="0" smtClean="0"/>
            </a:br>
            <a:endParaRPr lang="en-US" sz="2000" dirty="0" smtClean="0"/>
          </a:p>
          <a:p>
            <a:pPr lvl="1"/>
            <a:r>
              <a:rPr lang="en-US" sz="2000" dirty="0" smtClean="0"/>
              <a:t>Topics addressed to the Committee Chair by the President’s office and/or other university constituents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174" y="631307"/>
            <a:ext cx="7772400" cy="1079653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400" dirty="0" smtClean="0">
                <a:solidFill>
                  <a:srgbClr val="F78609"/>
                </a:solidFill>
                <a:effectLst/>
              </a:rPr>
              <a:t/>
            </a:r>
            <a:br>
              <a:rPr lang="en-US" sz="2400" dirty="0" smtClean="0">
                <a:solidFill>
                  <a:srgbClr val="F78609"/>
                </a:solidFill>
                <a:effectLst/>
              </a:rPr>
            </a:br>
            <a:r>
              <a:rPr lang="en-US" sz="3200" dirty="0" smtClean="0">
                <a:solidFill>
                  <a:srgbClr val="F78609"/>
                </a:solidFill>
                <a:effectLst/>
              </a:rPr>
              <a:t>Agenda Set by Chair</a:t>
            </a:r>
            <a:endParaRPr lang="en-US" sz="1800" dirty="0">
              <a:solidFill>
                <a:srgbClr val="F7860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511190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18" y="213177"/>
            <a:ext cx="8608030" cy="60207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78609"/>
                </a:solidFill>
                <a:effectLst/>
              </a:rPr>
              <a:t>Traffic and Parking Committee – FY 2012-2013</a:t>
            </a:r>
            <a:endParaRPr lang="en-US" sz="2400" dirty="0">
              <a:solidFill>
                <a:srgbClr val="F78609"/>
              </a:solidFill>
              <a:effectLst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223095"/>
              </p:ext>
            </p:extLst>
          </p:nvPr>
        </p:nvGraphicFramePr>
        <p:xfrm>
          <a:off x="1210091" y="802851"/>
          <a:ext cx="6660694" cy="5110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8236"/>
                <a:gridCol w="3502458"/>
              </a:tblGrid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Continuing/Ex Officio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314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Engineer, Facilities Management - Chair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Catherine Love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314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Unversity  Architect, Facilities Managemnt - Vice-Chair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Greg Parsons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Planner, Facilities Management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Tom Tillman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Director, Athletics Facilities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Keith Bagwell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Assoc Director , Public Safety and Security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Randy Cerovsky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Director, Parking and Transit Services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David George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Manager, Parking Services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Don Andrae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Director, AA/EEO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Kelley Taylor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314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Faculty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Jennifer Adams (Communications and Journalism) - 2013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Faculty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Song-</a:t>
                      </a:r>
                      <a:r>
                        <a:rPr lang="en-US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Yul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Choe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(Mechanical Engineering)- 2013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Faculty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Jeffrey </a:t>
                      </a:r>
                      <a:r>
                        <a:rPr lang="en-US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LaMondia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(Civil Engineering) - 2014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A&amp;P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Vivian Miller (Business Outreach) - 2013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Matt Williams (Office of Sustainability)-2013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Staff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Jennifer Richardson (Property Services) - 2014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31486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Mary Sinnott (Student Financial Services) - 2013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Graduate Student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Michael Pukish - 2013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Undergraduate Students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Walter Whatley - 2013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Rob Garcia - 2013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Wilson Yeilding - 2013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Sloane Bell - 2013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Williams </a:t>
                      </a:r>
                      <a:r>
                        <a:rPr lang="en-US" sz="1000" u="none" strike="noStrike" dirty="0" err="1">
                          <a:effectLst/>
                        </a:rPr>
                        <a:t>Whittlesey</a:t>
                      </a:r>
                      <a:r>
                        <a:rPr lang="en-US" sz="1000" u="none" strike="noStrike" dirty="0">
                          <a:effectLst/>
                        </a:rPr>
                        <a:t> - alternate - 2013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3468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928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DIR" val="C:\Users\pbrigham\Documents\__LOCAL\Auburn\02_JULY\2012-07-23\05_FLAT OUTPUT\2012-07-24\3D"/>
  <p:tag name="ISPRING_RESOURCE_PATHS_HASH_2" val="de86891a693613ea946f3ec42e5e8ae6729f6768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5855</TotalTime>
  <Words>1174</Words>
  <Application>Microsoft Office PowerPoint</Application>
  <PresentationFormat>On-screen Show (4:3)</PresentationFormat>
  <Paragraphs>273</Paragraphs>
  <Slides>31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Custom Design</vt:lpstr>
      <vt:lpstr>Aspect</vt:lpstr>
      <vt:lpstr>Auburn University Parking and Traffic</vt:lpstr>
      <vt:lpstr>PowerPoint Presentation</vt:lpstr>
      <vt:lpstr>PowerPoint Presentation</vt:lpstr>
      <vt:lpstr>PowerPoint Presentation</vt:lpstr>
      <vt:lpstr>Auburn University Parking and Traffic Committee</vt:lpstr>
      <vt:lpstr>Committee Charge</vt:lpstr>
      <vt:lpstr>Typical Activities of Committee </vt:lpstr>
      <vt:lpstr>PowerPoint Presentation</vt:lpstr>
      <vt:lpstr>Traffic and Parking Committee – FY 2012-2013</vt:lpstr>
      <vt:lpstr>Appeals</vt:lpstr>
      <vt:lpstr>PowerPoint Presentation</vt:lpstr>
      <vt:lpstr>Auburn University  Parking Services</vt:lpstr>
      <vt:lpstr>Mission Statement</vt:lpstr>
      <vt:lpstr>Responsibilities</vt:lpstr>
      <vt:lpstr>Parking at AU</vt:lpstr>
      <vt:lpstr>Permit Sales</vt:lpstr>
      <vt:lpstr>Impact of Change to Assigned Lot System for Commuting Students</vt:lpstr>
      <vt:lpstr>Impact of Change to Assigned Lot System for Commuting Students</vt:lpstr>
      <vt:lpstr>Contact Information</vt:lpstr>
      <vt:lpstr>Auburn University Campus Planning </vt:lpstr>
      <vt:lpstr>PowerPoint Presentation</vt:lpstr>
      <vt:lpstr>Master Plan Governance Structure</vt:lpstr>
      <vt:lpstr>Master Plan Priorities: Campus Survey Faculty Responses</vt:lpstr>
      <vt:lpstr>Master Plan 2012 Update Planning Elements</vt:lpstr>
      <vt:lpstr>University Master Plan Update Committee</vt:lpstr>
      <vt:lpstr>Executive Facilities Committee</vt:lpstr>
      <vt:lpstr>PowerPoint Presentation</vt:lpstr>
      <vt:lpstr>PowerPoint Presentation</vt:lpstr>
      <vt:lpstr>PowerPoint Presentation</vt:lpstr>
      <vt:lpstr>End</vt:lpstr>
      <vt:lpstr>PowerPoint Presentation</vt:lpstr>
    </vt:vector>
  </TitlesOfParts>
  <Company>Sasaki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Brigham</dc:creator>
  <cp:lastModifiedBy>Laura Kloberg</cp:lastModifiedBy>
  <cp:revision>485</cp:revision>
  <cp:lastPrinted>2012-09-18T19:29:58Z</cp:lastPrinted>
  <dcterms:created xsi:type="dcterms:W3CDTF">2012-06-25T21:09:02Z</dcterms:created>
  <dcterms:modified xsi:type="dcterms:W3CDTF">2012-10-02T20:23:55Z</dcterms:modified>
</cp:coreProperties>
</file>