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4" r:id="rId2"/>
    <p:sldId id="261" r:id="rId3"/>
    <p:sldId id="262" r:id="rId4"/>
    <p:sldId id="263" r:id="rId5"/>
    <p:sldId id="336" r:id="rId6"/>
    <p:sldId id="337" r:id="rId7"/>
    <p:sldId id="338" r:id="rId8"/>
    <p:sldId id="278" r:id="rId9"/>
    <p:sldId id="256" r:id="rId10"/>
    <p:sldId id="282" r:id="rId11"/>
    <p:sldId id="323" r:id="rId12"/>
    <p:sldId id="324" r:id="rId13"/>
    <p:sldId id="322" r:id="rId14"/>
    <p:sldId id="267" r:id="rId15"/>
    <p:sldId id="269" r:id="rId16"/>
    <p:sldId id="257" r:id="rId17"/>
    <p:sldId id="258" r:id="rId18"/>
    <p:sldId id="307" r:id="rId19"/>
    <p:sldId id="343" r:id="rId20"/>
    <p:sldId id="342" r:id="rId21"/>
    <p:sldId id="265" r:id="rId22"/>
    <p:sldId id="270" r:id="rId23"/>
    <p:sldId id="330" r:id="rId24"/>
    <p:sldId id="333" r:id="rId25"/>
    <p:sldId id="341" r:id="rId26"/>
    <p:sldId id="327" r:id="rId27"/>
    <p:sldId id="344" r:id="rId28"/>
    <p:sldId id="345" r:id="rId29"/>
    <p:sldId id="276" r:id="rId30"/>
    <p:sldId id="277" r:id="rId31"/>
    <p:sldId id="348" r:id="rId32"/>
    <p:sldId id="335" r:id="rId33"/>
    <p:sldId id="347" r:id="rId34"/>
    <p:sldId id="298" r:id="rId35"/>
    <p:sldId id="296" r:id="rId36"/>
    <p:sldId id="275" r:id="rId37"/>
    <p:sldId id="346"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udrmk\Documents\C.I.A\GSR%20Chart%20in%20Microsoft%20PowerPoint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udrmk\Documents\C.I.A\GSR%20Chart%20in%20Microsoft%20PowerPoint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Sheet1!$A$2</c:f>
              <c:strCache>
                <c:ptCount val="1"/>
                <c:pt idx="0">
                  <c:v>%</c:v>
                </c:pt>
              </c:strCache>
            </c:strRef>
          </c:tx>
          <c:invertIfNegative val="0"/>
          <c:cat>
            <c:numRef>
              <c:f>Sheet1!$B$1:$I$1</c:f>
              <c:numCache>
                <c:formatCode>General</c:formatCode>
                <c:ptCount val="8"/>
                <c:pt idx="0">
                  <c:v>2006</c:v>
                </c:pt>
                <c:pt idx="1">
                  <c:v>2007</c:v>
                </c:pt>
                <c:pt idx="2">
                  <c:v>2008</c:v>
                </c:pt>
                <c:pt idx="3">
                  <c:v>2009</c:v>
                </c:pt>
                <c:pt idx="4">
                  <c:v>2010</c:v>
                </c:pt>
                <c:pt idx="5">
                  <c:v>2011</c:v>
                </c:pt>
                <c:pt idx="6">
                  <c:v>2012</c:v>
                </c:pt>
                <c:pt idx="7">
                  <c:v>2013</c:v>
                </c:pt>
              </c:numCache>
            </c:numRef>
          </c:cat>
          <c:val>
            <c:numRef>
              <c:f>Sheet1!$B$2:$I$2</c:f>
              <c:numCache>
                <c:formatCode>General</c:formatCode>
                <c:ptCount val="8"/>
                <c:pt idx="0">
                  <c:v>74</c:v>
                </c:pt>
                <c:pt idx="1">
                  <c:v>75</c:v>
                </c:pt>
                <c:pt idx="2">
                  <c:v>77</c:v>
                </c:pt>
                <c:pt idx="3">
                  <c:v>78</c:v>
                </c:pt>
                <c:pt idx="4">
                  <c:v>77</c:v>
                </c:pt>
                <c:pt idx="5">
                  <c:v>76</c:v>
                </c:pt>
                <c:pt idx="6">
                  <c:v>74</c:v>
                </c:pt>
                <c:pt idx="7">
                  <c:v>75</c:v>
                </c:pt>
              </c:numCache>
            </c:numRef>
          </c:val>
        </c:ser>
        <c:ser>
          <c:idx val="1"/>
          <c:order val="1"/>
          <c:tx>
            <c:strRef>
              <c:f>Sheet1!$A$3</c:f>
              <c:strCache>
                <c:ptCount val="1"/>
              </c:strCache>
            </c:strRef>
          </c:tx>
          <c:invertIfNegative val="0"/>
          <c:cat>
            <c:numRef>
              <c:f>Sheet1!$B$1:$I$1</c:f>
              <c:numCache>
                <c:formatCode>General</c:formatCode>
                <c:ptCount val="8"/>
                <c:pt idx="0">
                  <c:v>2006</c:v>
                </c:pt>
                <c:pt idx="1">
                  <c:v>2007</c:v>
                </c:pt>
                <c:pt idx="2">
                  <c:v>2008</c:v>
                </c:pt>
                <c:pt idx="3">
                  <c:v>2009</c:v>
                </c:pt>
                <c:pt idx="4">
                  <c:v>2010</c:v>
                </c:pt>
                <c:pt idx="5">
                  <c:v>2011</c:v>
                </c:pt>
                <c:pt idx="6">
                  <c:v>2012</c:v>
                </c:pt>
                <c:pt idx="7">
                  <c:v>2013</c:v>
                </c:pt>
              </c:numCache>
            </c:numRef>
          </c:cat>
          <c:val>
            <c:numRef>
              <c:f>Sheet1!$B$3:$I$3</c:f>
              <c:numCache>
                <c:formatCode>General</c:formatCode>
                <c:ptCount val="8"/>
              </c:numCache>
            </c:numRef>
          </c:val>
        </c:ser>
        <c:dLbls>
          <c:showLegendKey val="0"/>
          <c:showVal val="1"/>
          <c:showCatName val="0"/>
          <c:showSerName val="0"/>
          <c:showPercent val="0"/>
          <c:showBubbleSize val="0"/>
        </c:dLbls>
        <c:gapWidth val="150"/>
        <c:overlap val="-25"/>
        <c:axId val="80526336"/>
        <c:axId val="89326336"/>
      </c:barChart>
      <c:catAx>
        <c:axId val="80526336"/>
        <c:scaling>
          <c:orientation val="minMax"/>
        </c:scaling>
        <c:delete val="0"/>
        <c:axPos val="b"/>
        <c:numFmt formatCode="General" sourceLinked="1"/>
        <c:majorTickMark val="none"/>
        <c:minorTickMark val="none"/>
        <c:tickLblPos val="nextTo"/>
        <c:crossAx val="89326336"/>
        <c:crosses val="autoZero"/>
        <c:auto val="1"/>
        <c:lblAlgn val="ctr"/>
        <c:lblOffset val="100"/>
        <c:noMultiLvlLbl val="0"/>
      </c:catAx>
      <c:valAx>
        <c:axId val="89326336"/>
        <c:scaling>
          <c:orientation val="minMax"/>
        </c:scaling>
        <c:delete val="1"/>
        <c:axPos val="l"/>
        <c:numFmt formatCode="General" sourceLinked="1"/>
        <c:majorTickMark val="none"/>
        <c:minorTickMark val="none"/>
        <c:tickLblPos val="nextTo"/>
        <c:crossAx val="80526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Sheet1!$A$2</c:f>
              <c:strCache>
                <c:ptCount val="1"/>
                <c:pt idx="0">
                  <c:v>%</c:v>
                </c:pt>
              </c:strCache>
            </c:strRef>
          </c:tx>
          <c:invertIfNegative val="0"/>
          <c:cat>
            <c:strRef>
              <c:f>Sheet1!$B$1:$P$1</c:f>
              <c:strCache>
                <c:ptCount val="15"/>
                <c:pt idx="0">
                  <c:v>DIV I</c:v>
                </c:pt>
                <c:pt idx="1">
                  <c:v>UF</c:v>
                </c:pt>
                <c:pt idx="2">
                  <c:v>VAN</c:v>
                </c:pt>
                <c:pt idx="3">
                  <c:v>UA</c:v>
                </c:pt>
                <c:pt idx="4">
                  <c:v>MSU</c:v>
                </c:pt>
                <c:pt idx="5">
                  <c:v>AU</c:v>
                </c:pt>
                <c:pt idx="6">
                  <c:v>UM</c:v>
                </c:pt>
                <c:pt idx="7">
                  <c:v>UT</c:v>
                </c:pt>
                <c:pt idx="8">
                  <c:v>UGA</c:v>
                </c:pt>
                <c:pt idx="9">
                  <c:v>USC</c:v>
                </c:pt>
                <c:pt idx="10">
                  <c:v>UK</c:v>
                </c:pt>
                <c:pt idx="11">
                  <c:v>LSU</c:v>
                </c:pt>
                <c:pt idx="12">
                  <c:v>ARK</c:v>
                </c:pt>
                <c:pt idx="13">
                  <c:v>TEX AM</c:v>
                </c:pt>
                <c:pt idx="14">
                  <c:v>MIZZ</c:v>
                </c:pt>
              </c:strCache>
            </c:strRef>
          </c:cat>
          <c:val>
            <c:numRef>
              <c:f>Sheet1!$B$2:$P$2</c:f>
              <c:numCache>
                <c:formatCode>General</c:formatCode>
                <c:ptCount val="15"/>
                <c:pt idx="0">
                  <c:v>82</c:v>
                </c:pt>
                <c:pt idx="1">
                  <c:v>83</c:v>
                </c:pt>
                <c:pt idx="2">
                  <c:v>91</c:v>
                </c:pt>
                <c:pt idx="3">
                  <c:v>86</c:v>
                </c:pt>
                <c:pt idx="4">
                  <c:v>79</c:v>
                </c:pt>
                <c:pt idx="5">
                  <c:v>75</c:v>
                </c:pt>
                <c:pt idx="6">
                  <c:v>75</c:v>
                </c:pt>
                <c:pt idx="7">
                  <c:v>75</c:v>
                </c:pt>
                <c:pt idx="8">
                  <c:v>83</c:v>
                </c:pt>
                <c:pt idx="9">
                  <c:v>82</c:v>
                </c:pt>
                <c:pt idx="10">
                  <c:v>79</c:v>
                </c:pt>
                <c:pt idx="11">
                  <c:v>81</c:v>
                </c:pt>
                <c:pt idx="12">
                  <c:v>74</c:v>
                </c:pt>
                <c:pt idx="13">
                  <c:v>77</c:v>
                </c:pt>
                <c:pt idx="14">
                  <c:v>84</c:v>
                </c:pt>
              </c:numCache>
            </c:numRef>
          </c:val>
        </c:ser>
        <c:ser>
          <c:idx val="1"/>
          <c:order val="1"/>
          <c:tx>
            <c:strRef>
              <c:f>Sheet1!$A$3</c:f>
              <c:strCache>
                <c:ptCount val="1"/>
              </c:strCache>
            </c:strRef>
          </c:tx>
          <c:invertIfNegative val="0"/>
          <c:cat>
            <c:strRef>
              <c:f>Sheet1!$B$1:$P$1</c:f>
              <c:strCache>
                <c:ptCount val="15"/>
                <c:pt idx="0">
                  <c:v>DIV I</c:v>
                </c:pt>
                <c:pt idx="1">
                  <c:v>UF</c:v>
                </c:pt>
                <c:pt idx="2">
                  <c:v>VAN</c:v>
                </c:pt>
                <c:pt idx="3">
                  <c:v>UA</c:v>
                </c:pt>
                <c:pt idx="4">
                  <c:v>MSU</c:v>
                </c:pt>
                <c:pt idx="5">
                  <c:v>AU</c:v>
                </c:pt>
                <c:pt idx="6">
                  <c:v>UM</c:v>
                </c:pt>
                <c:pt idx="7">
                  <c:v>UT</c:v>
                </c:pt>
                <c:pt idx="8">
                  <c:v>UGA</c:v>
                </c:pt>
                <c:pt idx="9">
                  <c:v>USC</c:v>
                </c:pt>
                <c:pt idx="10">
                  <c:v>UK</c:v>
                </c:pt>
                <c:pt idx="11">
                  <c:v>LSU</c:v>
                </c:pt>
                <c:pt idx="12">
                  <c:v>ARK</c:v>
                </c:pt>
                <c:pt idx="13">
                  <c:v>TEX AM</c:v>
                </c:pt>
                <c:pt idx="14">
                  <c:v>MIZZ</c:v>
                </c:pt>
              </c:strCache>
            </c:strRef>
          </c:cat>
          <c:val>
            <c:numRef>
              <c:f>Sheet1!$B$3:$P$3</c:f>
              <c:numCache>
                <c:formatCode>General</c:formatCode>
                <c:ptCount val="15"/>
              </c:numCache>
            </c:numRef>
          </c:val>
        </c:ser>
        <c:dLbls>
          <c:showLegendKey val="0"/>
          <c:showVal val="1"/>
          <c:showCatName val="0"/>
          <c:showSerName val="0"/>
          <c:showPercent val="0"/>
          <c:showBubbleSize val="0"/>
        </c:dLbls>
        <c:gapWidth val="150"/>
        <c:overlap val="-25"/>
        <c:axId val="89366528"/>
        <c:axId val="89368064"/>
      </c:barChart>
      <c:catAx>
        <c:axId val="89366528"/>
        <c:scaling>
          <c:orientation val="minMax"/>
        </c:scaling>
        <c:delete val="0"/>
        <c:axPos val="b"/>
        <c:majorTickMark val="none"/>
        <c:minorTickMark val="none"/>
        <c:tickLblPos val="nextTo"/>
        <c:crossAx val="89368064"/>
        <c:crosses val="autoZero"/>
        <c:auto val="1"/>
        <c:lblAlgn val="ctr"/>
        <c:lblOffset val="100"/>
        <c:noMultiLvlLbl val="0"/>
      </c:catAx>
      <c:valAx>
        <c:axId val="89368064"/>
        <c:scaling>
          <c:orientation val="minMax"/>
        </c:scaling>
        <c:delete val="1"/>
        <c:axPos val="l"/>
        <c:numFmt formatCode="General" sourceLinked="1"/>
        <c:majorTickMark val="none"/>
        <c:minorTickMark val="none"/>
        <c:tickLblPos val="nextTo"/>
        <c:crossAx val="89366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29ADE-F73C-4AB7-BC7B-CE6FB617623B}" type="datetimeFigureOut">
              <a:rPr lang="en-US" smtClean="0"/>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75437-FBA1-40DB-87E0-4F53BA8208D9}" type="slidenum">
              <a:rPr lang="en-US" smtClean="0"/>
              <a:t>‹#›</a:t>
            </a:fld>
            <a:endParaRPr lang="en-US"/>
          </a:p>
        </p:txBody>
      </p:sp>
    </p:spTree>
    <p:extLst>
      <p:ext uri="{BB962C8B-B14F-4D97-AF65-F5344CB8AC3E}">
        <p14:creationId xmlns:p14="http://schemas.microsoft.com/office/powerpoint/2010/main" val="158276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75437-FBA1-40DB-87E0-4F53BA8208D9}" type="slidenum">
              <a:rPr lang="en-US" smtClean="0"/>
              <a:t>16</a:t>
            </a:fld>
            <a:endParaRPr lang="en-US"/>
          </a:p>
        </p:txBody>
      </p:sp>
    </p:spTree>
    <p:extLst>
      <p:ext uri="{BB962C8B-B14F-4D97-AF65-F5344CB8AC3E}">
        <p14:creationId xmlns:p14="http://schemas.microsoft.com/office/powerpoint/2010/main" val="123137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7E5D4-2E89-471F-9FFB-5A397BC9C7E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29326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E5D4-2E89-471F-9FFB-5A397BC9C7E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162642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E5D4-2E89-471F-9FFB-5A397BC9C7E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423126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E5D4-2E89-471F-9FFB-5A397BC9C7E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71484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7E5D4-2E89-471F-9FFB-5A397BC9C7E8}" type="datetimeFigureOut">
              <a:rPr lang="en-US" smtClean="0"/>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110918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7E5D4-2E89-471F-9FFB-5A397BC9C7E8}"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61299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7E5D4-2E89-471F-9FFB-5A397BC9C7E8}" type="datetimeFigureOut">
              <a:rPr lang="en-US" smtClean="0"/>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198370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7E5D4-2E89-471F-9FFB-5A397BC9C7E8}" type="datetimeFigureOut">
              <a:rPr lang="en-US" smtClean="0"/>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238431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7E5D4-2E89-471F-9FFB-5A397BC9C7E8}" type="datetimeFigureOut">
              <a:rPr lang="en-US" smtClean="0"/>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199162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7E5D4-2E89-471F-9FFB-5A397BC9C7E8}"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398277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7E5D4-2E89-471F-9FFB-5A397BC9C7E8}" type="datetimeFigureOut">
              <a:rPr lang="en-US" smtClean="0"/>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321843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7E5D4-2E89-471F-9FFB-5A397BC9C7E8}" type="datetimeFigureOut">
              <a:rPr lang="en-US" smtClean="0"/>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42A18-CA8C-45FB-9138-2B78CB0C71C4}" type="slidenum">
              <a:rPr lang="en-US" smtClean="0"/>
              <a:t>‹#›</a:t>
            </a:fld>
            <a:endParaRPr lang="en-US"/>
          </a:p>
        </p:txBody>
      </p:sp>
    </p:spTree>
    <p:extLst>
      <p:ext uri="{BB962C8B-B14F-4D97-AF65-F5344CB8AC3E}">
        <p14:creationId xmlns:p14="http://schemas.microsoft.com/office/powerpoint/2010/main" val="6905240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7907998" cy="1200329"/>
          </a:xfrm>
          <a:prstGeom prst="rect">
            <a:avLst/>
          </a:prstGeom>
          <a:noFill/>
        </p:spPr>
        <p:txBody>
          <a:bodyPr wrap="none" rtlCol="0">
            <a:spAutoFit/>
          </a:bodyPr>
          <a:lstStyle/>
          <a:p>
            <a:pPr algn="ctr"/>
            <a:r>
              <a:rPr lang="en-US" sz="2400" b="1" dirty="0" smtClean="0"/>
              <a:t>Report from the Committee on Intercollegiate Athletics (CIA)</a:t>
            </a:r>
          </a:p>
          <a:p>
            <a:pPr algn="ctr"/>
            <a:r>
              <a:rPr lang="en-US" sz="2400" b="1" dirty="0" smtClean="0"/>
              <a:t>Mary K Boudreaux, DVM, PhD</a:t>
            </a:r>
          </a:p>
          <a:p>
            <a:pPr algn="ctr"/>
            <a:r>
              <a:rPr lang="en-US" sz="2400" b="1" dirty="0" smtClean="0"/>
              <a:t>Faculty Athletics Representative</a:t>
            </a:r>
          </a:p>
        </p:txBody>
      </p:sp>
      <p:sp>
        <p:nvSpPr>
          <p:cNvPr id="5" name="TextBox 4"/>
          <p:cNvSpPr txBox="1"/>
          <p:nvPr/>
        </p:nvSpPr>
        <p:spPr>
          <a:xfrm>
            <a:off x="228600" y="1524000"/>
            <a:ext cx="8522846" cy="6186309"/>
          </a:xfrm>
          <a:prstGeom prst="rect">
            <a:avLst/>
          </a:prstGeom>
          <a:noFill/>
        </p:spPr>
        <p:txBody>
          <a:bodyPr wrap="none" rtlCol="0">
            <a:spAutoFit/>
          </a:bodyPr>
          <a:lstStyle/>
          <a:p>
            <a:r>
              <a:rPr lang="en-US" sz="2400" dirty="0" smtClean="0"/>
              <a:t>CIA – Charge, Composition, Subcommittees</a:t>
            </a:r>
          </a:p>
          <a:p>
            <a:r>
              <a:rPr lang="en-US" sz="2400" dirty="0" smtClean="0"/>
              <a:t>Student Athlete Eligibility – Initial Eligibility changes</a:t>
            </a:r>
          </a:p>
          <a:p>
            <a:r>
              <a:rPr lang="en-US" sz="2400" dirty="0" smtClean="0"/>
              <a:t>Student Athlete Eligibility – Progress Towards Degree requirements</a:t>
            </a:r>
          </a:p>
          <a:p>
            <a:r>
              <a:rPr lang="en-US" sz="2400" dirty="0" smtClean="0"/>
              <a:t>Graduation Success Rate (GSR) – data released in Fall 2013</a:t>
            </a:r>
          </a:p>
          <a:p>
            <a:r>
              <a:rPr lang="en-US" sz="2400" dirty="0" smtClean="0"/>
              <a:t>Academic Progress Rate (APR) – data released in Spring 2013</a:t>
            </a:r>
          </a:p>
          <a:p>
            <a:r>
              <a:rPr lang="en-US" sz="2400" dirty="0" smtClean="0"/>
              <a:t>Accolades – Rhodes Scholars </a:t>
            </a:r>
          </a:p>
          <a:p>
            <a:r>
              <a:rPr lang="en-US" sz="2400" dirty="0" smtClean="0"/>
              <a:t>	         1A </a:t>
            </a:r>
            <a:r>
              <a:rPr lang="en-US" sz="2400" dirty="0"/>
              <a:t>FAR Academic Excellence Award</a:t>
            </a:r>
          </a:p>
          <a:p>
            <a:r>
              <a:rPr lang="en-US" sz="2400" dirty="0" smtClean="0"/>
              <a:t>	         NCAA </a:t>
            </a:r>
            <a:r>
              <a:rPr lang="en-US" sz="2400" dirty="0"/>
              <a:t>Postgraduate </a:t>
            </a:r>
            <a:r>
              <a:rPr lang="en-US" sz="2400" dirty="0" smtClean="0"/>
              <a:t>Scholarships</a:t>
            </a:r>
            <a:endParaRPr lang="en-US" sz="2400" dirty="0"/>
          </a:p>
          <a:p>
            <a:r>
              <a:rPr lang="en-US" sz="2400" dirty="0" smtClean="0"/>
              <a:t>     	         Scholar All-Americans/C S C A </a:t>
            </a:r>
            <a:r>
              <a:rPr lang="en-US" sz="2400" dirty="0" err="1" smtClean="0"/>
              <a:t>A</a:t>
            </a:r>
            <a:endParaRPr lang="en-US" sz="2400" dirty="0" smtClean="0"/>
          </a:p>
          <a:p>
            <a:r>
              <a:rPr lang="en-US" sz="2400" dirty="0"/>
              <a:t>	 </a:t>
            </a:r>
            <a:r>
              <a:rPr lang="en-US" sz="2400" dirty="0" smtClean="0"/>
              <a:t>        SEC Academic Honor Roll</a:t>
            </a:r>
            <a:endParaRPr lang="en-US" sz="2400" dirty="0"/>
          </a:p>
          <a:p>
            <a:r>
              <a:rPr lang="en-US" sz="2400" dirty="0" smtClean="0"/>
              <a:t>                      H. Boyd McWhorter Academic Awards</a:t>
            </a:r>
          </a:p>
          <a:p>
            <a:r>
              <a:rPr lang="en-US" sz="2400" dirty="0"/>
              <a:t>	</a:t>
            </a:r>
            <a:r>
              <a:rPr lang="en-US" sz="2400" dirty="0" smtClean="0"/>
              <a:t>         Brad Davis Community Service Awards</a:t>
            </a:r>
          </a:p>
          <a:p>
            <a:r>
              <a:rPr lang="en-US" sz="2400" dirty="0" smtClean="0"/>
              <a:t>Auburn University Student Athletes 2013 Statistics</a:t>
            </a:r>
          </a:p>
          <a:p>
            <a:r>
              <a:rPr lang="en-US" sz="2400" dirty="0" smtClean="0"/>
              <a:t>SEC FAR members</a:t>
            </a:r>
          </a:p>
          <a:p>
            <a:endParaRPr lang="en-US" sz="2400" dirty="0" smtClean="0"/>
          </a:p>
          <a:p>
            <a:endParaRPr lang="en-US" dirty="0" smtClean="0"/>
          </a:p>
          <a:p>
            <a:endParaRPr lang="en-US" dirty="0"/>
          </a:p>
        </p:txBody>
      </p:sp>
      <p:sp>
        <p:nvSpPr>
          <p:cNvPr id="6" name="TextBox 5"/>
          <p:cNvSpPr txBox="1"/>
          <p:nvPr/>
        </p:nvSpPr>
        <p:spPr>
          <a:xfrm>
            <a:off x="5454645" y="6186196"/>
            <a:ext cx="2681953" cy="584775"/>
          </a:xfrm>
          <a:prstGeom prst="rect">
            <a:avLst/>
          </a:prstGeom>
          <a:noFill/>
        </p:spPr>
        <p:txBody>
          <a:bodyPr wrap="none" rtlCol="0">
            <a:spAutoFit/>
          </a:bodyPr>
          <a:lstStyle/>
          <a:p>
            <a:r>
              <a:rPr lang="en-US" sz="3200" b="1" dirty="0" smtClean="0">
                <a:solidFill>
                  <a:schemeClr val="accent6"/>
                </a:solidFill>
              </a:rPr>
              <a:t>Visit NCAA.org</a:t>
            </a:r>
            <a:endParaRPr lang="en-US" sz="3200" b="1" dirty="0">
              <a:solidFill>
                <a:schemeClr val="accent6"/>
              </a:solidFill>
            </a:endParaRPr>
          </a:p>
        </p:txBody>
      </p:sp>
    </p:spTree>
    <p:extLst>
      <p:ext uri="{BB962C8B-B14F-4D97-AF65-F5344CB8AC3E}">
        <p14:creationId xmlns:p14="http://schemas.microsoft.com/office/powerpoint/2010/main" val="206488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840" y="152400"/>
            <a:ext cx="9015160" cy="6278642"/>
          </a:xfrm>
          <a:prstGeom prst="rect">
            <a:avLst/>
          </a:prstGeom>
          <a:noFill/>
        </p:spPr>
        <p:txBody>
          <a:bodyPr wrap="none" rtlCol="0">
            <a:spAutoFit/>
          </a:bodyPr>
          <a:lstStyle/>
          <a:p>
            <a:r>
              <a:rPr lang="en-US" sz="2400" b="1" dirty="0"/>
              <a:t>Federal Graduation Rate (FGR) vs. Graduation Success Rate (GSR</a:t>
            </a:r>
            <a:r>
              <a:rPr lang="en-US" sz="2400" b="1" dirty="0" smtClean="0"/>
              <a:t>)</a:t>
            </a:r>
          </a:p>
          <a:p>
            <a:endParaRPr lang="en-US" sz="2000" b="1" dirty="0"/>
          </a:p>
          <a:p>
            <a:r>
              <a:rPr lang="en-US" sz="2000" dirty="0"/>
              <a:t>•</a:t>
            </a:r>
            <a:r>
              <a:rPr lang="en-US" sz="2000" b="1" dirty="0"/>
              <a:t>FGR</a:t>
            </a:r>
            <a:r>
              <a:rPr lang="en-US" sz="2000" dirty="0"/>
              <a:t> assesses only first-time full-time freshmen in a given cohort and only counts </a:t>
            </a:r>
            <a:endParaRPr lang="en-US" sz="2000" dirty="0" smtClean="0"/>
          </a:p>
          <a:p>
            <a:r>
              <a:rPr lang="en-US" sz="2000" dirty="0" smtClean="0"/>
              <a:t>them as </a:t>
            </a:r>
            <a:r>
              <a:rPr lang="en-US" sz="2000" dirty="0"/>
              <a:t>academic successes if they graduate from their institution of initial </a:t>
            </a:r>
            <a:endParaRPr lang="en-US" sz="2000" dirty="0" smtClean="0"/>
          </a:p>
          <a:p>
            <a:r>
              <a:rPr lang="en-US" sz="2000" dirty="0" smtClean="0"/>
              <a:t>enrollment within a </a:t>
            </a:r>
            <a:r>
              <a:rPr lang="en-US" sz="2000" dirty="0"/>
              <a:t>six-year period. It makes no accommodation for transfers into </a:t>
            </a:r>
            <a:endParaRPr lang="en-US" sz="2000" dirty="0" smtClean="0"/>
          </a:p>
          <a:p>
            <a:r>
              <a:rPr lang="en-US" sz="2000" dirty="0" smtClean="0"/>
              <a:t>or </a:t>
            </a:r>
            <a:r>
              <a:rPr lang="en-US" sz="2000" dirty="0"/>
              <a:t>out of an institution. </a:t>
            </a:r>
            <a:endParaRPr lang="en-US" sz="2000" dirty="0" smtClean="0"/>
          </a:p>
          <a:p>
            <a:endParaRPr lang="en-US" sz="2000" dirty="0"/>
          </a:p>
          <a:p>
            <a:r>
              <a:rPr lang="en-US" sz="2000" dirty="0" smtClean="0"/>
              <a:t>The </a:t>
            </a:r>
            <a:r>
              <a:rPr lang="en-US" sz="2000" dirty="0"/>
              <a:t>rate is very limited because it ignores the large number of transfer students </a:t>
            </a:r>
            <a:r>
              <a:rPr lang="en-US" sz="2000" dirty="0" smtClean="0"/>
              <a:t>in</a:t>
            </a:r>
          </a:p>
          <a:p>
            <a:r>
              <a:rPr lang="en-US" sz="2000" dirty="0" smtClean="0"/>
              <a:t>higher education</a:t>
            </a:r>
            <a:r>
              <a:rPr lang="en-US" sz="2000" dirty="0"/>
              <a:t>, but it is </a:t>
            </a:r>
            <a:r>
              <a:rPr lang="en-US" sz="2000" u="sng" dirty="0"/>
              <a:t>still the only rate that allows a direct comparison between </a:t>
            </a:r>
            <a:endParaRPr lang="en-US" sz="2000" u="sng" dirty="0" smtClean="0"/>
          </a:p>
          <a:p>
            <a:r>
              <a:rPr lang="en-US" sz="2000" u="sng" dirty="0" smtClean="0"/>
              <a:t>student-athletes </a:t>
            </a:r>
            <a:r>
              <a:rPr lang="en-US" sz="2000" u="sng" dirty="0"/>
              <a:t>and the general student body</a:t>
            </a:r>
            <a:r>
              <a:rPr lang="en-US" sz="2000" dirty="0" smtClean="0"/>
              <a:t>.</a:t>
            </a:r>
          </a:p>
          <a:p>
            <a:endParaRPr lang="en-US" dirty="0"/>
          </a:p>
          <a:p>
            <a:r>
              <a:rPr lang="en-US" sz="2000" dirty="0"/>
              <a:t>•</a:t>
            </a:r>
            <a:r>
              <a:rPr lang="en-US" sz="2000" b="1" dirty="0"/>
              <a:t>GSR</a:t>
            </a:r>
            <a:r>
              <a:rPr lang="en-US" sz="2000" dirty="0"/>
              <a:t> begins with the federal cohort, and adds transfer students, mid-year enrollees</a:t>
            </a:r>
            <a:r>
              <a:rPr lang="en-US" sz="2000" dirty="0" smtClean="0"/>
              <a:t>,</a:t>
            </a:r>
          </a:p>
          <a:p>
            <a:r>
              <a:rPr lang="en-US" sz="2000" dirty="0" smtClean="0"/>
              <a:t> and </a:t>
            </a:r>
            <a:r>
              <a:rPr lang="en-US" sz="2000" dirty="0"/>
              <a:t>non-scholarship students (in specified cases) to the sample. </a:t>
            </a:r>
            <a:r>
              <a:rPr lang="en-US" sz="2000" dirty="0" smtClean="0"/>
              <a:t> Student-athletes </a:t>
            </a:r>
          </a:p>
          <a:p>
            <a:r>
              <a:rPr lang="en-US" sz="2000" dirty="0" smtClean="0"/>
              <a:t>who </a:t>
            </a:r>
            <a:r>
              <a:rPr lang="en-US" sz="2000" dirty="0"/>
              <a:t>leave </a:t>
            </a:r>
            <a:r>
              <a:rPr lang="en-US" sz="2000" dirty="0" smtClean="0"/>
              <a:t>an </a:t>
            </a:r>
            <a:r>
              <a:rPr lang="en-US" sz="2000" dirty="0"/>
              <a:t>institution while in good academic standing before exhausting </a:t>
            </a:r>
            <a:r>
              <a:rPr lang="en-US" sz="2000" dirty="0" smtClean="0"/>
              <a:t>athletics</a:t>
            </a:r>
          </a:p>
          <a:p>
            <a:r>
              <a:rPr lang="en-US" sz="2000" dirty="0" smtClean="0"/>
              <a:t>eligibility </a:t>
            </a:r>
            <a:r>
              <a:rPr lang="en-US" sz="2000" dirty="0"/>
              <a:t>are </a:t>
            </a:r>
            <a:r>
              <a:rPr lang="en-US" sz="2000" dirty="0" smtClean="0"/>
              <a:t>removed </a:t>
            </a:r>
            <a:r>
              <a:rPr lang="en-US" sz="2000" dirty="0"/>
              <a:t>from the cohort of their initial institution. </a:t>
            </a:r>
            <a:endParaRPr lang="en-US" sz="2000" dirty="0" smtClean="0"/>
          </a:p>
          <a:p>
            <a:endParaRPr lang="en-US" sz="2000" dirty="0"/>
          </a:p>
          <a:p>
            <a:r>
              <a:rPr lang="en-US" sz="2000" dirty="0" smtClean="0"/>
              <a:t>This </a:t>
            </a:r>
            <a:r>
              <a:rPr lang="en-US" sz="2000" dirty="0"/>
              <a:t>rate provides a more complete </a:t>
            </a:r>
            <a:r>
              <a:rPr lang="en-US" sz="2000" dirty="0" smtClean="0"/>
              <a:t>and </a:t>
            </a:r>
            <a:r>
              <a:rPr lang="en-US" sz="2000" dirty="0"/>
              <a:t>accurate look at actual student-athlete </a:t>
            </a:r>
            <a:endParaRPr lang="en-US" sz="2000" dirty="0" smtClean="0"/>
          </a:p>
          <a:p>
            <a:r>
              <a:rPr lang="en-US" sz="2000" dirty="0" smtClean="0"/>
              <a:t>success </a:t>
            </a:r>
            <a:r>
              <a:rPr lang="en-US" sz="2000" dirty="0"/>
              <a:t>by taking into account the full variety </a:t>
            </a:r>
            <a:r>
              <a:rPr lang="en-US" sz="2000" dirty="0" smtClean="0"/>
              <a:t>of </a:t>
            </a:r>
            <a:r>
              <a:rPr lang="en-US" sz="2000" dirty="0"/>
              <a:t>participants in Division I athletics </a:t>
            </a:r>
            <a:endParaRPr lang="en-US" sz="2000" dirty="0" smtClean="0"/>
          </a:p>
          <a:p>
            <a:r>
              <a:rPr lang="en-US" sz="2000" dirty="0" smtClean="0"/>
              <a:t>and </a:t>
            </a:r>
            <a:r>
              <a:rPr lang="en-US" sz="2000" dirty="0"/>
              <a:t>tracking their academic outcomes.</a:t>
            </a:r>
          </a:p>
          <a:p>
            <a:endParaRPr lang="en-US" sz="2000" dirty="0"/>
          </a:p>
        </p:txBody>
      </p:sp>
      <p:sp>
        <p:nvSpPr>
          <p:cNvPr id="5" name="TextBox 4"/>
          <p:cNvSpPr txBox="1"/>
          <p:nvPr/>
        </p:nvSpPr>
        <p:spPr>
          <a:xfrm>
            <a:off x="3810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286102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35846"/>
            <a:ext cx="8991600" cy="4985980"/>
          </a:xfrm>
          <a:prstGeom prst="rect">
            <a:avLst/>
          </a:prstGeom>
        </p:spPr>
        <p:txBody>
          <a:bodyPr wrap="square">
            <a:spAutoFit/>
          </a:bodyPr>
          <a:lstStyle/>
          <a:p>
            <a:pPr algn="ctr"/>
            <a:r>
              <a:rPr lang="en-US" sz="2400" b="1" dirty="0" smtClean="0"/>
              <a:t>Comparison </a:t>
            </a:r>
            <a:r>
              <a:rPr lang="en-US" sz="2400" b="1" dirty="0"/>
              <a:t>of Graduation-Success Rates </a:t>
            </a:r>
            <a:r>
              <a:rPr lang="en-US" sz="2400" b="1" dirty="0" smtClean="0"/>
              <a:t>and </a:t>
            </a:r>
            <a:r>
              <a:rPr lang="en-US" sz="2400" b="1" dirty="0"/>
              <a:t>Federal </a:t>
            </a:r>
            <a:endParaRPr lang="en-US" sz="2400" b="1" dirty="0" smtClean="0"/>
          </a:p>
          <a:p>
            <a:pPr algn="ctr"/>
            <a:r>
              <a:rPr lang="en-US" sz="2400" b="1" dirty="0" smtClean="0"/>
              <a:t>Graduation-Rate Cohorts (2003-2006 </a:t>
            </a:r>
            <a:r>
              <a:rPr lang="en-US" sz="2400" b="1" dirty="0"/>
              <a:t>Entering Classes</a:t>
            </a:r>
            <a:r>
              <a:rPr lang="en-US" sz="2400" b="1" dirty="0" smtClean="0"/>
              <a:t>)</a:t>
            </a:r>
          </a:p>
          <a:p>
            <a:endParaRPr lang="en-US" dirty="0"/>
          </a:p>
          <a:p>
            <a:r>
              <a:rPr lang="en-US" dirty="0" smtClean="0"/>
              <a:t>					</a:t>
            </a:r>
            <a:r>
              <a:rPr lang="en-US" b="1" dirty="0" smtClean="0"/>
              <a:t>Federal </a:t>
            </a:r>
            <a:r>
              <a:rPr lang="en-US" b="1" dirty="0"/>
              <a:t>Rate	GSR</a:t>
            </a:r>
            <a:r>
              <a:rPr lang="en-US" dirty="0"/>
              <a:t>	</a:t>
            </a:r>
          </a:p>
          <a:p>
            <a:r>
              <a:rPr lang="en-US" b="1" dirty="0"/>
              <a:t>Enrolled (Under Federal Definition)</a:t>
            </a:r>
            <a:r>
              <a:rPr lang="en-US" dirty="0"/>
              <a:t>	</a:t>
            </a:r>
            <a:r>
              <a:rPr lang="en-US" dirty="0" smtClean="0"/>
              <a:t>	82,552</a:t>
            </a:r>
            <a:r>
              <a:rPr lang="en-US" dirty="0"/>
              <a:t>	</a:t>
            </a:r>
            <a:r>
              <a:rPr lang="en-US" dirty="0" smtClean="0"/>
              <a:t>	82,552</a:t>
            </a:r>
            <a:r>
              <a:rPr lang="en-US" dirty="0"/>
              <a:t>	</a:t>
            </a:r>
          </a:p>
          <a:p>
            <a:r>
              <a:rPr lang="en-US" b="1" dirty="0"/>
              <a:t>Enrolled as Frosh in January</a:t>
            </a:r>
            <a:r>
              <a:rPr lang="en-US" dirty="0"/>
              <a:t>	</a:t>
            </a:r>
            <a:r>
              <a:rPr lang="en-US" dirty="0" smtClean="0"/>
              <a:t>		          0</a:t>
            </a:r>
            <a:r>
              <a:rPr lang="en-US" dirty="0"/>
              <a:t>	</a:t>
            </a:r>
            <a:r>
              <a:rPr lang="en-US" dirty="0" smtClean="0"/>
              <a:t>                    2,549</a:t>
            </a:r>
            <a:r>
              <a:rPr lang="en-US" dirty="0"/>
              <a:t>	</a:t>
            </a:r>
          </a:p>
          <a:p>
            <a:r>
              <a:rPr lang="en-US" b="1" dirty="0"/>
              <a:t>Two-Year College Transfers</a:t>
            </a:r>
            <a:r>
              <a:rPr lang="en-US" dirty="0"/>
              <a:t>	</a:t>
            </a:r>
            <a:r>
              <a:rPr lang="en-US" dirty="0" smtClean="0"/>
              <a:t>		          0</a:t>
            </a:r>
            <a:r>
              <a:rPr lang="en-US" dirty="0"/>
              <a:t>	</a:t>
            </a:r>
            <a:r>
              <a:rPr lang="en-US" dirty="0" smtClean="0"/>
              <a:t>                    9,604</a:t>
            </a:r>
            <a:r>
              <a:rPr lang="en-US" dirty="0"/>
              <a:t>	</a:t>
            </a:r>
          </a:p>
          <a:p>
            <a:r>
              <a:rPr lang="en-US" b="1" dirty="0"/>
              <a:t>Four-Year College Transfers</a:t>
            </a:r>
            <a:r>
              <a:rPr lang="en-US" dirty="0"/>
              <a:t>	</a:t>
            </a:r>
            <a:r>
              <a:rPr lang="en-US" dirty="0" smtClean="0"/>
              <a:t>		          0</a:t>
            </a:r>
            <a:r>
              <a:rPr lang="en-US" dirty="0"/>
              <a:t>	</a:t>
            </a:r>
            <a:r>
              <a:rPr lang="en-US" dirty="0" smtClean="0"/>
              <a:t>                    8,364</a:t>
            </a:r>
            <a:r>
              <a:rPr lang="en-US" dirty="0"/>
              <a:t>	</a:t>
            </a:r>
          </a:p>
          <a:p>
            <a:r>
              <a:rPr lang="en-US" b="1" dirty="0"/>
              <a:t>Non-Scholarship </a:t>
            </a:r>
            <a:r>
              <a:rPr lang="en-US" b="1" dirty="0" smtClean="0"/>
              <a:t>Athletes</a:t>
            </a:r>
            <a:endParaRPr lang="en-US" dirty="0" smtClean="0"/>
          </a:p>
          <a:p>
            <a:r>
              <a:rPr lang="en-US" b="1" dirty="0" smtClean="0"/>
              <a:t>(Only at Schools Not Offering Aid)</a:t>
            </a:r>
            <a:r>
              <a:rPr lang="en-US" dirty="0" smtClean="0"/>
              <a:t>		          0	                    11,617	</a:t>
            </a:r>
          </a:p>
          <a:p>
            <a:r>
              <a:rPr lang="en-US" b="1" dirty="0" smtClean="0"/>
              <a:t>Total </a:t>
            </a:r>
            <a:r>
              <a:rPr lang="en-US" b="1" dirty="0"/>
              <a:t>Enrolled</a:t>
            </a:r>
            <a:r>
              <a:rPr lang="en-US" dirty="0"/>
              <a:t>	</a:t>
            </a:r>
            <a:r>
              <a:rPr lang="en-US" dirty="0" smtClean="0"/>
              <a:t>			82,552</a:t>
            </a:r>
            <a:r>
              <a:rPr lang="en-US" dirty="0"/>
              <a:t>	</a:t>
            </a:r>
            <a:r>
              <a:rPr lang="en-US" dirty="0" smtClean="0"/>
              <a:t>               </a:t>
            </a:r>
            <a:r>
              <a:rPr lang="en-US" b="1" dirty="0" smtClean="0"/>
              <a:t>114,686 </a:t>
            </a:r>
            <a:r>
              <a:rPr lang="en-US" b="1" dirty="0"/>
              <a:t>(+</a:t>
            </a:r>
            <a:r>
              <a:rPr lang="en-US" b="1" dirty="0" smtClean="0"/>
              <a:t>38.9%)</a:t>
            </a:r>
            <a:r>
              <a:rPr lang="en-US" dirty="0"/>
              <a:t>	</a:t>
            </a:r>
          </a:p>
          <a:p>
            <a:r>
              <a:rPr lang="en-US" b="1" dirty="0"/>
              <a:t>Allowable Exclusions </a:t>
            </a:r>
            <a:endParaRPr lang="en-US" dirty="0"/>
          </a:p>
          <a:p>
            <a:r>
              <a:rPr lang="en-US" b="1" dirty="0"/>
              <a:t>(Death, Military, Church Mission, etc.)</a:t>
            </a:r>
            <a:r>
              <a:rPr lang="en-US" dirty="0"/>
              <a:t>	</a:t>
            </a:r>
            <a:r>
              <a:rPr lang="en-US" dirty="0" smtClean="0"/>
              <a:t>	      326</a:t>
            </a:r>
            <a:r>
              <a:rPr lang="en-US" dirty="0"/>
              <a:t>	</a:t>
            </a:r>
            <a:r>
              <a:rPr lang="en-US" dirty="0" smtClean="0"/>
              <a:t>                       427</a:t>
            </a:r>
            <a:r>
              <a:rPr lang="en-US" dirty="0"/>
              <a:t>	</a:t>
            </a:r>
          </a:p>
          <a:p>
            <a:r>
              <a:rPr lang="en-US" b="1" dirty="0"/>
              <a:t>Left Eligible</a:t>
            </a:r>
            <a:r>
              <a:rPr lang="en-US" dirty="0"/>
              <a:t>	</a:t>
            </a:r>
            <a:r>
              <a:rPr lang="en-US" dirty="0" smtClean="0"/>
              <a:t>			          0</a:t>
            </a:r>
            <a:r>
              <a:rPr lang="en-US" dirty="0"/>
              <a:t>	</a:t>
            </a:r>
            <a:r>
              <a:rPr lang="en-US" dirty="0" smtClean="0"/>
              <a:t>                 20,949</a:t>
            </a:r>
          </a:p>
          <a:p>
            <a:r>
              <a:rPr lang="en-US" b="1" dirty="0" smtClean="0"/>
              <a:t>Participants No Longer Sponsored By		          </a:t>
            </a:r>
            <a:r>
              <a:rPr lang="en-US" dirty="0" smtClean="0"/>
              <a:t>0                         1,609</a:t>
            </a:r>
            <a:endParaRPr lang="en-US" b="1" dirty="0" smtClean="0"/>
          </a:p>
          <a:p>
            <a:r>
              <a:rPr lang="en-US" b="1" dirty="0" smtClean="0"/>
              <a:t>        Institution</a:t>
            </a:r>
            <a:r>
              <a:rPr lang="en-US" b="1" dirty="0"/>
              <a:t>	</a:t>
            </a:r>
          </a:p>
          <a:p>
            <a:r>
              <a:rPr lang="en-US" b="1" dirty="0"/>
              <a:t>Total Denominator</a:t>
            </a:r>
            <a:r>
              <a:rPr lang="en-US" dirty="0"/>
              <a:t>	</a:t>
            </a:r>
            <a:r>
              <a:rPr lang="en-US" dirty="0" smtClean="0"/>
              <a:t>               			</a:t>
            </a:r>
            <a:r>
              <a:rPr lang="en-US" b="1" dirty="0" smtClean="0"/>
              <a:t>82,226</a:t>
            </a:r>
            <a:r>
              <a:rPr lang="en-US" dirty="0"/>
              <a:t>	</a:t>
            </a:r>
            <a:r>
              <a:rPr lang="en-US" dirty="0" smtClean="0"/>
              <a:t>                 </a:t>
            </a:r>
            <a:r>
              <a:rPr lang="en-US" b="1" dirty="0" smtClean="0"/>
              <a:t>91,701 </a:t>
            </a:r>
            <a:r>
              <a:rPr lang="en-US" b="1" dirty="0"/>
              <a:t>(+</a:t>
            </a:r>
            <a:r>
              <a:rPr lang="en-US" b="1" dirty="0" smtClean="0"/>
              <a:t>11.5%)</a:t>
            </a:r>
            <a:r>
              <a:rPr lang="en-US" dirty="0"/>
              <a:t>	</a:t>
            </a:r>
          </a:p>
        </p:txBody>
      </p:sp>
      <p:sp>
        <p:nvSpPr>
          <p:cNvPr id="6" name="TextBox 5"/>
          <p:cNvSpPr txBox="1"/>
          <p:nvPr/>
        </p:nvSpPr>
        <p:spPr>
          <a:xfrm>
            <a:off x="248239" y="5410200"/>
            <a:ext cx="8120108" cy="646331"/>
          </a:xfrm>
          <a:prstGeom prst="rect">
            <a:avLst/>
          </a:prstGeom>
          <a:noFill/>
        </p:spPr>
        <p:txBody>
          <a:bodyPr wrap="none" rtlCol="0">
            <a:spAutoFit/>
          </a:bodyPr>
          <a:lstStyle/>
          <a:p>
            <a:r>
              <a:rPr lang="en-US" b="1" dirty="0" smtClean="0"/>
              <a:t>Both the GSR and FR evaluate  a </a:t>
            </a:r>
            <a:r>
              <a:rPr lang="en-US" b="1" dirty="0"/>
              <a:t>six-year graduation rate (% of students graduating </a:t>
            </a:r>
            <a:endParaRPr lang="en-US" b="1" dirty="0" smtClean="0"/>
          </a:p>
          <a:p>
            <a:r>
              <a:rPr lang="en-US" b="1" dirty="0" smtClean="0"/>
              <a:t>by </a:t>
            </a:r>
            <a:r>
              <a:rPr lang="en-US" b="1" dirty="0"/>
              <a:t>end of their sixth year – or before the 7</a:t>
            </a:r>
            <a:r>
              <a:rPr lang="en-US" b="1" baseline="30000" dirty="0"/>
              <a:t>th</a:t>
            </a:r>
            <a:r>
              <a:rPr lang="en-US" b="1" dirty="0"/>
              <a:t> </a:t>
            </a:r>
            <a:r>
              <a:rPr lang="en-US" b="1" dirty="0" smtClean="0"/>
              <a:t>Fall)</a:t>
            </a:r>
            <a:endParaRPr lang="en-US" dirty="0"/>
          </a:p>
        </p:txBody>
      </p:sp>
      <p:sp>
        <p:nvSpPr>
          <p:cNvPr id="7" name="TextBox 6"/>
          <p:cNvSpPr txBox="1"/>
          <p:nvPr/>
        </p:nvSpPr>
        <p:spPr>
          <a:xfrm>
            <a:off x="3810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3801742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96570513"/>
              </p:ext>
            </p:extLst>
          </p:nvPr>
        </p:nvGraphicFramePr>
        <p:xfrm>
          <a:off x="341227" y="1066800"/>
          <a:ext cx="8153400"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02971" y="152400"/>
            <a:ext cx="4829912" cy="1034129"/>
          </a:xfrm>
          <a:prstGeom prst="rect">
            <a:avLst/>
          </a:prstGeom>
          <a:noFill/>
        </p:spPr>
        <p:txBody>
          <a:bodyPr wrap="none" rtlCol="0">
            <a:spAutoFit/>
          </a:bodyPr>
          <a:lstStyle/>
          <a:p>
            <a:pPr algn="ctr">
              <a:defRPr sz="2160" b="1" i="0" u="none" strike="noStrike" kern="1200" baseline="0">
                <a:solidFill>
                  <a:prstClr val="white"/>
                </a:solidFill>
                <a:latin typeface="+mn-lt"/>
                <a:ea typeface="+mn-ea"/>
                <a:cs typeface="+mn-cs"/>
              </a:defRPr>
            </a:pPr>
            <a:r>
              <a:rPr lang="en-US" dirty="0"/>
              <a:t>Auburn University GSR Historical  Trends</a:t>
            </a:r>
          </a:p>
          <a:p>
            <a:pPr algn="ctr">
              <a:defRPr sz="2160" b="1" i="0" u="none" strike="noStrike" kern="1200" baseline="0">
                <a:solidFill>
                  <a:prstClr val="white"/>
                </a:solidFill>
                <a:latin typeface="+mn-lt"/>
                <a:ea typeface="+mn-ea"/>
                <a:cs typeface="+mn-cs"/>
              </a:defRPr>
            </a:pPr>
            <a:r>
              <a:rPr lang="en-US" dirty="0"/>
              <a:t>2013 = 2003 to 2006 cohort</a:t>
            </a:r>
          </a:p>
          <a:p>
            <a:endParaRPr lang="en-US" dirty="0"/>
          </a:p>
        </p:txBody>
      </p:sp>
      <p:sp>
        <p:nvSpPr>
          <p:cNvPr id="6" name="TextBox 5"/>
          <p:cNvSpPr txBox="1"/>
          <p:nvPr/>
        </p:nvSpPr>
        <p:spPr>
          <a:xfrm>
            <a:off x="213049" y="5257800"/>
            <a:ext cx="2963632" cy="1200329"/>
          </a:xfrm>
          <a:prstGeom prst="rect">
            <a:avLst/>
          </a:prstGeom>
          <a:noFill/>
        </p:spPr>
        <p:txBody>
          <a:bodyPr wrap="none" rtlCol="0">
            <a:spAutoFit/>
          </a:bodyPr>
          <a:lstStyle/>
          <a:p>
            <a:r>
              <a:rPr lang="en-US" dirty="0" smtClean="0"/>
              <a:t>M &amp;W Golf = </a:t>
            </a:r>
            <a:r>
              <a:rPr lang="en-US" dirty="0" smtClean="0"/>
              <a:t>57%/</a:t>
            </a:r>
            <a:r>
              <a:rPr lang="en-US" dirty="0" smtClean="0"/>
              <a:t>100%</a:t>
            </a:r>
          </a:p>
          <a:p>
            <a:r>
              <a:rPr lang="en-US" dirty="0" smtClean="0"/>
              <a:t>Gymnastics = 90%</a:t>
            </a:r>
          </a:p>
          <a:p>
            <a:r>
              <a:rPr lang="en-US" dirty="0" smtClean="0"/>
              <a:t>M &amp; W Basketball = </a:t>
            </a:r>
            <a:r>
              <a:rPr lang="en-US" dirty="0" smtClean="0"/>
              <a:t>58%/</a:t>
            </a:r>
            <a:r>
              <a:rPr lang="en-US" dirty="0" smtClean="0"/>
              <a:t>92%</a:t>
            </a:r>
          </a:p>
          <a:p>
            <a:r>
              <a:rPr lang="en-US" dirty="0" smtClean="0"/>
              <a:t>Equestrian = 88%</a:t>
            </a:r>
            <a:endParaRPr lang="en-US" dirty="0"/>
          </a:p>
        </p:txBody>
      </p:sp>
      <p:sp>
        <p:nvSpPr>
          <p:cNvPr id="7" name="TextBox 6"/>
          <p:cNvSpPr txBox="1"/>
          <p:nvPr/>
        </p:nvSpPr>
        <p:spPr>
          <a:xfrm>
            <a:off x="3276600" y="5278016"/>
            <a:ext cx="2722540" cy="1200329"/>
          </a:xfrm>
          <a:prstGeom prst="rect">
            <a:avLst/>
          </a:prstGeom>
          <a:noFill/>
        </p:spPr>
        <p:txBody>
          <a:bodyPr wrap="none" rtlCol="0">
            <a:spAutoFit/>
          </a:bodyPr>
          <a:lstStyle/>
          <a:p>
            <a:r>
              <a:rPr lang="en-US" dirty="0" smtClean="0"/>
              <a:t>M &amp; W Tennis = </a:t>
            </a:r>
            <a:r>
              <a:rPr lang="en-US" dirty="0" smtClean="0"/>
              <a:t>100%/</a:t>
            </a:r>
            <a:r>
              <a:rPr lang="en-US" dirty="0" smtClean="0"/>
              <a:t>86%</a:t>
            </a:r>
          </a:p>
          <a:p>
            <a:r>
              <a:rPr lang="en-US" dirty="0" smtClean="0"/>
              <a:t>Football = 70%</a:t>
            </a:r>
          </a:p>
          <a:p>
            <a:r>
              <a:rPr lang="en-US" dirty="0" smtClean="0"/>
              <a:t>Soccer = 86%</a:t>
            </a:r>
          </a:p>
          <a:p>
            <a:r>
              <a:rPr lang="en-US" dirty="0" smtClean="0"/>
              <a:t>Volleyball = 60%</a:t>
            </a:r>
            <a:endParaRPr lang="en-US" dirty="0"/>
          </a:p>
        </p:txBody>
      </p:sp>
      <p:sp>
        <p:nvSpPr>
          <p:cNvPr id="8" name="TextBox 7"/>
          <p:cNvSpPr txBox="1"/>
          <p:nvPr/>
        </p:nvSpPr>
        <p:spPr>
          <a:xfrm>
            <a:off x="6139543" y="5257799"/>
            <a:ext cx="2722540" cy="1200329"/>
          </a:xfrm>
          <a:prstGeom prst="rect">
            <a:avLst/>
          </a:prstGeom>
          <a:noFill/>
        </p:spPr>
        <p:txBody>
          <a:bodyPr wrap="none" rtlCol="0">
            <a:spAutoFit/>
          </a:bodyPr>
          <a:lstStyle/>
          <a:p>
            <a:r>
              <a:rPr lang="en-US" dirty="0" smtClean="0"/>
              <a:t>M &amp; W Tennis = </a:t>
            </a:r>
            <a:r>
              <a:rPr lang="en-US" dirty="0" smtClean="0"/>
              <a:t>100%/</a:t>
            </a:r>
            <a:r>
              <a:rPr lang="en-US" dirty="0" smtClean="0"/>
              <a:t>86%</a:t>
            </a:r>
          </a:p>
          <a:p>
            <a:r>
              <a:rPr lang="en-US" dirty="0" smtClean="0"/>
              <a:t>Football = 70%</a:t>
            </a:r>
          </a:p>
          <a:p>
            <a:r>
              <a:rPr lang="en-US" dirty="0" smtClean="0"/>
              <a:t>Soccer = 86%</a:t>
            </a:r>
          </a:p>
          <a:p>
            <a:r>
              <a:rPr lang="en-US" dirty="0" smtClean="0"/>
              <a:t>Volleyball = 60%</a:t>
            </a:r>
            <a:endParaRPr lang="en-US" dirty="0"/>
          </a:p>
        </p:txBody>
      </p:sp>
    </p:spTree>
    <p:extLst>
      <p:ext uri="{BB962C8B-B14F-4D97-AF65-F5344CB8AC3E}">
        <p14:creationId xmlns:p14="http://schemas.microsoft.com/office/powerpoint/2010/main" val="184980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7917680"/>
              </p:ext>
            </p:extLst>
          </p:nvPr>
        </p:nvGraphicFramePr>
        <p:xfrm>
          <a:off x="152400" y="1600200"/>
          <a:ext cx="8610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38200" y="292359"/>
            <a:ext cx="6783908" cy="1231106"/>
          </a:xfrm>
          <a:prstGeom prst="rect">
            <a:avLst/>
          </a:prstGeom>
          <a:noFill/>
        </p:spPr>
        <p:txBody>
          <a:bodyPr wrap="none" rtlCol="0">
            <a:spAutoFit/>
          </a:bodyPr>
          <a:lstStyle/>
          <a:p>
            <a:pPr algn="ctr"/>
            <a:r>
              <a:rPr lang="en-US" sz="2800" b="1" dirty="0" smtClean="0"/>
              <a:t>2013 </a:t>
            </a:r>
            <a:r>
              <a:rPr lang="en-US" sz="2800" b="1" dirty="0"/>
              <a:t>Average GSR Rate (%) of Last 4 Cohorts</a:t>
            </a:r>
            <a:br>
              <a:rPr lang="en-US" sz="2800" b="1" dirty="0"/>
            </a:br>
            <a:r>
              <a:rPr lang="en-US" sz="2800" b="1" dirty="0"/>
              <a:t>Division I and SEC Student-Athletes</a:t>
            </a:r>
            <a:endParaRPr lang="en-US" sz="3200" dirty="0"/>
          </a:p>
          <a:p>
            <a:endParaRPr lang="en-US" dirty="0"/>
          </a:p>
        </p:txBody>
      </p:sp>
    </p:spTree>
    <p:extLst>
      <p:ext uri="{BB962C8B-B14F-4D97-AF65-F5344CB8AC3E}">
        <p14:creationId xmlns:p14="http://schemas.microsoft.com/office/powerpoint/2010/main" val="417874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990" y="304798"/>
            <a:ext cx="8439939" cy="461665"/>
          </a:xfrm>
          <a:prstGeom prst="rect">
            <a:avLst/>
          </a:prstGeom>
          <a:noFill/>
        </p:spPr>
        <p:txBody>
          <a:bodyPr wrap="none" rtlCol="0">
            <a:spAutoFit/>
          </a:bodyPr>
          <a:lstStyle/>
          <a:p>
            <a:r>
              <a:rPr lang="en-US" sz="2400" b="1" dirty="0" smtClean="0"/>
              <a:t>Graduation Success Rate by Sport   2003 – 2006 cohorts  (n = 324)</a:t>
            </a:r>
            <a:endParaRPr lang="en-US" sz="2400" b="1" dirty="0"/>
          </a:p>
        </p:txBody>
      </p:sp>
      <p:sp>
        <p:nvSpPr>
          <p:cNvPr id="3" name="TextBox 2"/>
          <p:cNvSpPr txBox="1"/>
          <p:nvPr/>
        </p:nvSpPr>
        <p:spPr>
          <a:xfrm>
            <a:off x="76200" y="1057593"/>
            <a:ext cx="9067800" cy="3693319"/>
          </a:xfrm>
          <a:prstGeom prst="rect">
            <a:avLst/>
          </a:prstGeom>
          <a:noFill/>
        </p:spPr>
        <p:txBody>
          <a:bodyPr wrap="square" rtlCol="0">
            <a:spAutoFit/>
          </a:bodyPr>
          <a:lstStyle/>
          <a:p>
            <a:r>
              <a:rPr lang="en-US" dirty="0" smtClean="0"/>
              <a:t>     </a:t>
            </a:r>
            <a:r>
              <a:rPr lang="en-US" u="sng" dirty="0" smtClean="0"/>
              <a:t>Men’s Sports           GSR          FR </a:t>
            </a:r>
            <a:r>
              <a:rPr lang="en-US" dirty="0" smtClean="0"/>
              <a:t>                    </a:t>
            </a:r>
            <a:r>
              <a:rPr lang="en-US" u="sng" dirty="0" smtClean="0"/>
              <a:t>Women’s Sports                   GSR        FR</a:t>
            </a:r>
          </a:p>
          <a:p>
            <a:r>
              <a:rPr lang="en-US" dirty="0"/>
              <a:t> </a:t>
            </a:r>
            <a:r>
              <a:rPr lang="en-US" dirty="0" smtClean="0"/>
              <a:t>   Baseball                      48           27                      Basketball                               92         69</a:t>
            </a:r>
          </a:p>
          <a:p>
            <a:r>
              <a:rPr lang="en-US" dirty="0"/>
              <a:t> </a:t>
            </a:r>
            <a:r>
              <a:rPr lang="en-US" dirty="0" smtClean="0"/>
              <a:t>   Basketball                   58           50                      C/C Track                                70         69</a:t>
            </a:r>
          </a:p>
          <a:p>
            <a:r>
              <a:rPr lang="en-US" dirty="0" smtClean="0"/>
              <a:t>    CC/Track                     70           54                      Equestrian                              88         68</a:t>
            </a:r>
          </a:p>
          <a:p>
            <a:r>
              <a:rPr lang="en-US" dirty="0"/>
              <a:t> </a:t>
            </a:r>
            <a:r>
              <a:rPr lang="en-US" dirty="0" smtClean="0"/>
              <a:t>   Football                      70           61                      Golf                                         100       83</a:t>
            </a:r>
          </a:p>
          <a:p>
            <a:r>
              <a:rPr lang="en-US" dirty="0"/>
              <a:t> </a:t>
            </a:r>
            <a:r>
              <a:rPr lang="en-US" dirty="0" smtClean="0"/>
              <a:t>   Golf                  	      57          80                      Gymnastics                              90        62</a:t>
            </a:r>
          </a:p>
          <a:p>
            <a:r>
              <a:rPr lang="en-US" dirty="0"/>
              <a:t> </a:t>
            </a:r>
            <a:r>
              <a:rPr lang="en-US" dirty="0" smtClean="0"/>
              <a:t>   Swimming                  74           58                      Soccer                                      86        74</a:t>
            </a:r>
          </a:p>
          <a:p>
            <a:r>
              <a:rPr lang="en-US" dirty="0"/>
              <a:t> </a:t>
            </a:r>
            <a:r>
              <a:rPr lang="en-US" dirty="0" smtClean="0"/>
              <a:t>   Tennis                       100         100                     Softball                                     88        68</a:t>
            </a:r>
          </a:p>
          <a:p>
            <a:r>
              <a:rPr lang="en-US" dirty="0"/>
              <a:t> </a:t>
            </a:r>
            <a:r>
              <a:rPr lang="en-US" dirty="0" smtClean="0"/>
              <a:t>                                                                                 Swimming                                88        70</a:t>
            </a:r>
          </a:p>
          <a:p>
            <a:r>
              <a:rPr lang="en-US" dirty="0"/>
              <a:t> </a:t>
            </a:r>
            <a:r>
              <a:rPr lang="en-US" dirty="0" smtClean="0"/>
              <a:t>                                                                                 Tennis                                       86        43</a:t>
            </a:r>
          </a:p>
          <a:p>
            <a:r>
              <a:rPr lang="en-US" dirty="0" smtClean="0"/>
              <a:t>                                                                                  Volleyball                                 60        23</a:t>
            </a:r>
          </a:p>
          <a:p>
            <a:endParaRPr lang="en-US" dirty="0"/>
          </a:p>
          <a:p>
            <a:endParaRPr lang="en-US" dirty="0"/>
          </a:p>
        </p:txBody>
      </p:sp>
      <p:sp>
        <p:nvSpPr>
          <p:cNvPr id="4" name="TextBox 3"/>
          <p:cNvSpPr txBox="1"/>
          <p:nvPr/>
        </p:nvSpPr>
        <p:spPr>
          <a:xfrm>
            <a:off x="76200" y="4572000"/>
            <a:ext cx="8991599" cy="1785104"/>
          </a:xfrm>
          <a:prstGeom prst="rect">
            <a:avLst/>
          </a:prstGeom>
          <a:noFill/>
        </p:spPr>
        <p:txBody>
          <a:bodyPr wrap="square" rtlCol="0">
            <a:spAutoFit/>
          </a:bodyPr>
          <a:lstStyle/>
          <a:p>
            <a:r>
              <a:rPr lang="en-US" sz="2000" b="1" dirty="0" smtClean="0"/>
              <a:t>Graduation Rates  All Students (%)  2003 – 2006/6 cohorts  (FED Rate)</a:t>
            </a:r>
            <a:r>
              <a:rPr lang="en-US" sz="2000" dirty="0" smtClean="0"/>
              <a:t>                          </a:t>
            </a:r>
            <a:endParaRPr lang="en-US" sz="2000" b="1" dirty="0" smtClean="0"/>
          </a:p>
          <a:p>
            <a:r>
              <a:rPr lang="en-US" u="sng" dirty="0" smtClean="0"/>
              <a:t>Division I</a:t>
            </a:r>
            <a:r>
              <a:rPr lang="en-US" dirty="0" smtClean="0"/>
              <a:t>      (n = 2,963,437)         </a:t>
            </a:r>
            <a:r>
              <a:rPr lang="en-US" u="sng" dirty="0" smtClean="0"/>
              <a:t>Auburn</a:t>
            </a:r>
            <a:r>
              <a:rPr lang="en-US" dirty="0" smtClean="0"/>
              <a:t>      (n = 15,522)                </a:t>
            </a:r>
            <a:r>
              <a:rPr lang="en-US" u="sng" dirty="0" smtClean="0"/>
              <a:t>AU Student Athletes (n = 324)</a:t>
            </a:r>
          </a:p>
          <a:p>
            <a:r>
              <a:rPr lang="en-US" dirty="0" smtClean="0"/>
              <a:t>Men              61</a:t>
            </a:r>
            <a:r>
              <a:rPr lang="en-US" b="1" dirty="0" smtClean="0"/>
              <a:t>		</a:t>
            </a:r>
            <a:r>
              <a:rPr lang="en-US" dirty="0" smtClean="0"/>
              <a:t>      Men               64	</a:t>
            </a:r>
            <a:r>
              <a:rPr lang="en-US" b="1" dirty="0" smtClean="0"/>
              <a:t>	</a:t>
            </a:r>
            <a:r>
              <a:rPr lang="en-US" b="1" dirty="0"/>
              <a:t>	 </a:t>
            </a:r>
            <a:r>
              <a:rPr lang="en-US" dirty="0"/>
              <a:t>Men </a:t>
            </a:r>
            <a:r>
              <a:rPr lang="en-US" dirty="0" smtClean="0"/>
              <a:t>            54</a:t>
            </a:r>
          </a:p>
          <a:p>
            <a:r>
              <a:rPr lang="en-US" dirty="0" smtClean="0"/>
              <a:t>Women        65                                Women         70                                      Women       65</a:t>
            </a:r>
          </a:p>
          <a:p>
            <a:r>
              <a:rPr lang="en-US" dirty="0" smtClean="0"/>
              <a:t>Combined    63                                Combined     67                                     Combined   60</a:t>
            </a:r>
          </a:p>
          <a:p>
            <a:endParaRPr lang="en-US" dirty="0"/>
          </a:p>
        </p:txBody>
      </p:sp>
    </p:spTree>
    <p:extLst>
      <p:ext uri="{BB962C8B-B14F-4D97-AF65-F5344CB8AC3E}">
        <p14:creationId xmlns:p14="http://schemas.microsoft.com/office/powerpoint/2010/main" val="310806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7543155" cy="2215991"/>
          </a:xfrm>
          <a:prstGeom prst="rect">
            <a:avLst/>
          </a:prstGeom>
          <a:noFill/>
        </p:spPr>
        <p:txBody>
          <a:bodyPr wrap="none" rtlCol="0">
            <a:spAutoFit/>
          </a:bodyPr>
          <a:lstStyle/>
          <a:p>
            <a:r>
              <a:rPr lang="en-US" sz="2400" b="1" dirty="0" smtClean="0"/>
              <a:t>Student Athletes Graduation Rates  (GSR %)  2003 – 2006</a:t>
            </a:r>
          </a:p>
          <a:p>
            <a:endParaRPr lang="en-US" dirty="0"/>
          </a:p>
          <a:p>
            <a:r>
              <a:rPr lang="en-US" sz="2400" u="sng" dirty="0" smtClean="0"/>
              <a:t>Division I</a:t>
            </a:r>
            <a:r>
              <a:rPr lang="en-US" sz="2400" dirty="0" smtClean="0"/>
              <a:t>    (n = 82,223)		</a:t>
            </a:r>
            <a:r>
              <a:rPr lang="en-US" sz="2400" u="sng" dirty="0" smtClean="0"/>
              <a:t>Auburn</a:t>
            </a:r>
            <a:r>
              <a:rPr lang="en-US" sz="2400" dirty="0" smtClean="0"/>
              <a:t>    (n = 324)</a:t>
            </a:r>
            <a:endParaRPr lang="en-US" sz="2400" u="sng" dirty="0" smtClean="0"/>
          </a:p>
          <a:p>
            <a:r>
              <a:rPr lang="en-US" sz="2400" dirty="0" smtClean="0"/>
              <a:t>Men	    	75			Men	  	68</a:t>
            </a:r>
          </a:p>
          <a:p>
            <a:r>
              <a:rPr lang="en-US" sz="2400" dirty="0" smtClean="0"/>
              <a:t>Women       	88</a:t>
            </a:r>
            <a:r>
              <a:rPr lang="en-US" sz="2400" dirty="0" smtClean="0">
                <a:solidFill>
                  <a:srgbClr val="C00000"/>
                </a:solidFill>
              </a:rPr>
              <a:t> </a:t>
            </a:r>
            <a:r>
              <a:rPr lang="en-US" sz="2400" dirty="0" smtClean="0"/>
              <a:t>                         	Women      	84</a:t>
            </a:r>
          </a:p>
          <a:p>
            <a:r>
              <a:rPr lang="en-US" sz="2400" dirty="0" smtClean="0"/>
              <a:t>Combined   	81			Combined  	75</a:t>
            </a:r>
          </a:p>
        </p:txBody>
      </p:sp>
    </p:spTree>
    <p:extLst>
      <p:ext uri="{BB962C8B-B14F-4D97-AF65-F5344CB8AC3E}">
        <p14:creationId xmlns:p14="http://schemas.microsoft.com/office/powerpoint/2010/main" val="93900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417" y="990600"/>
            <a:ext cx="8864734" cy="5170646"/>
          </a:xfrm>
          <a:prstGeom prst="rect">
            <a:avLst/>
          </a:prstGeom>
          <a:noFill/>
        </p:spPr>
        <p:txBody>
          <a:bodyPr wrap="none" rtlCol="0">
            <a:spAutoFit/>
          </a:bodyPr>
          <a:lstStyle/>
          <a:p>
            <a:r>
              <a:rPr lang="en-US" sz="2400" dirty="0"/>
              <a:t>While eligibility requirements make the individual student-athlete </a:t>
            </a:r>
            <a:endParaRPr lang="en-US" sz="2400" dirty="0" smtClean="0"/>
          </a:p>
          <a:p>
            <a:r>
              <a:rPr lang="en-US" sz="2400" dirty="0" smtClean="0"/>
              <a:t>accountable</a:t>
            </a:r>
            <a:r>
              <a:rPr lang="en-US" sz="2400" dirty="0"/>
              <a:t>, </a:t>
            </a:r>
            <a:r>
              <a:rPr lang="en-US" sz="2400" dirty="0" smtClean="0"/>
              <a:t>the </a:t>
            </a:r>
            <a:r>
              <a:rPr lang="en-US" sz="2400" dirty="0"/>
              <a:t>Academic Progress Rate </a:t>
            </a:r>
            <a:r>
              <a:rPr lang="en-US" sz="2400" dirty="0" smtClean="0"/>
              <a:t>(APR) creates </a:t>
            </a:r>
            <a:r>
              <a:rPr lang="en-US" sz="2400" dirty="0"/>
              <a:t>a level of </a:t>
            </a:r>
            <a:endParaRPr lang="en-US" sz="2400" dirty="0" smtClean="0"/>
          </a:p>
          <a:p>
            <a:r>
              <a:rPr lang="en-US" sz="2400" dirty="0" smtClean="0"/>
              <a:t>institutional </a:t>
            </a:r>
            <a:r>
              <a:rPr lang="en-US" sz="2400" dirty="0"/>
              <a:t>responsibility. </a:t>
            </a:r>
            <a:endParaRPr lang="en-US" sz="2400" dirty="0" smtClean="0"/>
          </a:p>
          <a:p>
            <a:endParaRPr lang="en-US" sz="2400" dirty="0"/>
          </a:p>
          <a:p>
            <a:r>
              <a:rPr lang="en-US" sz="2400" dirty="0" smtClean="0"/>
              <a:t>The </a:t>
            </a:r>
            <a:r>
              <a:rPr lang="en-US" sz="2400" dirty="0"/>
              <a:t>Academic Progress Rate is a Division I metric developed to </a:t>
            </a:r>
            <a:r>
              <a:rPr lang="en-US" sz="2400" dirty="0" smtClean="0"/>
              <a:t>track</a:t>
            </a:r>
          </a:p>
          <a:p>
            <a:r>
              <a:rPr lang="en-US" sz="2400" dirty="0" smtClean="0"/>
              <a:t>the </a:t>
            </a:r>
            <a:r>
              <a:rPr lang="en-US" sz="2400" dirty="0"/>
              <a:t>academic </a:t>
            </a:r>
            <a:r>
              <a:rPr lang="en-US" sz="2400" dirty="0" smtClean="0"/>
              <a:t>achievement </a:t>
            </a:r>
            <a:r>
              <a:rPr lang="en-US" sz="2400" dirty="0"/>
              <a:t>of teams each academic term</a:t>
            </a:r>
            <a:r>
              <a:rPr lang="en-US" sz="2400" dirty="0" smtClean="0"/>
              <a:t>.</a:t>
            </a:r>
          </a:p>
          <a:p>
            <a:endParaRPr lang="en-US" sz="2400" dirty="0"/>
          </a:p>
          <a:p>
            <a:r>
              <a:rPr lang="en-US" sz="2400" dirty="0"/>
              <a:t>Each student-athlete receiving athletically related financial aid </a:t>
            </a:r>
            <a:r>
              <a:rPr lang="en-US" sz="2400" dirty="0" smtClean="0"/>
              <a:t>earns</a:t>
            </a:r>
          </a:p>
          <a:p>
            <a:r>
              <a:rPr lang="en-US" sz="2400" dirty="0" smtClean="0"/>
              <a:t>one </a:t>
            </a:r>
            <a:r>
              <a:rPr lang="en-US" sz="2400" dirty="0"/>
              <a:t>retention </a:t>
            </a:r>
            <a:r>
              <a:rPr lang="en-US" sz="2400" dirty="0" smtClean="0"/>
              <a:t>point for </a:t>
            </a:r>
            <a:r>
              <a:rPr lang="en-US" sz="2400" dirty="0"/>
              <a:t>staying in school and one eligibility point for </a:t>
            </a:r>
            <a:endParaRPr lang="en-US" sz="2400" dirty="0" smtClean="0"/>
          </a:p>
          <a:p>
            <a:r>
              <a:rPr lang="en-US" sz="2400" dirty="0" smtClean="0"/>
              <a:t>being </a:t>
            </a:r>
            <a:r>
              <a:rPr lang="en-US" sz="2400" dirty="0"/>
              <a:t>academically eligible. </a:t>
            </a:r>
            <a:endParaRPr lang="en-US" sz="2400" dirty="0" smtClean="0"/>
          </a:p>
          <a:p>
            <a:endParaRPr lang="en-US" sz="2400" dirty="0" smtClean="0"/>
          </a:p>
          <a:p>
            <a:r>
              <a:rPr lang="en-US" sz="2400" dirty="0" smtClean="0"/>
              <a:t>A </a:t>
            </a:r>
            <a:r>
              <a:rPr lang="en-US" sz="2400" dirty="0"/>
              <a:t>team’s total points are divided by points possible and then </a:t>
            </a:r>
            <a:endParaRPr lang="en-US" sz="2400" dirty="0" smtClean="0"/>
          </a:p>
          <a:p>
            <a:r>
              <a:rPr lang="en-US" sz="2400" dirty="0" smtClean="0"/>
              <a:t>multiplied </a:t>
            </a:r>
            <a:r>
              <a:rPr lang="en-US" sz="2400" dirty="0"/>
              <a:t>by one thousand </a:t>
            </a:r>
            <a:r>
              <a:rPr lang="en-US" sz="2400" dirty="0" smtClean="0"/>
              <a:t>to </a:t>
            </a:r>
            <a:r>
              <a:rPr lang="en-US" sz="2400" dirty="0"/>
              <a:t>equal the team’s </a:t>
            </a:r>
            <a:r>
              <a:rPr lang="en-US" sz="2400" dirty="0" smtClean="0"/>
              <a:t>APR.</a:t>
            </a:r>
          </a:p>
          <a:p>
            <a:endParaRPr lang="en-US" dirty="0"/>
          </a:p>
        </p:txBody>
      </p:sp>
      <p:sp>
        <p:nvSpPr>
          <p:cNvPr id="2" name="TextBox 1"/>
          <p:cNvSpPr txBox="1"/>
          <p:nvPr/>
        </p:nvSpPr>
        <p:spPr>
          <a:xfrm>
            <a:off x="1752600" y="388003"/>
            <a:ext cx="4659674" cy="523220"/>
          </a:xfrm>
          <a:prstGeom prst="rect">
            <a:avLst/>
          </a:prstGeom>
          <a:noFill/>
        </p:spPr>
        <p:txBody>
          <a:bodyPr wrap="none" rtlCol="0">
            <a:spAutoFit/>
          </a:bodyPr>
          <a:lstStyle/>
          <a:p>
            <a:r>
              <a:rPr lang="en-US" sz="2800" b="1" dirty="0" smtClean="0"/>
              <a:t>Academic Progress Rate (APR)</a:t>
            </a:r>
            <a:endParaRPr lang="en-US" sz="2800" b="1" dirty="0"/>
          </a:p>
        </p:txBody>
      </p:sp>
      <p:sp>
        <p:nvSpPr>
          <p:cNvPr id="3" name="TextBox 2"/>
          <p:cNvSpPr txBox="1"/>
          <p:nvPr/>
        </p:nvSpPr>
        <p:spPr>
          <a:xfrm>
            <a:off x="457200" y="6216134"/>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1391019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6760"/>
            <a:ext cx="9087872" cy="5447645"/>
          </a:xfrm>
          <a:prstGeom prst="rect">
            <a:avLst/>
          </a:prstGeom>
          <a:noFill/>
        </p:spPr>
        <p:txBody>
          <a:bodyPr wrap="none" rtlCol="0">
            <a:spAutoFit/>
          </a:bodyPr>
          <a:lstStyle/>
          <a:p>
            <a:r>
              <a:rPr lang="en-US" sz="2400" b="1" dirty="0" smtClean="0"/>
              <a:t>Academic Progress Rate Calculation Example</a:t>
            </a:r>
          </a:p>
          <a:p>
            <a:endParaRPr lang="en-US" sz="2400" b="1" dirty="0" smtClean="0"/>
          </a:p>
          <a:p>
            <a:r>
              <a:rPr lang="en-US" sz="2000" dirty="0" smtClean="0"/>
              <a:t>A Division I Football Bowl Subdivision team awards the full complement of 85 </a:t>
            </a:r>
          </a:p>
          <a:p>
            <a:r>
              <a:rPr lang="en-US" sz="2000" dirty="0" smtClean="0"/>
              <a:t>grants-in-aid.   If 80 student-athletes remain in school and academically eligible, </a:t>
            </a:r>
          </a:p>
          <a:p>
            <a:r>
              <a:rPr lang="en-US" sz="2000" dirty="0" smtClean="0"/>
              <a:t>3 remain in school but are academically ineligible and 2 drop out academically </a:t>
            </a:r>
          </a:p>
          <a:p>
            <a:r>
              <a:rPr lang="en-US" sz="2000" dirty="0" smtClean="0"/>
              <a:t>ineligible, the team earns 163 of 170 possible points for that term. </a:t>
            </a:r>
          </a:p>
          <a:p>
            <a:endParaRPr lang="en-US" sz="2000" dirty="0"/>
          </a:p>
          <a:p>
            <a:r>
              <a:rPr lang="en-US" sz="2000" dirty="0" smtClean="0"/>
              <a:t>Divide 163 by 170 and multiply by 1,000 - team’s APR  that term is 959.</a:t>
            </a:r>
          </a:p>
          <a:p>
            <a:endParaRPr lang="en-US" sz="2000" dirty="0" smtClean="0"/>
          </a:p>
          <a:p>
            <a:r>
              <a:rPr lang="en-US" sz="2000" dirty="0" smtClean="0"/>
              <a:t>The NCAA calculates the rate as a rolling, four-year figure that takes into account all </a:t>
            </a:r>
          </a:p>
          <a:p>
            <a:r>
              <a:rPr lang="en-US" sz="2000" dirty="0" smtClean="0"/>
              <a:t>the points student-athletes could earn for remaining in school and academically </a:t>
            </a:r>
          </a:p>
          <a:p>
            <a:r>
              <a:rPr lang="en-US" sz="2000" dirty="0" smtClean="0"/>
              <a:t>eligible during that period. Teams that do not earn an APR above specific benchmarks</a:t>
            </a:r>
          </a:p>
          <a:p>
            <a:r>
              <a:rPr lang="en-US" sz="2000" dirty="0" smtClean="0"/>
              <a:t>face penalties ranging from scholarship reductions to more severe sanctions.</a:t>
            </a:r>
          </a:p>
          <a:p>
            <a:endParaRPr lang="en-US" sz="2000" dirty="0" smtClean="0"/>
          </a:p>
          <a:p>
            <a:r>
              <a:rPr lang="en-US" sz="2000" dirty="0" smtClean="0"/>
              <a:t>Teams that score below 925 and have a student-athlete who both failed academically</a:t>
            </a:r>
          </a:p>
          <a:p>
            <a:r>
              <a:rPr lang="en-US" sz="2000" dirty="0" smtClean="0"/>
              <a:t>and left school (0 for 2) can lose scholarships (up to 10 percent of their scholarships</a:t>
            </a:r>
          </a:p>
          <a:p>
            <a:r>
              <a:rPr lang="en-US" sz="2000" dirty="0" smtClean="0"/>
              <a:t>each year) under the immediate (contemporaneous) penalty structure.          </a:t>
            </a:r>
            <a:endParaRPr lang="en-US" dirty="0" smtClean="0"/>
          </a:p>
        </p:txBody>
      </p:sp>
      <p:sp>
        <p:nvSpPr>
          <p:cNvPr id="3" name="TextBox 2"/>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1526226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42" y="1905000"/>
            <a:ext cx="8416728" cy="3539430"/>
          </a:xfrm>
          <a:prstGeom prst="rect">
            <a:avLst/>
          </a:prstGeom>
          <a:noFill/>
        </p:spPr>
        <p:txBody>
          <a:bodyPr wrap="none" rtlCol="0">
            <a:spAutoFit/>
          </a:bodyPr>
          <a:lstStyle/>
          <a:p>
            <a:r>
              <a:rPr lang="en-US" sz="2800" dirty="0"/>
              <a:t>After sitting at a 900 APR for the first five years of the </a:t>
            </a:r>
            <a:endParaRPr lang="en-US" sz="2800" dirty="0" smtClean="0"/>
          </a:p>
          <a:p>
            <a:r>
              <a:rPr lang="en-US" sz="2800" dirty="0" smtClean="0"/>
              <a:t>program</a:t>
            </a:r>
            <a:r>
              <a:rPr lang="en-US" sz="2800" dirty="0"/>
              <a:t>, </a:t>
            </a:r>
            <a:r>
              <a:rPr lang="en-US" sz="2800" dirty="0" smtClean="0"/>
              <a:t>the </a:t>
            </a:r>
            <a:r>
              <a:rPr lang="en-US" sz="2800" dirty="0"/>
              <a:t>penalty benchmark will slowly increase </a:t>
            </a:r>
            <a:endParaRPr lang="en-US" sz="2800" dirty="0" smtClean="0"/>
          </a:p>
          <a:p>
            <a:r>
              <a:rPr lang="en-US" sz="2800" dirty="0" smtClean="0"/>
              <a:t>over </a:t>
            </a:r>
            <a:r>
              <a:rPr lang="en-US" sz="2800" dirty="0"/>
              <a:t>the next </a:t>
            </a:r>
            <a:r>
              <a:rPr lang="en-US" sz="2800" dirty="0" smtClean="0"/>
              <a:t>several </a:t>
            </a:r>
            <a:r>
              <a:rPr lang="en-US" sz="2800" dirty="0"/>
              <a:t>years. </a:t>
            </a:r>
            <a:endParaRPr lang="en-US" sz="2800" dirty="0" smtClean="0"/>
          </a:p>
          <a:p>
            <a:endParaRPr lang="en-US" sz="2800" dirty="0"/>
          </a:p>
          <a:p>
            <a:r>
              <a:rPr lang="en-US" sz="2800" dirty="0" smtClean="0"/>
              <a:t>Teams </a:t>
            </a:r>
            <a:r>
              <a:rPr lang="en-US" sz="2800" dirty="0"/>
              <a:t>are required to earn a 900 four-year APR </a:t>
            </a:r>
            <a:endParaRPr lang="en-US" sz="2800" dirty="0" smtClean="0"/>
          </a:p>
          <a:p>
            <a:r>
              <a:rPr lang="en-US" sz="2800" dirty="0" smtClean="0"/>
              <a:t>in </a:t>
            </a:r>
            <a:r>
              <a:rPr lang="en-US" sz="2800" dirty="0"/>
              <a:t>2012-13 </a:t>
            </a:r>
            <a:r>
              <a:rPr lang="en-US" sz="2800" dirty="0" smtClean="0"/>
              <a:t>and </a:t>
            </a:r>
            <a:r>
              <a:rPr lang="en-US" sz="2800" dirty="0"/>
              <a:t>2013-14. </a:t>
            </a:r>
            <a:endParaRPr lang="en-US" sz="2800" dirty="0" smtClean="0"/>
          </a:p>
          <a:p>
            <a:endParaRPr lang="en-US" sz="2800" dirty="0"/>
          </a:p>
          <a:p>
            <a:r>
              <a:rPr lang="en-US" sz="2800" dirty="0" smtClean="0"/>
              <a:t>The </a:t>
            </a:r>
            <a:r>
              <a:rPr lang="en-US" sz="2800" dirty="0"/>
              <a:t>benchmark is raised to 930 for 2014-15 and beyond.</a:t>
            </a:r>
          </a:p>
        </p:txBody>
      </p:sp>
      <p:sp>
        <p:nvSpPr>
          <p:cNvPr id="3" name="TextBox 2"/>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
        <p:nvSpPr>
          <p:cNvPr id="4" name="Rectangle 3"/>
          <p:cNvSpPr/>
          <p:nvPr/>
        </p:nvSpPr>
        <p:spPr>
          <a:xfrm>
            <a:off x="162770" y="381000"/>
            <a:ext cx="8458200" cy="1231106"/>
          </a:xfrm>
          <a:prstGeom prst="rect">
            <a:avLst/>
          </a:prstGeom>
        </p:spPr>
        <p:txBody>
          <a:bodyPr wrap="square">
            <a:spAutoFit/>
          </a:bodyPr>
          <a:lstStyle/>
          <a:p>
            <a:r>
              <a:rPr lang="en-US" sz="2800" dirty="0"/>
              <a:t>The APR penalty structure was significantly revamped in 2011, effective with the </a:t>
            </a:r>
            <a:r>
              <a:rPr lang="en-US" sz="2800" dirty="0" smtClean="0"/>
              <a:t>2012-13 </a:t>
            </a:r>
            <a:r>
              <a:rPr lang="en-US" sz="2800" dirty="0"/>
              <a:t>academic year. </a:t>
            </a:r>
          </a:p>
          <a:p>
            <a:endParaRPr lang="en-US" b="1" dirty="0"/>
          </a:p>
        </p:txBody>
      </p:sp>
    </p:spTree>
    <p:extLst>
      <p:ext uri="{BB962C8B-B14F-4D97-AF65-F5344CB8AC3E}">
        <p14:creationId xmlns:p14="http://schemas.microsoft.com/office/powerpoint/2010/main" val="125935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3935"/>
            <a:ext cx="7326429" cy="461665"/>
          </a:xfrm>
          <a:prstGeom prst="rect">
            <a:avLst/>
          </a:prstGeom>
          <a:noFill/>
        </p:spPr>
        <p:txBody>
          <a:bodyPr wrap="none" rtlCol="0">
            <a:spAutoFit/>
          </a:bodyPr>
          <a:lstStyle/>
          <a:p>
            <a:r>
              <a:rPr lang="en-US" sz="2400" dirty="0" smtClean="0"/>
              <a:t>Penalty Structure for multi-year APR of less than 900/930</a:t>
            </a:r>
            <a:endParaRPr lang="en-US" sz="2400" dirty="0"/>
          </a:p>
        </p:txBody>
      </p:sp>
      <p:sp>
        <p:nvSpPr>
          <p:cNvPr id="5" name="TextBox 4"/>
          <p:cNvSpPr txBox="1"/>
          <p:nvPr/>
        </p:nvSpPr>
        <p:spPr>
          <a:xfrm>
            <a:off x="66964" y="762000"/>
            <a:ext cx="9115893" cy="5016758"/>
          </a:xfrm>
          <a:prstGeom prst="rect">
            <a:avLst/>
          </a:prstGeom>
          <a:noFill/>
        </p:spPr>
        <p:txBody>
          <a:bodyPr wrap="none" rtlCol="0">
            <a:spAutoFit/>
          </a:bodyPr>
          <a:lstStyle/>
          <a:p>
            <a:r>
              <a:rPr lang="en-US" sz="2000" dirty="0" smtClean="0"/>
              <a:t>Level 1 – Practice penalties  (4 hours/day/week of practice in season resulting in 16 </a:t>
            </a:r>
          </a:p>
          <a:p>
            <a:r>
              <a:rPr lang="en-US" sz="2000" dirty="0" smtClean="0"/>
              <a:t>hours per week rather than 20 and 5 days per week rather than 6, to be replaced </a:t>
            </a:r>
          </a:p>
          <a:p>
            <a:r>
              <a:rPr lang="en-US" sz="2000" dirty="0" smtClean="0"/>
              <a:t>with academic activities.</a:t>
            </a:r>
          </a:p>
          <a:p>
            <a:endParaRPr lang="en-US" sz="2000" dirty="0"/>
          </a:p>
          <a:p>
            <a:r>
              <a:rPr lang="en-US" sz="2000" dirty="0" smtClean="0"/>
              <a:t>Level 2 – Adds out of season practice restrictions (4 hours per week), cancellation of </a:t>
            </a:r>
          </a:p>
          <a:p>
            <a:r>
              <a:rPr lang="en-US" sz="2000" dirty="0" smtClean="0"/>
              <a:t>nontraditional season or spring football and for sports without a nontraditional </a:t>
            </a:r>
          </a:p>
          <a:p>
            <a:r>
              <a:rPr lang="en-US" sz="2000" dirty="0" smtClean="0"/>
              <a:t>season, a 10% reduction in contests and length of season.</a:t>
            </a:r>
          </a:p>
          <a:p>
            <a:endParaRPr lang="en-US" sz="2000" dirty="0"/>
          </a:p>
          <a:p>
            <a:r>
              <a:rPr lang="en-US" sz="2000" dirty="0" smtClean="0"/>
              <a:t>Level 3 – Menu of options including financial penalties, restricted NCAA membership, </a:t>
            </a:r>
          </a:p>
          <a:p>
            <a:r>
              <a:rPr lang="en-US" sz="2000" dirty="0" smtClean="0"/>
              <a:t>coaching suspensions for a designated number of contests and/or recruiting, </a:t>
            </a:r>
          </a:p>
          <a:p>
            <a:r>
              <a:rPr lang="en-US" sz="2000" dirty="0" smtClean="0"/>
              <a:t>restricted access to practice for incoming student-athletes that fall below </a:t>
            </a:r>
          </a:p>
          <a:p>
            <a:r>
              <a:rPr lang="en-US" sz="2000" dirty="0" smtClean="0"/>
              <a:t>predetermined academic standards and multi-year postseason competition bans.  </a:t>
            </a:r>
          </a:p>
          <a:p>
            <a:r>
              <a:rPr lang="en-US" sz="2000" dirty="0" smtClean="0"/>
              <a:t>Teams will be subject to Level 3 penalties until APR improves. </a:t>
            </a:r>
            <a:r>
              <a:rPr lang="en-US" sz="2000" dirty="0"/>
              <a:t>The Committee on </a:t>
            </a:r>
            <a:endParaRPr lang="en-US" sz="2000" dirty="0" smtClean="0"/>
          </a:p>
          <a:p>
            <a:r>
              <a:rPr lang="en-US" sz="2000" dirty="0" smtClean="0"/>
              <a:t>Academic </a:t>
            </a:r>
            <a:r>
              <a:rPr lang="en-US" sz="2000" dirty="0"/>
              <a:t>Performance has the discretion to </a:t>
            </a:r>
            <a:r>
              <a:rPr lang="en-US" sz="2000" dirty="0" smtClean="0"/>
              <a:t>apply appropriate </a:t>
            </a:r>
            <a:r>
              <a:rPr lang="en-US" sz="2000" dirty="0"/>
              <a:t>penalties once </a:t>
            </a:r>
            <a:endParaRPr lang="en-US" sz="2000" dirty="0" smtClean="0"/>
          </a:p>
          <a:p>
            <a:r>
              <a:rPr lang="en-US" sz="2000" dirty="0" smtClean="0"/>
              <a:t>teams </a:t>
            </a:r>
            <a:r>
              <a:rPr lang="en-US" sz="2000" dirty="0"/>
              <a:t>have fallen below the benchmark for three consecutive years.</a:t>
            </a:r>
          </a:p>
          <a:p>
            <a:endParaRPr lang="en-US" sz="2000" dirty="0"/>
          </a:p>
        </p:txBody>
      </p:sp>
      <p:sp>
        <p:nvSpPr>
          <p:cNvPr id="7" name="TextBox 6"/>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3158629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799"/>
            <a:ext cx="8903719" cy="5663089"/>
          </a:xfrm>
          <a:prstGeom prst="rect">
            <a:avLst/>
          </a:prstGeom>
          <a:noFill/>
        </p:spPr>
        <p:txBody>
          <a:bodyPr wrap="none" rtlCol="0">
            <a:spAutoFit/>
          </a:bodyPr>
          <a:lstStyle/>
          <a:p>
            <a:r>
              <a:rPr lang="en-US" sz="2800" b="1" u="sng" dirty="0"/>
              <a:t>Charge of the Committee on Intercollegiate Athletics</a:t>
            </a:r>
            <a:endParaRPr lang="en-US" sz="2800" b="1" dirty="0"/>
          </a:p>
          <a:p>
            <a:endParaRPr lang="en-US" b="1" dirty="0" smtClean="0"/>
          </a:p>
          <a:p>
            <a:endParaRPr lang="en-US" dirty="0"/>
          </a:p>
          <a:p>
            <a:r>
              <a:rPr lang="en-US" sz="2000" dirty="0" smtClean="0"/>
              <a:t>The </a:t>
            </a:r>
            <a:r>
              <a:rPr lang="en-US" sz="2000" dirty="0"/>
              <a:t>Committee on Intercollegiate Athletics </a:t>
            </a:r>
            <a:r>
              <a:rPr lang="en-US" sz="2000" dirty="0" smtClean="0"/>
              <a:t>shall:</a:t>
            </a:r>
            <a:endParaRPr lang="en-US" sz="2000" dirty="0"/>
          </a:p>
          <a:p>
            <a:r>
              <a:rPr lang="en-US" sz="2000" dirty="0"/>
              <a:t> </a:t>
            </a:r>
          </a:p>
          <a:p>
            <a:pPr marL="342900" indent="-342900">
              <a:buAutoNum type="arabicParenBoth"/>
            </a:pPr>
            <a:r>
              <a:rPr lang="en-US" sz="2000" dirty="0" smtClean="0"/>
              <a:t>recommend </a:t>
            </a:r>
            <a:r>
              <a:rPr lang="en-US" sz="2000" dirty="0"/>
              <a:t>to the President the policies for the operation of the Intercollegiate </a:t>
            </a:r>
            <a:endParaRPr lang="en-US" sz="2000" dirty="0" smtClean="0"/>
          </a:p>
          <a:p>
            <a:r>
              <a:rPr lang="en-US" sz="2000" dirty="0" smtClean="0"/>
              <a:t>Athletics </a:t>
            </a:r>
            <a:r>
              <a:rPr lang="en-US" sz="2000" dirty="0"/>
              <a:t>program at Auburn University, </a:t>
            </a:r>
          </a:p>
          <a:p>
            <a:r>
              <a:rPr lang="en-US" sz="2000" dirty="0"/>
              <a:t> </a:t>
            </a:r>
          </a:p>
          <a:p>
            <a:r>
              <a:rPr lang="en-US" sz="2000" dirty="0"/>
              <a:t>(2) monitor for the President all aspects of the Intercollegiate Athletics Program at </a:t>
            </a:r>
            <a:endParaRPr lang="en-US" sz="2000" dirty="0" smtClean="0"/>
          </a:p>
          <a:p>
            <a:r>
              <a:rPr lang="en-US" sz="2000" dirty="0" smtClean="0"/>
              <a:t>Auburn </a:t>
            </a:r>
            <a:r>
              <a:rPr lang="en-US" sz="2000" dirty="0"/>
              <a:t>University for compliance with University policies, and with NCAA and SEC </a:t>
            </a:r>
            <a:endParaRPr lang="en-US" sz="2000" dirty="0" smtClean="0"/>
          </a:p>
          <a:p>
            <a:r>
              <a:rPr lang="en-US" sz="2000" dirty="0" smtClean="0"/>
              <a:t>legislation. </a:t>
            </a:r>
            <a:endParaRPr lang="en-US" sz="2000" dirty="0"/>
          </a:p>
          <a:p>
            <a:r>
              <a:rPr lang="en-US" sz="2000" dirty="0"/>
              <a:t> </a:t>
            </a:r>
          </a:p>
          <a:p>
            <a:r>
              <a:rPr lang="en-US" sz="2000" dirty="0"/>
              <a:t>(3) assist the President and the Director of Athletics on any aspect of the </a:t>
            </a:r>
            <a:endParaRPr lang="en-US" sz="2000" dirty="0" smtClean="0"/>
          </a:p>
          <a:p>
            <a:r>
              <a:rPr lang="en-US" sz="2000" dirty="0" smtClean="0"/>
              <a:t>Intercollegiate Athletics </a:t>
            </a:r>
            <a:r>
              <a:rPr lang="en-US" sz="2000" dirty="0"/>
              <a:t>Program for which advice or assistance is requested.  </a:t>
            </a:r>
            <a:endParaRPr lang="en-US" sz="2000" dirty="0" smtClean="0"/>
          </a:p>
          <a:p>
            <a:endParaRPr lang="en-US" sz="2000" dirty="0" smtClean="0"/>
          </a:p>
          <a:p>
            <a:r>
              <a:rPr lang="en-US" sz="2000" dirty="0" smtClean="0"/>
              <a:t>The </a:t>
            </a:r>
            <a:r>
              <a:rPr lang="en-US" sz="2000" dirty="0"/>
              <a:t>Committee on Intercollegiate Athletics shall meet once per quarter and </a:t>
            </a:r>
            <a:endParaRPr lang="en-US" sz="2000" dirty="0" smtClean="0"/>
          </a:p>
          <a:p>
            <a:r>
              <a:rPr lang="en-US" sz="2000" dirty="0" smtClean="0"/>
              <a:t>additionally </a:t>
            </a:r>
            <a:r>
              <a:rPr lang="en-US" sz="2000" dirty="0"/>
              <a:t>as called by the President of Auburn University.</a:t>
            </a:r>
          </a:p>
          <a:p>
            <a:endParaRPr lang="en-US" dirty="0"/>
          </a:p>
        </p:txBody>
      </p:sp>
    </p:spTree>
    <p:extLst>
      <p:ext uri="{BB962C8B-B14F-4D97-AF65-F5344CB8AC3E}">
        <p14:creationId xmlns:p14="http://schemas.microsoft.com/office/powerpoint/2010/main" val="358213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381000"/>
            <a:ext cx="8550161" cy="677108"/>
          </a:xfrm>
          <a:prstGeom prst="rect">
            <a:avLst/>
          </a:prstGeom>
          <a:noFill/>
        </p:spPr>
        <p:txBody>
          <a:bodyPr wrap="none" rtlCol="0">
            <a:spAutoFit/>
          </a:bodyPr>
          <a:lstStyle/>
          <a:p>
            <a:r>
              <a:rPr lang="en-US" sz="2000" b="1" dirty="0"/>
              <a:t>Minimum APR </a:t>
            </a:r>
            <a:r>
              <a:rPr lang="en-US" sz="2000" b="1" dirty="0" smtClean="0"/>
              <a:t>changed </a:t>
            </a:r>
            <a:r>
              <a:rPr lang="en-US" sz="2000" b="1" dirty="0"/>
              <a:t>from 925 to 930 for </a:t>
            </a:r>
            <a:r>
              <a:rPr lang="en-US" sz="2000" b="1" dirty="0" smtClean="0"/>
              <a:t>Division I postseason competition</a:t>
            </a:r>
            <a:endParaRPr lang="en-US" dirty="0"/>
          </a:p>
          <a:p>
            <a:endParaRPr lang="en-US" dirty="0"/>
          </a:p>
        </p:txBody>
      </p:sp>
      <p:sp>
        <p:nvSpPr>
          <p:cNvPr id="5" name="TextBox 4"/>
          <p:cNvSpPr txBox="1"/>
          <p:nvPr/>
        </p:nvSpPr>
        <p:spPr>
          <a:xfrm>
            <a:off x="29066" y="1078457"/>
            <a:ext cx="8651151" cy="4524315"/>
          </a:xfrm>
          <a:prstGeom prst="rect">
            <a:avLst/>
          </a:prstGeom>
          <a:noFill/>
        </p:spPr>
        <p:txBody>
          <a:bodyPr wrap="none" rtlCol="0">
            <a:spAutoFit/>
          </a:bodyPr>
          <a:lstStyle/>
          <a:p>
            <a:r>
              <a:rPr lang="en-US" b="1" dirty="0" smtClean="0"/>
              <a:t>Postseason 	Multiyear APR for              	                Two most recent years average</a:t>
            </a:r>
          </a:p>
          <a:p>
            <a:r>
              <a:rPr lang="en-US" b="1" dirty="0" smtClean="0"/>
              <a:t>Competition </a:t>
            </a:r>
            <a:r>
              <a:rPr lang="en-US" b="1" dirty="0"/>
              <a:t>	</a:t>
            </a:r>
            <a:r>
              <a:rPr lang="en-US" b="1" dirty="0" smtClean="0"/>
              <a:t>for Postseason Eligibility		APR for Postseason Eligibility</a:t>
            </a:r>
          </a:p>
          <a:p>
            <a:r>
              <a:rPr lang="en-US" b="1" dirty="0" smtClean="0"/>
              <a:t>Year</a:t>
            </a:r>
            <a:r>
              <a:rPr lang="en-US" b="1" dirty="0"/>
              <a:t>	</a:t>
            </a:r>
            <a:r>
              <a:rPr lang="en-US" b="1" dirty="0" smtClean="0"/>
              <a:t>					                        </a:t>
            </a:r>
          </a:p>
          <a:p>
            <a:endParaRPr lang="en-US" dirty="0" smtClean="0"/>
          </a:p>
          <a:p>
            <a:endParaRPr lang="en-US" dirty="0" smtClean="0"/>
          </a:p>
          <a:p>
            <a:r>
              <a:rPr lang="en-US" dirty="0" smtClean="0"/>
              <a:t>2012 – 2013	Four year APR of 900     </a:t>
            </a:r>
            <a:r>
              <a:rPr lang="en-US" u="sng" dirty="0" smtClean="0"/>
              <a:t>OR</a:t>
            </a:r>
            <a:r>
              <a:rPr lang="en-US" dirty="0" smtClean="0"/>
              <a:t>	</a:t>
            </a:r>
            <a:r>
              <a:rPr lang="en-US" dirty="0"/>
              <a:t> </a:t>
            </a:r>
            <a:r>
              <a:rPr lang="en-US" dirty="0" smtClean="0"/>
              <a:t>                 Two most recent years average</a:t>
            </a:r>
          </a:p>
          <a:p>
            <a:r>
              <a:rPr lang="en-US" dirty="0"/>
              <a:t> </a:t>
            </a:r>
            <a:r>
              <a:rPr lang="en-US" dirty="0" smtClean="0"/>
              <a:t>                                                                                                                      at or above 930</a:t>
            </a:r>
          </a:p>
          <a:p>
            <a:endParaRPr lang="en-US" dirty="0" smtClean="0"/>
          </a:p>
          <a:p>
            <a:r>
              <a:rPr lang="en-US" dirty="0" smtClean="0"/>
              <a:t>2013 – 2014	Four year APR of 900     </a:t>
            </a:r>
            <a:r>
              <a:rPr lang="en-US" u="sng" dirty="0" smtClean="0"/>
              <a:t>OR</a:t>
            </a:r>
            <a:r>
              <a:rPr lang="en-US" dirty="0" smtClean="0"/>
              <a:t>		Two most recent years average</a:t>
            </a:r>
          </a:p>
          <a:p>
            <a:r>
              <a:rPr lang="en-US" dirty="0"/>
              <a:t>	</a:t>
            </a:r>
            <a:r>
              <a:rPr lang="en-US" dirty="0" smtClean="0"/>
              <a:t>					               at or above 930</a:t>
            </a:r>
          </a:p>
          <a:p>
            <a:endParaRPr lang="en-US" dirty="0" smtClean="0"/>
          </a:p>
          <a:p>
            <a:r>
              <a:rPr lang="en-US" dirty="0" smtClean="0"/>
              <a:t>2014 – 2015	Four year APR of 930     </a:t>
            </a:r>
            <a:r>
              <a:rPr lang="en-US" u="sng" dirty="0" smtClean="0"/>
              <a:t>OR</a:t>
            </a:r>
            <a:r>
              <a:rPr lang="en-US" dirty="0" smtClean="0"/>
              <a:t>		Two most recent years average</a:t>
            </a:r>
          </a:p>
          <a:p>
            <a:r>
              <a:rPr lang="en-US" dirty="0"/>
              <a:t>	</a:t>
            </a:r>
            <a:r>
              <a:rPr lang="en-US" dirty="0" smtClean="0"/>
              <a:t>					               at or above 940</a:t>
            </a:r>
          </a:p>
          <a:p>
            <a:endParaRPr lang="en-US" dirty="0" smtClean="0"/>
          </a:p>
          <a:p>
            <a:r>
              <a:rPr lang="en-US" dirty="0" smtClean="0"/>
              <a:t>2015 – 2016 	Four year APR of 930		                          NA</a:t>
            </a:r>
          </a:p>
          <a:p>
            <a:r>
              <a:rPr lang="en-US" dirty="0" smtClean="0"/>
              <a:t>and beyond</a:t>
            </a:r>
            <a:endParaRPr lang="en-US" dirty="0"/>
          </a:p>
        </p:txBody>
      </p:sp>
    </p:spTree>
    <p:extLst>
      <p:ext uri="{BB962C8B-B14F-4D97-AF65-F5344CB8AC3E}">
        <p14:creationId xmlns:p14="http://schemas.microsoft.com/office/powerpoint/2010/main" val="3710677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219200"/>
            <a:ext cx="184731"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9051834"/>
              </p:ext>
            </p:extLst>
          </p:nvPr>
        </p:nvGraphicFramePr>
        <p:xfrm>
          <a:off x="1242918" y="228600"/>
          <a:ext cx="7139082" cy="5849441"/>
        </p:xfrm>
        <a:graphic>
          <a:graphicData uri="http://schemas.openxmlformats.org/drawingml/2006/table">
            <a:tbl>
              <a:tblPr/>
              <a:tblGrid>
                <a:gridCol w="2186082"/>
                <a:gridCol w="4953000"/>
              </a:tblGrid>
              <a:tr h="381001">
                <a:tc>
                  <a:txBody>
                    <a:bodyPr/>
                    <a:lstStyle/>
                    <a:p>
                      <a:r>
                        <a:rPr lang="en-US" sz="2000" b="1" dirty="0"/>
                        <a:t>Sport</a:t>
                      </a:r>
                    </a:p>
                  </a:txBody>
                  <a:tcPr marL="29581" marR="29581" marT="14791" marB="14791" anchor="ctr">
                    <a:lnL>
                      <a:noFill/>
                    </a:lnL>
                    <a:lnR>
                      <a:noFill/>
                    </a:lnR>
                    <a:lnT>
                      <a:noFill/>
                    </a:lnT>
                    <a:lnB>
                      <a:noFill/>
                    </a:lnB>
                  </a:tcPr>
                </a:tc>
                <a:tc>
                  <a:txBody>
                    <a:bodyPr/>
                    <a:lstStyle/>
                    <a:p>
                      <a:r>
                        <a:rPr lang="en-US" sz="1800" b="1" dirty="0" smtClean="0"/>
                        <a:t>APR    Multi-Year (4 year) Rate   Posted</a:t>
                      </a:r>
                      <a:r>
                        <a:rPr lang="en-US" sz="1800" b="1" baseline="0" dirty="0" smtClean="0"/>
                        <a:t> </a:t>
                      </a:r>
                      <a:r>
                        <a:rPr lang="en-US" sz="1800" b="1" dirty="0" smtClean="0"/>
                        <a:t>Spring 2013</a:t>
                      </a:r>
                      <a:endParaRPr lang="en-US" sz="1800" b="1" dirty="0"/>
                    </a:p>
                  </a:txBody>
                  <a:tcPr marL="29581" marR="29581" marT="14791" marB="14791" anchor="ctr">
                    <a:lnL>
                      <a:noFill/>
                    </a:lnL>
                    <a:lnR>
                      <a:noFill/>
                    </a:lnR>
                    <a:lnT>
                      <a:noFill/>
                    </a:lnT>
                    <a:lnB>
                      <a:noFill/>
                    </a:lnB>
                  </a:tcPr>
                </a:tc>
              </a:tr>
              <a:tr h="242898">
                <a:tc>
                  <a:txBody>
                    <a:bodyPr/>
                    <a:lstStyle/>
                    <a:p>
                      <a:r>
                        <a:rPr lang="en-US" sz="1600" b="1" dirty="0"/>
                        <a:t>Baseball</a:t>
                      </a:r>
                    </a:p>
                  </a:txBody>
                  <a:tcPr marL="29581" marR="29581" marT="14791" marB="14791" anchor="ctr">
                    <a:lnL>
                      <a:noFill/>
                    </a:lnL>
                    <a:lnR>
                      <a:noFill/>
                    </a:lnR>
                    <a:lnT>
                      <a:noFill/>
                    </a:lnT>
                    <a:lnB>
                      <a:noFill/>
                    </a:lnB>
                  </a:tcPr>
                </a:tc>
                <a:tc>
                  <a:txBody>
                    <a:bodyPr/>
                    <a:lstStyle/>
                    <a:p>
                      <a:pPr algn="l"/>
                      <a:r>
                        <a:rPr lang="en-US" sz="1600" b="1" dirty="0" smtClean="0"/>
                        <a:t>          943</a:t>
                      </a:r>
                      <a:endParaRPr lang="en-US" sz="1600" b="1" dirty="0"/>
                    </a:p>
                  </a:txBody>
                  <a:tcPr marL="29581" marR="29581" marT="14791" marB="14791" anchor="ctr">
                    <a:lnL>
                      <a:noFill/>
                    </a:lnL>
                    <a:lnR>
                      <a:noFill/>
                    </a:lnR>
                    <a:lnT>
                      <a:noFill/>
                    </a:lnT>
                    <a:lnB>
                      <a:noFill/>
                    </a:lnB>
                  </a:tcPr>
                </a:tc>
              </a:tr>
              <a:tr h="242898">
                <a:tc>
                  <a:txBody>
                    <a:bodyPr/>
                    <a:lstStyle/>
                    <a:p>
                      <a:r>
                        <a:rPr lang="en-US" sz="1600" b="1" dirty="0"/>
                        <a:t>Football</a:t>
                      </a:r>
                    </a:p>
                  </a:txBody>
                  <a:tcPr marL="29581" marR="29581" marT="14791" marB="14791" anchor="ctr">
                    <a:lnL>
                      <a:noFill/>
                    </a:lnL>
                    <a:lnR>
                      <a:noFill/>
                    </a:lnR>
                    <a:lnT>
                      <a:noFill/>
                    </a:lnT>
                    <a:lnB>
                      <a:noFill/>
                    </a:lnB>
                  </a:tcPr>
                </a:tc>
                <a:tc>
                  <a:txBody>
                    <a:bodyPr/>
                    <a:lstStyle/>
                    <a:p>
                      <a:pPr algn="l"/>
                      <a:r>
                        <a:rPr lang="en-US" sz="1600" b="1" dirty="0" smtClean="0"/>
                        <a:t>          950</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Basketball</a:t>
                      </a:r>
                    </a:p>
                  </a:txBody>
                  <a:tcPr marL="29581" marR="29581" marT="14791" marB="14791" anchor="ctr">
                    <a:lnL>
                      <a:noFill/>
                    </a:lnL>
                    <a:lnR>
                      <a:noFill/>
                    </a:lnR>
                    <a:lnT>
                      <a:noFill/>
                    </a:lnT>
                    <a:lnB>
                      <a:noFill/>
                    </a:lnB>
                  </a:tcPr>
                </a:tc>
                <a:tc>
                  <a:txBody>
                    <a:bodyPr/>
                    <a:lstStyle/>
                    <a:p>
                      <a:pPr algn="l"/>
                      <a:r>
                        <a:rPr lang="en-US" sz="1600" b="1" dirty="0" smtClean="0"/>
                        <a:t>          940</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Cross Country</a:t>
                      </a:r>
                    </a:p>
                  </a:txBody>
                  <a:tcPr marL="29581" marR="29581" marT="14791" marB="14791" anchor="ctr">
                    <a:lnL>
                      <a:noFill/>
                    </a:lnL>
                    <a:lnR>
                      <a:noFill/>
                    </a:lnR>
                    <a:lnT>
                      <a:noFill/>
                    </a:lnT>
                    <a:lnB>
                      <a:noFill/>
                    </a:lnB>
                  </a:tcPr>
                </a:tc>
                <a:tc>
                  <a:txBody>
                    <a:bodyPr/>
                    <a:lstStyle/>
                    <a:p>
                      <a:pPr algn="l"/>
                      <a:r>
                        <a:rPr lang="en-US" sz="1600" b="1" dirty="0" smtClean="0"/>
                        <a:t>          984</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Golf</a:t>
                      </a:r>
                    </a:p>
                  </a:txBody>
                  <a:tcPr marL="29581" marR="29581" marT="14791" marB="14791" anchor="ctr">
                    <a:lnL>
                      <a:noFill/>
                    </a:lnL>
                    <a:lnR>
                      <a:noFill/>
                    </a:lnR>
                    <a:lnT>
                      <a:noFill/>
                    </a:lnT>
                    <a:lnB>
                      <a:noFill/>
                    </a:lnB>
                  </a:tcPr>
                </a:tc>
                <a:tc>
                  <a:txBody>
                    <a:bodyPr/>
                    <a:lstStyle/>
                    <a:p>
                      <a:pPr algn="l"/>
                      <a:r>
                        <a:rPr lang="en-US" sz="1600" b="1" dirty="0" smtClean="0"/>
                        <a:t>          990</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Swimming</a:t>
                      </a:r>
                    </a:p>
                  </a:txBody>
                  <a:tcPr marL="29581" marR="29581" marT="14791" marB="14791" anchor="ctr">
                    <a:lnL>
                      <a:noFill/>
                    </a:lnL>
                    <a:lnR>
                      <a:noFill/>
                    </a:lnR>
                    <a:lnT>
                      <a:noFill/>
                    </a:lnT>
                    <a:lnB>
                      <a:noFill/>
                    </a:lnB>
                  </a:tcPr>
                </a:tc>
                <a:tc>
                  <a:txBody>
                    <a:bodyPr/>
                    <a:lstStyle/>
                    <a:p>
                      <a:pPr algn="l"/>
                      <a:r>
                        <a:rPr lang="en-US" sz="1600" b="1" dirty="0" smtClean="0"/>
                        <a:t>          961</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Tennis</a:t>
                      </a:r>
                    </a:p>
                  </a:txBody>
                  <a:tcPr marL="29581" marR="29581" marT="14791" marB="14791" anchor="ctr">
                    <a:lnL>
                      <a:noFill/>
                    </a:lnL>
                    <a:lnR>
                      <a:noFill/>
                    </a:lnR>
                    <a:lnT>
                      <a:noFill/>
                    </a:lnT>
                    <a:lnB>
                      <a:noFill/>
                    </a:lnB>
                  </a:tcPr>
                </a:tc>
                <a:tc>
                  <a:txBody>
                    <a:bodyPr/>
                    <a:lstStyle/>
                    <a:p>
                      <a:pPr algn="l"/>
                      <a:r>
                        <a:rPr lang="en-US" sz="1600" b="1" dirty="0" smtClean="0"/>
                        <a:t>          957</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Track, Indoor</a:t>
                      </a:r>
                    </a:p>
                  </a:txBody>
                  <a:tcPr marL="29581" marR="29581" marT="14791" marB="14791" anchor="ctr">
                    <a:lnL>
                      <a:noFill/>
                    </a:lnL>
                    <a:lnR>
                      <a:noFill/>
                    </a:lnR>
                    <a:lnT>
                      <a:noFill/>
                    </a:lnT>
                    <a:lnB>
                      <a:noFill/>
                    </a:lnB>
                  </a:tcPr>
                </a:tc>
                <a:tc>
                  <a:txBody>
                    <a:bodyPr/>
                    <a:lstStyle/>
                    <a:p>
                      <a:pPr algn="l"/>
                      <a:r>
                        <a:rPr lang="en-US" sz="1600" b="1" dirty="0" smtClean="0"/>
                        <a:t>          988   </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Track, Outdoor</a:t>
                      </a:r>
                    </a:p>
                  </a:txBody>
                  <a:tcPr marL="29581" marR="29581" marT="14791" marB="14791" anchor="ctr">
                    <a:lnL>
                      <a:noFill/>
                    </a:lnL>
                    <a:lnR>
                      <a:noFill/>
                    </a:lnR>
                    <a:lnT>
                      <a:noFill/>
                    </a:lnT>
                    <a:lnB>
                      <a:noFill/>
                    </a:lnB>
                  </a:tcPr>
                </a:tc>
                <a:tc>
                  <a:txBody>
                    <a:bodyPr/>
                    <a:lstStyle/>
                    <a:p>
                      <a:pPr algn="l"/>
                      <a:r>
                        <a:rPr lang="en-US" sz="1600" b="1" dirty="0" smtClean="0"/>
                        <a:t>          988   </a:t>
                      </a:r>
                      <a:endParaRPr lang="en-US" sz="1600" b="1" dirty="0"/>
                    </a:p>
                  </a:txBody>
                  <a:tcPr marL="29581" marR="29581" marT="14791" marB="14791" anchor="ctr">
                    <a:lnL>
                      <a:noFill/>
                    </a:lnL>
                    <a:lnR>
                      <a:noFill/>
                    </a:lnR>
                    <a:lnT>
                      <a:noFill/>
                    </a:lnT>
                    <a:lnB>
                      <a:noFill/>
                    </a:lnB>
                  </a:tcPr>
                </a:tc>
              </a:tr>
              <a:tr h="242898">
                <a:tc>
                  <a:txBody>
                    <a:bodyPr/>
                    <a:lstStyle/>
                    <a:p>
                      <a:r>
                        <a:rPr lang="en-US" sz="1600" b="1" dirty="0"/>
                        <a:t>Softball</a:t>
                      </a:r>
                    </a:p>
                  </a:txBody>
                  <a:tcPr marL="29581" marR="29581" marT="14791" marB="14791" anchor="ctr">
                    <a:lnL>
                      <a:noFill/>
                    </a:lnL>
                    <a:lnR>
                      <a:noFill/>
                    </a:lnR>
                    <a:lnT>
                      <a:noFill/>
                    </a:lnT>
                    <a:lnB>
                      <a:noFill/>
                    </a:lnB>
                  </a:tcPr>
                </a:tc>
                <a:tc>
                  <a:txBody>
                    <a:bodyPr/>
                    <a:lstStyle/>
                    <a:p>
                      <a:pPr algn="l"/>
                      <a:r>
                        <a:rPr lang="en-US" sz="1600" b="1" dirty="0" smtClean="0"/>
                        <a:t>          984</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Basketball</a:t>
                      </a:r>
                    </a:p>
                  </a:txBody>
                  <a:tcPr marL="29581" marR="29581" marT="14791" marB="14791" anchor="ctr">
                    <a:lnL>
                      <a:noFill/>
                    </a:lnL>
                    <a:lnR>
                      <a:noFill/>
                    </a:lnR>
                    <a:lnT>
                      <a:noFill/>
                    </a:lnT>
                    <a:lnB>
                      <a:noFill/>
                    </a:lnB>
                  </a:tcPr>
                </a:tc>
                <a:tc>
                  <a:txBody>
                    <a:bodyPr/>
                    <a:lstStyle/>
                    <a:p>
                      <a:pPr algn="l"/>
                      <a:r>
                        <a:rPr lang="en-US" sz="1600" b="1" dirty="0" smtClean="0"/>
                        <a:t>          990  </a:t>
                      </a:r>
                      <a:endParaRPr lang="en-US" sz="1600" b="1" dirty="0"/>
                    </a:p>
                  </a:txBody>
                  <a:tcPr marL="29581" marR="29581" marT="14791" marB="14791" anchor="ctr">
                    <a:lnL>
                      <a:noFill/>
                    </a:lnL>
                    <a:lnR>
                      <a:noFill/>
                    </a:lnR>
                    <a:lnT>
                      <a:noFill/>
                    </a:lnT>
                    <a:lnB>
                      <a:noFill/>
                    </a:lnB>
                  </a:tcPr>
                </a:tc>
              </a:tr>
              <a:tr h="269856">
                <a:tc>
                  <a:txBody>
                    <a:bodyPr/>
                    <a:lstStyle/>
                    <a:p>
                      <a:r>
                        <a:rPr lang="en-US" sz="1600" b="1" dirty="0"/>
                        <a:t>Women's Cross Country</a:t>
                      </a:r>
                    </a:p>
                  </a:txBody>
                  <a:tcPr marL="29581" marR="29581" marT="14791" marB="14791" anchor="ctr">
                    <a:lnL>
                      <a:noFill/>
                    </a:lnL>
                    <a:lnR>
                      <a:noFill/>
                    </a:lnR>
                    <a:lnT>
                      <a:noFill/>
                    </a:lnT>
                    <a:lnB>
                      <a:noFill/>
                    </a:lnB>
                  </a:tcPr>
                </a:tc>
                <a:tc>
                  <a:txBody>
                    <a:bodyPr/>
                    <a:lstStyle/>
                    <a:p>
                      <a:pPr algn="l"/>
                      <a:r>
                        <a:rPr lang="en-US" sz="1600" b="1" dirty="0" smtClean="0"/>
                        <a:t>          992</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Golf</a:t>
                      </a:r>
                    </a:p>
                  </a:txBody>
                  <a:tcPr marL="29581" marR="29581" marT="14791" marB="14791" anchor="ctr">
                    <a:lnL>
                      <a:noFill/>
                    </a:lnL>
                    <a:lnR>
                      <a:noFill/>
                    </a:lnR>
                    <a:lnT>
                      <a:noFill/>
                    </a:lnT>
                    <a:lnB>
                      <a:noFill/>
                    </a:lnB>
                  </a:tcPr>
                </a:tc>
                <a:tc>
                  <a:txBody>
                    <a:bodyPr/>
                    <a:lstStyle/>
                    <a:p>
                      <a:pPr algn="l"/>
                      <a:r>
                        <a:rPr lang="en-US" sz="1600" b="1" dirty="0" smtClean="0"/>
                        <a:t>          984</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Gymnastics</a:t>
                      </a:r>
                    </a:p>
                  </a:txBody>
                  <a:tcPr marL="29581" marR="29581" marT="14791" marB="14791" anchor="ctr">
                    <a:lnL>
                      <a:noFill/>
                    </a:lnL>
                    <a:lnR>
                      <a:noFill/>
                    </a:lnR>
                    <a:lnT>
                      <a:noFill/>
                    </a:lnT>
                    <a:lnB>
                      <a:noFill/>
                    </a:lnB>
                  </a:tcPr>
                </a:tc>
                <a:tc>
                  <a:txBody>
                    <a:bodyPr/>
                    <a:lstStyle/>
                    <a:p>
                      <a:pPr algn="l"/>
                      <a:r>
                        <a:rPr lang="en-US" sz="1600" b="1" dirty="0" smtClean="0"/>
                        <a:t>          982</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Soccer</a:t>
                      </a:r>
                    </a:p>
                  </a:txBody>
                  <a:tcPr marL="29581" marR="29581" marT="14791" marB="14791" anchor="ctr">
                    <a:lnL>
                      <a:noFill/>
                    </a:lnL>
                    <a:lnR>
                      <a:noFill/>
                    </a:lnR>
                    <a:lnT>
                      <a:noFill/>
                    </a:lnT>
                    <a:lnB>
                      <a:noFill/>
                    </a:lnB>
                  </a:tcPr>
                </a:tc>
                <a:tc>
                  <a:txBody>
                    <a:bodyPr/>
                    <a:lstStyle/>
                    <a:p>
                      <a:pPr algn="l"/>
                      <a:r>
                        <a:rPr lang="en-US" sz="1600" b="1" dirty="0" smtClean="0"/>
                        <a:t>          995</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Swimming</a:t>
                      </a:r>
                    </a:p>
                  </a:txBody>
                  <a:tcPr marL="29581" marR="29581" marT="14791" marB="14791" anchor="ctr">
                    <a:lnL>
                      <a:noFill/>
                    </a:lnL>
                    <a:lnR>
                      <a:noFill/>
                    </a:lnR>
                    <a:lnT>
                      <a:noFill/>
                    </a:lnT>
                    <a:lnB>
                      <a:noFill/>
                    </a:lnB>
                  </a:tcPr>
                </a:tc>
                <a:tc>
                  <a:txBody>
                    <a:bodyPr/>
                    <a:lstStyle/>
                    <a:p>
                      <a:pPr algn="l"/>
                      <a:r>
                        <a:rPr lang="en-US" sz="1600" b="1" dirty="0" smtClean="0"/>
                        <a:t>          976</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Tennis</a:t>
                      </a:r>
                    </a:p>
                  </a:txBody>
                  <a:tcPr marL="29581" marR="29581" marT="14791" marB="14791" anchor="ctr">
                    <a:lnL>
                      <a:noFill/>
                    </a:lnL>
                    <a:lnR>
                      <a:noFill/>
                    </a:lnR>
                    <a:lnT>
                      <a:noFill/>
                    </a:lnT>
                    <a:lnB>
                      <a:noFill/>
                    </a:lnB>
                  </a:tcPr>
                </a:tc>
                <a:tc>
                  <a:txBody>
                    <a:bodyPr/>
                    <a:lstStyle/>
                    <a:p>
                      <a:pPr algn="l"/>
                      <a:r>
                        <a:rPr lang="en-US" sz="1600" b="1" dirty="0" smtClean="0"/>
                        <a:t>          985</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Track, Indoor</a:t>
                      </a:r>
                    </a:p>
                  </a:txBody>
                  <a:tcPr marL="29581" marR="29581" marT="14791" marB="14791" anchor="ctr">
                    <a:lnL>
                      <a:noFill/>
                    </a:lnL>
                    <a:lnR>
                      <a:noFill/>
                    </a:lnR>
                    <a:lnT>
                      <a:noFill/>
                    </a:lnT>
                    <a:lnB>
                      <a:noFill/>
                    </a:lnB>
                  </a:tcPr>
                </a:tc>
                <a:tc>
                  <a:txBody>
                    <a:bodyPr/>
                    <a:lstStyle/>
                    <a:p>
                      <a:pPr algn="l"/>
                      <a:r>
                        <a:rPr lang="en-US" sz="1600" b="1" dirty="0" smtClean="0"/>
                        <a:t>          966</a:t>
                      </a:r>
                      <a:endParaRPr lang="en-US" sz="1600" b="1" dirty="0"/>
                    </a:p>
                  </a:txBody>
                  <a:tcPr marL="29581" marR="29581" marT="14791" marB="14791" anchor="ctr">
                    <a:lnL>
                      <a:noFill/>
                    </a:lnL>
                    <a:lnR>
                      <a:noFill/>
                    </a:lnR>
                    <a:lnT>
                      <a:noFill/>
                    </a:lnT>
                    <a:lnB>
                      <a:noFill/>
                    </a:lnB>
                  </a:tcPr>
                </a:tc>
              </a:tr>
              <a:tr h="263525">
                <a:tc>
                  <a:txBody>
                    <a:bodyPr/>
                    <a:lstStyle/>
                    <a:p>
                      <a:r>
                        <a:rPr lang="en-US" sz="1600" b="1" dirty="0"/>
                        <a:t>Women's Track, Outdoor</a:t>
                      </a:r>
                    </a:p>
                  </a:txBody>
                  <a:tcPr marL="29581" marR="29581" marT="14791" marB="14791" anchor="ctr">
                    <a:lnL>
                      <a:noFill/>
                    </a:lnL>
                    <a:lnR>
                      <a:noFill/>
                    </a:lnR>
                    <a:lnT>
                      <a:noFill/>
                    </a:lnT>
                    <a:lnB>
                      <a:noFill/>
                    </a:lnB>
                  </a:tcPr>
                </a:tc>
                <a:tc>
                  <a:txBody>
                    <a:bodyPr/>
                    <a:lstStyle/>
                    <a:p>
                      <a:pPr algn="l"/>
                      <a:r>
                        <a:rPr lang="en-US" sz="1600" b="1" dirty="0" smtClean="0"/>
                        <a:t>          966</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Volleyball</a:t>
                      </a:r>
                    </a:p>
                  </a:txBody>
                  <a:tcPr marL="29581" marR="29581" marT="14791" marB="14791" anchor="ctr">
                    <a:lnL>
                      <a:noFill/>
                    </a:lnL>
                    <a:lnR>
                      <a:noFill/>
                    </a:lnR>
                    <a:lnT>
                      <a:noFill/>
                    </a:lnT>
                    <a:lnB>
                      <a:noFill/>
                    </a:lnB>
                  </a:tcPr>
                </a:tc>
                <a:tc>
                  <a:txBody>
                    <a:bodyPr/>
                    <a:lstStyle/>
                    <a:p>
                      <a:pPr algn="l"/>
                      <a:r>
                        <a:rPr lang="en-US" sz="1600" b="1" dirty="0" smtClean="0"/>
                        <a:t>          945</a:t>
                      </a:r>
                      <a:endParaRPr lang="en-US" sz="1600" b="1" dirty="0"/>
                    </a:p>
                  </a:txBody>
                  <a:tcPr marL="29581" marR="29581" marT="14791" marB="14791" anchor="ctr">
                    <a:lnL>
                      <a:noFill/>
                    </a:lnL>
                    <a:lnR>
                      <a:noFill/>
                    </a:lnR>
                    <a:lnT>
                      <a:noFill/>
                    </a:lnT>
                    <a:lnB>
                      <a:noFill/>
                    </a:lnB>
                  </a:tcPr>
                </a:tc>
              </a:tr>
            </a:tbl>
          </a:graphicData>
        </a:graphic>
      </p:graphicFrame>
      <p:sp>
        <p:nvSpPr>
          <p:cNvPr id="7" name="TextBox 6"/>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2823626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295400"/>
            <a:ext cx="184731" cy="369332"/>
          </a:xfrm>
          <a:prstGeom prst="rect">
            <a:avLst/>
          </a:prstGeom>
          <a:noFill/>
        </p:spPr>
        <p:txBody>
          <a:bodyPr wrap="none" rtlCol="0">
            <a:spAutoFit/>
          </a:bodyPr>
          <a:lstStyle/>
          <a:p>
            <a:endParaRPr lang="en-US" dirty="0"/>
          </a:p>
        </p:txBody>
      </p:sp>
      <p:sp>
        <p:nvSpPr>
          <p:cNvPr id="7" name="TextBox 6"/>
          <p:cNvSpPr txBox="1"/>
          <p:nvPr/>
        </p:nvSpPr>
        <p:spPr>
          <a:xfrm>
            <a:off x="34635" y="1465288"/>
            <a:ext cx="8729697" cy="4401205"/>
          </a:xfrm>
          <a:prstGeom prst="rect">
            <a:avLst/>
          </a:prstGeom>
          <a:noFill/>
        </p:spPr>
        <p:txBody>
          <a:bodyPr wrap="none" rtlCol="0">
            <a:spAutoFit/>
          </a:bodyPr>
          <a:lstStyle/>
          <a:p>
            <a:r>
              <a:rPr lang="en-US" sz="2000" dirty="0" smtClean="0"/>
              <a:t>In 2009 Jordan Anderson, the men’s swimming </a:t>
            </a:r>
            <a:r>
              <a:rPr lang="en-US" sz="2000" dirty="0"/>
              <a:t>and diving </a:t>
            </a:r>
            <a:r>
              <a:rPr lang="en-US" sz="2000" dirty="0" smtClean="0"/>
              <a:t>captain, was awarded a </a:t>
            </a:r>
          </a:p>
          <a:p>
            <a:r>
              <a:rPr lang="en-US" sz="2000" dirty="0" smtClean="0"/>
              <a:t>Rhodes Scholarship. </a:t>
            </a:r>
          </a:p>
          <a:p>
            <a:endParaRPr lang="en-US" sz="2000" dirty="0"/>
          </a:p>
          <a:p>
            <a:r>
              <a:rPr lang="en-US" sz="2000" dirty="0" smtClean="0"/>
              <a:t>In 2010 Erica </a:t>
            </a:r>
            <a:r>
              <a:rPr lang="en-US" sz="2000" dirty="0" err="1" smtClean="0"/>
              <a:t>Meissner</a:t>
            </a:r>
            <a:r>
              <a:rPr lang="en-US" sz="2000" dirty="0" smtClean="0"/>
              <a:t>, the </a:t>
            </a:r>
            <a:r>
              <a:rPr lang="en-US" sz="2000" dirty="0"/>
              <a:t>women’s </a:t>
            </a:r>
            <a:r>
              <a:rPr lang="en-US" sz="2000" dirty="0" smtClean="0"/>
              <a:t>swimming and diving team captain, and </a:t>
            </a:r>
          </a:p>
          <a:p>
            <a:r>
              <a:rPr lang="en-US" sz="2000" dirty="0" smtClean="0"/>
              <a:t>gymnast </a:t>
            </a:r>
            <a:r>
              <a:rPr lang="en-US" sz="2000" dirty="0" err="1"/>
              <a:t>Krissy</a:t>
            </a:r>
            <a:r>
              <a:rPr lang="en-US" sz="2000" dirty="0"/>
              <a:t> </a:t>
            </a:r>
            <a:r>
              <a:rPr lang="en-US" sz="2000" dirty="0" smtClean="0"/>
              <a:t>Voss were Rhodes Scholar finalists.</a:t>
            </a:r>
          </a:p>
          <a:p>
            <a:endParaRPr lang="en-US" sz="2000" dirty="0"/>
          </a:p>
          <a:p>
            <a:r>
              <a:rPr lang="en-US" sz="2000" dirty="0" smtClean="0"/>
              <a:t>In 2011 Dan </a:t>
            </a:r>
            <a:r>
              <a:rPr lang="en-US" sz="2000" dirty="0" err="1" smtClean="0"/>
              <a:t>Mazzaferro</a:t>
            </a:r>
            <a:r>
              <a:rPr lang="en-US" sz="2000" dirty="0" smtClean="0"/>
              <a:t>, the men’s swimming and diving captain, was a Rhodes </a:t>
            </a:r>
          </a:p>
          <a:p>
            <a:r>
              <a:rPr lang="en-US" sz="2000" dirty="0" smtClean="0"/>
              <a:t>Scholar finalist.</a:t>
            </a:r>
          </a:p>
          <a:p>
            <a:endParaRPr lang="en-US" sz="2000" dirty="0"/>
          </a:p>
          <a:p>
            <a:r>
              <a:rPr lang="en-US" sz="2000" dirty="0" smtClean="0"/>
              <a:t>In 2012 and 2013 Ashton Richardson, football, was a Rhodes Scholar Finalist.</a:t>
            </a:r>
          </a:p>
          <a:p>
            <a:endParaRPr lang="en-US" sz="2000" dirty="0" smtClean="0"/>
          </a:p>
          <a:p>
            <a:r>
              <a:rPr lang="en-US" sz="2000" dirty="0" smtClean="0"/>
              <a:t>Auburn </a:t>
            </a:r>
            <a:r>
              <a:rPr lang="en-US" sz="2000" dirty="0"/>
              <a:t>is the only </a:t>
            </a:r>
            <a:r>
              <a:rPr lang="en-US" sz="2000" dirty="0" smtClean="0"/>
              <a:t>SEC </a:t>
            </a:r>
            <a:r>
              <a:rPr lang="en-US" sz="2000" dirty="0"/>
              <a:t>institution to have </a:t>
            </a:r>
            <a:r>
              <a:rPr lang="en-US" sz="2000" dirty="0" smtClean="0"/>
              <a:t>5 student-athletes </a:t>
            </a:r>
            <a:r>
              <a:rPr lang="en-US" sz="2000" dirty="0"/>
              <a:t>as finalists in the </a:t>
            </a:r>
            <a:endParaRPr lang="en-US" sz="2000" dirty="0" smtClean="0"/>
          </a:p>
          <a:p>
            <a:r>
              <a:rPr lang="en-US" sz="2000" dirty="0" smtClean="0"/>
              <a:t>last </a:t>
            </a:r>
            <a:r>
              <a:rPr lang="en-US" sz="2000" dirty="0"/>
              <a:t>5</a:t>
            </a:r>
            <a:r>
              <a:rPr lang="en-US" sz="2000" dirty="0" smtClean="0"/>
              <a:t> </a:t>
            </a:r>
            <a:r>
              <a:rPr lang="en-US" sz="2000" dirty="0"/>
              <a:t>years. </a:t>
            </a:r>
            <a:endParaRPr lang="en-US" sz="2000" dirty="0" smtClean="0"/>
          </a:p>
          <a:p>
            <a:endParaRPr lang="en-US" sz="2000" dirty="0"/>
          </a:p>
        </p:txBody>
      </p:sp>
      <p:sp>
        <p:nvSpPr>
          <p:cNvPr id="8" name="TextBox 7"/>
          <p:cNvSpPr txBox="1"/>
          <p:nvPr/>
        </p:nvSpPr>
        <p:spPr>
          <a:xfrm>
            <a:off x="554911" y="860423"/>
            <a:ext cx="2607252" cy="523220"/>
          </a:xfrm>
          <a:prstGeom prst="rect">
            <a:avLst/>
          </a:prstGeom>
          <a:noFill/>
        </p:spPr>
        <p:txBody>
          <a:bodyPr wrap="none" rtlCol="0">
            <a:spAutoFit/>
          </a:bodyPr>
          <a:lstStyle/>
          <a:p>
            <a:r>
              <a:rPr lang="en-US" sz="2800" b="1" dirty="0" smtClean="0"/>
              <a:t>Rhodes Scholars</a:t>
            </a:r>
            <a:endParaRPr lang="en-US" sz="2800" b="1" dirty="0"/>
          </a:p>
        </p:txBody>
      </p:sp>
      <p:sp>
        <p:nvSpPr>
          <p:cNvPr id="11" name="TextBox 10"/>
          <p:cNvSpPr txBox="1"/>
          <p:nvPr/>
        </p:nvSpPr>
        <p:spPr>
          <a:xfrm>
            <a:off x="457200" y="6456933"/>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
        <p:nvSpPr>
          <p:cNvPr id="2" name="TextBox 1"/>
          <p:cNvSpPr txBox="1"/>
          <p:nvPr/>
        </p:nvSpPr>
        <p:spPr>
          <a:xfrm>
            <a:off x="2971800" y="275648"/>
            <a:ext cx="1888274" cy="584775"/>
          </a:xfrm>
          <a:prstGeom prst="rect">
            <a:avLst/>
          </a:prstGeom>
          <a:noFill/>
        </p:spPr>
        <p:txBody>
          <a:bodyPr wrap="none" rtlCol="0">
            <a:spAutoFit/>
          </a:bodyPr>
          <a:lstStyle/>
          <a:p>
            <a:r>
              <a:rPr lang="en-US" sz="3200" b="1" dirty="0"/>
              <a:t>Accolades</a:t>
            </a:r>
          </a:p>
        </p:txBody>
      </p:sp>
      <p:sp>
        <p:nvSpPr>
          <p:cNvPr id="3" name="TextBox 2"/>
          <p:cNvSpPr txBox="1"/>
          <p:nvPr/>
        </p:nvSpPr>
        <p:spPr>
          <a:xfrm>
            <a:off x="2209800" y="5897580"/>
            <a:ext cx="3196709" cy="400110"/>
          </a:xfrm>
          <a:prstGeom prst="rect">
            <a:avLst/>
          </a:prstGeom>
          <a:noFill/>
        </p:spPr>
        <p:txBody>
          <a:bodyPr wrap="none" rtlCol="0">
            <a:spAutoFit/>
          </a:bodyPr>
          <a:lstStyle/>
          <a:p>
            <a:r>
              <a:rPr lang="en-US" sz="2000" b="1" dirty="0" smtClean="0"/>
              <a:t>Special thanks to Paul Harris</a:t>
            </a:r>
            <a:endParaRPr lang="en-US" sz="2000" b="1" dirty="0"/>
          </a:p>
        </p:txBody>
      </p:sp>
    </p:spTree>
    <p:extLst>
      <p:ext uri="{BB962C8B-B14F-4D97-AF65-F5344CB8AC3E}">
        <p14:creationId xmlns:p14="http://schemas.microsoft.com/office/powerpoint/2010/main" val="2575109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32601"/>
            <a:ext cx="4681346" cy="461665"/>
          </a:xfrm>
          <a:prstGeom prst="rect">
            <a:avLst/>
          </a:prstGeom>
          <a:noFill/>
        </p:spPr>
        <p:txBody>
          <a:bodyPr wrap="none" rtlCol="0">
            <a:spAutoFit/>
          </a:bodyPr>
          <a:lstStyle/>
          <a:p>
            <a:r>
              <a:rPr lang="en-US" sz="2400" b="1" dirty="0" smtClean="0"/>
              <a:t>1A FAR Academic Excellence Award</a:t>
            </a:r>
            <a:endParaRPr lang="en-US" sz="2400" b="1" dirty="0"/>
          </a:p>
        </p:txBody>
      </p:sp>
      <p:sp>
        <p:nvSpPr>
          <p:cNvPr id="3" name="TextBox 2"/>
          <p:cNvSpPr txBox="1"/>
          <p:nvPr/>
        </p:nvSpPr>
        <p:spPr>
          <a:xfrm>
            <a:off x="114300" y="4191000"/>
            <a:ext cx="8839200" cy="1908215"/>
          </a:xfrm>
          <a:prstGeom prst="rect">
            <a:avLst/>
          </a:prstGeom>
          <a:noFill/>
        </p:spPr>
        <p:txBody>
          <a:bodyPr wrap="square" rtlCol="0">
            <a:spAutoFit/>
          </a:bodyPr>
          <a:lstStyle/>
          <a:p>
            <a:r>
              <a:rPr lang="en-US" sz="2000" dirty="0" smtClean="0"/>
              <a:t>Criteria for the award:  </a:t>
            </a:r>
          </a:p>
          <a:p>
            <a:pPr marL="342900" indent="-342900">
              <a:buAutoNum type="arabicPeriod"/>
            </a:pPr>
            <a:r>
              <a:rPr lang="en-US" sz="2000" dirty="0" smtClean="0"/>
              <a:t>Awarded a BS in the previous year         (9-1-2012 to 8-31-2013)</a:t>
            </a:r>
          </a:p>
          <a:p>
            <a:pPr marL="342900" indent="-342900">
              <a:buAutoNum type="arabicPeriod" startAt="2"/>
            </a:pPr>
            <a:r>
              <a:rPr lang="en-US" sz="2000" dirty="0" smtClean="0"/>
              <a:t>Cumulative GPA of 3.8 or above upon graduation</a:t>
            </a:r>
          </a:p>
          <a:p>
            <a:r>
              <a:rPr lang="en-US" sz="2000" dirty="0" smtClean="0"/>
              <a:t>3.   Participated in at least 2 years of intercollegiate athletics at a Football Bowl</a:t>
            </a:r>
          </a:p>
          <a:p>
            <a:r>
              <a:rPr lang="en-US" sz="2000" dirty="0" smtClean="0"/>
              <a:t>Subdivision (FBS) institution in a sport sponsored by an FBS conference.</a:t>
            </a:r>
          </a:p>
          <a:p>
            <a:endParaRPr lang="en-US" dirty="0"/>
          </a:p>
        </p:txBody>
      </p:sp>
      <p:sp>
        <p:nvSpPr>
          <p:cNvPr id="4" name="TextBox 3"/>
          <p:cNvSpPr txBox="1"/>
          <p:nvPr/>
        </p:nvSpPr>
        <p:spPr>
          <a:xfrm>
            <a:off x="90973" y="1119397"/>
            <a:ext cx="8763000" cy="2308324"/>
          </a:xfrm>
          <a:prstGeom prst="rect">
            <a:avLst/>
          </a:prstGeom>
          <a:noFill/>
        </p:spPr>
        <p:txBody>
          <a:bodyPr wrap="square" rtlCol="0">
            <a:spAutoFit/>
          </a:bodyPr>
          <a:lstStyle/>
          <a:p>
            <a:r>
              <a:rPr lang="en-US" b="1" u="sng" dirty="0" smtClean="0"/>
              <a:t>Student-Athlete		GPA	Major				Sport</a:t>
            </a:r>
          </a:p>
          <a:p>
            <a:r>
              <a:rPr lang="en-US" dirty="0" err="1" smtClean="0"/>
              <a:t>Mackenzy</a:t>
            </a:r>
            <a:r>
              <a:rPr lang="en-US" dirty="0" smtClean="0"/>
              <a:t> Harper		4.0	Accounting			Volleyball</a:t>
            </a:r>
          </a:p>
          <a:p>
            <a:r>
              <a:rPr lang="en-US" dirty="0" smtClean="0"/>
              <a:t>Ashton Richardson		3.91	Animal Sciences, Pre-Vet		Football</a:t>
            </a:r>
          </a:p>
          <a:p>
            <a:r>
              <a:rPr lang="en-US" dirty="0" smtClean="0"/>
              <a:t>Katherine </a:t>
            </a:r>
            <a:r>
              <a:rPr lang="en-US" dirty="0" err="1" smtClean="0"/>
              <a:t>Culwell</a:t>
            </a:r>
            <a:r>
              <a:rPr lang="en-US" dirty="0" smtClean="0"/>
              <a:t>		3.80	Finance				Volleyball</a:t>
            </a:r>
          </a:p>
          <a:p>
            <a:r>
              <a:rPr lang="en-US" dirty="0" smtClean="0"/>
              <a:t>Leslie Roper		3.81	Finance				Equestrian</a:t>
            </a:r>
          </a:p>
          <a:p>
            <a:r>
              <a:rPr lang="en-US" dirty="0" smtClean="0"/>
              <a:t>Kyle Owens		3.87	Biomedical Sciences, Pre-Med	Swimming</a:t>
            </a:r>
          </a:p>
          <a:p>
            <a:r>
              <a:rPr lang="en-US" dirty="0" smtClean="0"/>
              <a:t>Lindsey </a:t>
            </a:r>
            <a:r>
              <a:rPr lang="en-US" dirty="0" err="1" smtClean="0"/>
              <a:t>Norberg</a:t>
            </a:r>
            <a:r>
              <a:rPr lang="en-US" dirty="0" smtClean="0"/>
              <a:t>		3.86	Animal Sciences, Pre-Vet		Swimming</a:t>
            </a:r>
          </a:p>
          <a:p>
            <a:r>
              <a:rPr lang="en-US" dirty="0" smtClean="0"/>
              <a:t>Lauren </a:t>
            </a:r>
            <a:r>
              <a:rPr lang="en-US" dirty="0" err="1" smtClean="0"/>
              <a:t>Norberg</a:t>
            </a:r>
            <a:r>
              <a:rPr lang="en-US" dirty="0" smtClean="0"/>
              <a:t>		3.88	Animal Sciences, Pre-Vet		Swimming</a:t>
            </a:r>
            <a:endParaRPr lang="en-US" dirty="0"/>
          </a:p>
        </p:txBody>
      </p:sp>
    </p:spTree>
    <p:extLst>
      <p:ext uri="{BB962C8B-B14F-4D97-AF65-F5344CB8AC3E}">
        <p14:creationId xmlns:p14="http://schemas.microsoft.com/office/powerpoint/2010/main" val="355194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7550337" cy="2462213"/>
          </a:xfrm>
          <a:prstGeom prst="rect">
            <a:avLst/>
          </a:prstGeom>
          <a:noFill/>
        </p:spPr>
        <p:txBody>
          <a:bodyPr wrap="none" rtlCol="0">
            <a:spAutoFit/>
          </a:bodyPr>
          <a:lstStyle/>
          <a:p>
            <a:r>
              <a:rPr lang="en-US" sz="2800" b="1" dirty="0" smtClean="0"/>
              <a:t>NCAA Postgraduate Scholarship winners in 2013</a:t>
            </a:r>
          </a:p>
          <a:p>
            <a:endParaRPr lang="en-US" dirty="0"/>
          </a:p>
          <a:p>
            <a:endParaRPr lang="en-US" dirty="0"/>
          </a:p>
          <a:p>
            <a:r>
              <a:rPr lang="en-US" sz="2400" dirty="0" smtClean="0"/>
              <a:t>	Stuart Ferguson – Swimming &amp; Diving </a:t>
            </a:r>
          </a:p>
          <a:p>
            <a:endParaRPr lang="en-US" sz="2400" dirty="0" smtClean="0"/>
          </a:p>
          <a:p>
            <a:r>
              <a:rPr lang="en-US" sz="2400" dirty="0" smtClean="0"/>
              <a:t>	Kyle Owens – Swimming &amp; Diving </a:t>
            </a:r>
          </a:p>
          <a:p>
            <a:endParaRPr lang="en-US" dirty="0"/>
          </a:p>
        </p:txBody>
      </p:sp>
      <p:sp>
        <p:nvSpPr>
          <p:cNvPr id="2" name="TextBox 1"/>
          <p:cNvSpPr txBox="1"/>
          <p:nvPr/>
        </p:nvSpPr>
        <p:spPr>
          <a:xfrm>
            <a:off x="685800" y="3200400"/>
            <a:ext cx="7813742" cy="3046988"/>
          </a:xfrm>
          <a:prstGeom prst="rect">
            <a:avLst/>
          </a:prstGeom>
          <a:noFill/>
        </p:spPr>
        <p:txBody>
          <a:bodyPr wrap="none" rtlCol="0">
            <a:spAutoFit/>
          </a:bodyPr>
          <a:lstStyle/>
          <a:p>
            <a:r>
              <a:rPr lang="en-US" sz="2000" dirty="0" smtClean="0"/>
              <a:t>The </a:t>
            </a:r>
            <a:r>
              <a:rPr lang="en-US" sz="2000" dirty="0"/>
              <a:t>NCAA Postgraduate </a:t>
            </a:r>
            <a:r>
              <a:rPr lang="en-US" sz="2000" dirty="0" smtClean="0"/>
              <a:t>Scholarship is </a:t>
            </a:r>
            <a:r>
              <a:rPr lang="en-US" sz="2000" dirty="0"/>
              <a:t>considered one of the highest </a:t>
            </a:r>
            <a:endParaRPr lang="en-US" sz="2000" dirty="0" smtClean="0"/>
          </a:p>
          <a:p>
            <a:r>
              <a:rPr lang="en-US" sz="2000" dirty="0" smtClean="0"/>
              <a:t>academic </a:t>
            </a:r>
            <a:r>
              <a:rPr lang="en-US" sz="2000" dirty="0"/>
              <a:t>honors a student-athlete can receive</a:t>
            </a:r>
            <a:r>
              <a:rPr lang="en-US" sz="2000" dirty="0" smtClean="0"/>
              <a:t>.</a:t>
            </a:r>
          </a:p>
          <a:p>
            <a:endParaRPr lang="en-US" sz="2400" dirty="0" smtClean="0"/>
          </a:p>
          <a:p>
            <a:r>
              <a:rPr lang="en-US" sz="2000" dirty="0" smtClean="0"/>
              <a:t>The </a:t>
            </a:r>
            <a:r>
              <a:rPr lang="en-US" sz="2000" dirty="0"/>
              <a:t>award measures success beyond the playing field, encompassing </a:t>
            </a:r>
            <a:endParaRPr lang="en-US" sz="2000" dirty="0" smtClean="0"/>
          </a:p>
          <a:p>
            <a:r>
              <a:rPr lang="en-US" sz="2000" dirty="0" smtClean="0"/>
              <a:t>academic accomplishments</a:t>
            </a:r>
            <a:r>
              <a:rPr lang="en-US" sz="2000" dirty="0"/>
              <a:t>, campus involvement, community service, </a:t>
            </a:r>
            <a:endParaRPr lang="en-US" sz="2000" dirty="0" smtClean="0"/>
          </a:p>
          <a:p>
            <a:r>
              <a:rPr lang="en-US" sz="2000" dirty="0" smtClean="0"/>
              <a:t>volunteer </a:t>
            </a:r>
            <a:r>
              <a:rPr lang="en-US" sz="2000" dirty="0"/>
              <a:t>activities </a:t>
            </a:r>
            <a:r>
              <a:rPr lang="en-US" sz="2000" dirty="0" smtClean="0"/>
              <a:t>and demonstrated </a:t>
            </a:r>
            <a:r>
              <a:rPr lang="en-US" sz="2000" dirty="0"/>
              <a:t>leadership. </a:t>
            </a:r>
            <a:r>
              <a:rPr lang="en-US" sz="2000" dirty="0" smtClean="0"/>
              <a:t>  </a:t>
            </a:r>
          </a:p>
          <a:p>
            <a:endParaRPr lang="en-US" sz="2400" dirty="0"/>
          </a:p>
          <a:p>
            <a:r>
              <a:rPr lang="en-US" sz="2000" dirty="0" smtClean="0"/>
              <a:t>174 NCAA </a:t>
            </a:r>
            <a:r>
              <a:rPr lang="en-US" sz="2000" dirty="0"/>
              <a:t>senior athletes across </a:t>
            </a:r>
            <a:r>
              <a:rPr lang="en-US" sz="2000" dirty="0" smtClean="0"/>
              <a:t>all </a:t>
            </a:r>
            <a:r>
              <a:rPr lang="en-US" sz="2000" dirty="0"/>
              <a:t>sports and divisions are chosen </a:t>
            </a:r>
            <a:endParaRPr lang="en-US" sz="2000" dirty="0" smtClean="0"/>
          </a:p>
          <a:p>
            <a:r>
              <a:rPr lang="en-US" sz="2000" dirty="0" smtClean="0"/>
              <a:t>each </a:t>
            </a:r>
            <a:r>
              <a:rPr lang="en-US" sz="2000" dirty="0"/>
              <a:t>year and receive a $7,500 grant to pursue </a:t>
            </a:r>
            <a:r>
              <a:rPr lang="en-US" sz="2000" dirty="0" smtClean="0"/>
              <a:t>post-graduate </a:t>
            </a:r>
            <a:r>
              <a:rPr lang="en-US" sz="2000" dirty="0"/>
              <a:t>education.</a:t>
            </a:r>
            <a:r>
              <a:rPr lang="en-US" sz="2400" dirty="0"/>
              <a:t> </a:t>
            </a:r>
          </a:p>
        </p:txBody>
      </p:sp>
    </p:spTree>
    <p:extLst>
      <p:ext uri="{BB962C8B-B14F-4D97-AF65-F5344CB8AC3E}">
        <p14:creationId xmlns:p14="http://schemas.microsoft.com/office/powerpoint/2010/main" val="346915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865" y="838200"/>
            <a:ext cx="8991600" cy="1200329"/>
          </a:xfrm>
          <a:prstGeom prst="rect">
            <a:avLst/>
          </a:prstGeom>
          <a:noFill/>
        </p:spPr>
        <p:txBody>
          <a:bodyPr wrap="square" rtlCol="0">
            <a:spAutoFit/>
          </a:bodyPr>
          <a:lstStyle/>
          <a:p>
            <a:r>
              <a:rPr lang="en-US" sz="2400" dirty="0" smtClean="0"/>
              <a:t> 5 student-athletes were awarded NCAA Postgraduate Scholarships</a:t>
            </a:r>
          </a:p>
          <a:p>
            <a:endParaRPr lang="en-US" sz="2400" dirty="0" smtClean="0"/>
          </a:p>
          <a:p>
            <a:r>
              <a:rPr lang="en-US" sz="2400" dirty="0" smtClean="0"/>
              <a:t> 3 student-athletes were NCAA Walter Byers Scholarship finalists</a:t>
            </a:r>
            <a:endParaRPr lang="en-US" dirty="0"/>
          </a:p>
        </p:txBody>
      </p:sp>
      <p:sp>
        <p:nvSpPr>
          <p:cNvPr id="5" name="TextBox 4"/>
          <p:cNvSpPr txBox="1"/>
          <p:nvPr/>
        </p:nvSpPr>
        <p:spPr>
          <a:xfrm>
            <a:off x="990600" y="180392"/>
            <a:ext cx="6211637" cy="523220"/>
          </a:xfrm>
          <a:prstGeom prst="rect">
            <a:avLst/>
          </a:prstGeom>
          <a:noFill/>
        </p:spPr>
        <p:txBody>
          <a:bodyPr wrap="none" rtlCol="0">
            <a:spAutoFit/>
          </a:bodyPr>
          <a:lstStyle/>
          <a:p>
            <a:r>
              <a:rPr lang="en-US" sz="2800" b="1" dirty="0" smtClean="0"/>
              <a:t>       Auburn Student-Athletes 2012 -2013</a:t>
            </a:r>
            <a:endParaRPr lang="en-US" sz="2800" b="1" dirty="0"/>
          </a:p>
        </p:txBody>
      </p:sp>
      <p:sp>
        <p:nvSpPr>
          <p:cNvPr id="6" name="TextBox 5"/>
          <p:cNvSpPr txBox="1"/>
          <p:nvPr/>
        </p:nvSpPr>
        <p:spPr>
          <a:xfrm>
            <a:off x="76200" y="2362200"/>
            <a:ext cx="8915400" cy="3662541"/>
          </a:xfrm>
          <a:prstGeom prst="rect">
            <a:avLst/>
          </a:prstGeom>
          <a:noFill/>
        </p:spPr>
        <p:txBody>
          <a:bodyPr wrap="square" rtlCol="0">
            <a:spAutoFit/>
          </a:bodyPr>
          <a:lstStyle/>
          <a:p>
            <a:r>
              <a:rPr lang="en-US" sz="2000" u="sng" dirty="0" smtClean="0"/>
              <a:t>Walter Byers Scholarship –NCAA’s highest Academic Award</a:t>
            </a:r>
          </a:p>
          <a:p>
            <a:r>
              <a:rPr lang="en-US" sz="2000" dirty="0" smtClean="0"/>
              <a:t>One </a:t>
            </a:r>
            <a:r>
              <a:rPr lang="en-US" sz="2000" dirty="0"/>
              <a:t>male and </a:t>
            </a:r>
            <a:r>
              <a:rPr lang="en-US" sz="2000" dirty="0" smtClean="0"/>
              <a:t>one </a:t>
            </a:r>
            <a:r>
              <a:rPr lang="en-US" sz="2000" dirty="0"/>
              <a:t>female student-athlete are annually </a:t>
            </a:r>
            <a:r>
              <a:rPr lang="en-US" sz="2000" dirty="0" smtClean="0"/>
              <a:t>awarded.</a:t>
            </a:r>
          </a:p>
          <a:p>
            <a:r>
              <a:rPr lang="en-US" sz="2000" dirty="0"/>
              <a:t>The stipend for each Byers Scholarship is $24,000 for an academic year. </a:t>
            </a:r>
            <a:endParaRPr lang="en-US" sz="2000" dirty="0" smtClean="0"/>
          </a:p>
          <a:p>
            <a:r>
              <a:rPr lang="en-US" sz="2000" dirty="0" smtClean="0"/>
              <a:t>The </a:t>
            </a:r>
            <a:r>
              <a:rPr lang="en-US" sz="2000" dirty="0"/>
              <a:t>grant may be renewed for a second </a:t>
            </a:r>
            <a:r>
              <a:rPr lang="en-US" sz="2000" dirty="0" smtClean="0"/>
              <a:t>year with evidence </a:t>
            </a:r>
            <a:r>
              <a:rPr lang="en-US" sz="2000" dirty="0"/>
              <a:t>of the scholar's satisfactory performance and </a:t>
            </a:r>
            <a:r>
              <a:rPr lang="en-US" sz="2000" dirty="0" smtClean="0"/>
              <a:t>progress.</a:t>
            </a:r>
          </a:p>
          <a:p>
            <a:endParaRPr lang="en-US" sz="2000" dirty="0" smtClean="0"/>
          </a:p>
          <a:p>
            <a:r>
              <a:rPr lang="en-US" sz="2000" dirty="0" smtClean="0"/>
              <a:t>Recognizes outstanding </a:t>
            </a:r>
            <a:r>
              <a:rPr lang="en-US" sz="2000" dirty="0"/>
              <a:t>academic achievement and </a:t>
            </a:r>
            <a:r>
              <a:rPr lang="en-US" sz="2000" dirty="0" smtClean="0"/>
              <a:t>potential </a:t>
            </a:r>
            <a:r>
              <a:rPr lang="en-US" sz="2000" dirty="0"/>
              <a:t>for success in </a:t>
            </a:r>
            <a:endParaRPr lang="en-US" sz="2000" dirty="0" smtClean="0"/>
          </a:p>
          <a:p>
            <a:r>
              <a:rPr lang="en-US" sz="2000" dirty="0" smtClean="0"/>
              <a:t>postgraduate </a:t>
            </a:r>
            <a:r>
              <a:rPr lang="en-US" sz="2000" dirty="0"/>
              <a:t>study. </a:t>
            </a:r>
            <a:endParaRPr lang="en-US" sz="2000" dirty="0" smtClean="0"/>
          </a:p>
          <a:p>
            <a:endParaRPr lang="en-US" dirty="0"/>
          </a:p>
          <a:p>
            <a:r>
              <a:rPr lang="en-US" dirty="0" smtClean="0"/>
              <a:t>A </a:t>
            </a:r>
            <a:r>
              <a:rPr lang="en-US" dirty="0"/>
              <a:t>Byers </a:t>
            </a:r>
            <a:r>
              <a:rPr lang="en-US" dirty="0" smtClean="0"/>
              <a:t>Scholar </a:t>
            </a:r>
            <a:r>
              <a:rPr lang="en-US" dirty="0"/>
              <a:t>will be recognized as one who has combined the best elements of mind </a:t>
            </a:r>
            <a:endParaRPr lang="en-US" dirty="0" smtClean="0"/>
          </a:p>
          <a:p>
            <a:r>
              <a:rPr lang="en-US" dirty="0" smtClean="0"/>
              <a:t>and </a:t>
            </a:r>
            <a:r>
              <a:rPr lang="en-US" dirty="0"/>
              <a:t>body to achieve national distinction for his or her achievements, and promises </a:t>
            </a:r>
            <a:endParaRPr lang="en-US" dirty="0" smtClean="0"/>
          </a:p>
          <a:p>
            <a:r>
              <a:rPr lang="en-US" dirty="0" smtClean="0"/>
              <a:t>to </a:t>
            </a:r>
            <a:r>
              <a:rPr lang="en-US" dirty="0"/>
              <a:t>be a future leader in his or her chosen field of career service.</a:t>
            </a:r>
          </a:p>
        </p:txBody>
      </p:sp>
      <p:sp>
        <p:nvSpPr>
          <p:cNvPr id="7" name="TextBox 6"/>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4684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155531"/>
          </a:xfrm>
          <a:prstGeom prst="rect">
            <a:avLst/>
          </a:prstGeom>
          <a:noFill/>
        </p:spPr>
        <p:txBody>
          <a:bodyPr wrap="square" rtlCol="0">
            <a:spAutoFit/>
          </a:bodyPr>
          <a:lstStyle/>
          <a:p>
            <a:endParaRPr lang="en-US" sz="2400" dirty="0" smtClean="0"/>
          </a:p>
          <a:p>
            <a:endParaRPr lang="en-US" sz="2400" dirty="0"/>
          </a:p>
          <a:p>
            <a:r>
              <a:rPr lang="en-US" sz="2400" dirty="0"/>
              <a:t> </a:t>
            </a:r>
            <a:r>
              <a:rPr lang="en-US" sz="2400" dirty="0" smtClean="0"/>
              <a:t>    The Auburn Swimming and Diving Team had 20 student-athletes,</a:t>
            </a:r>
          </a:p>
          <a:p>
            <a:r>
              <a:rPr lang="en-US" sz="2400" dirty="0" smtClean="0"/>
              <a:t>     the most in the SEC, selected as Scholar All-Americans by the </a:t>
            </a:r>
          </a:p>
          <a:p>
            <a:r>
              <a:rPr lang="en-US" sz="2400" dirty="0" smtClean="0"/>
              <a:t>     College Swimming Coaches Association of America.</a:t>
            </a:r>
          </a:p>
          <a:p>
            <a:endParaRPr lang="en-US" dirty="0" smtClean="0"/>
          </a:p>
          <a:p>
            <a:endParaRPr lang="en-US" dirty="0"/>
          </a:p>
          <a:p>
            <a:r>
              <a:rPr lang="en-US" sz="2400" dirty="0" smtClean="0"/>
              <a:t>     The </a:t>
            </a:r>
            <a:r>
              <a:rPr lang="en-US" sz="2400" dirty="0"/>
              <a:t>Auburn women were named to the CSCAA Team </a:t>
            </a:r>
            <a:r>
              <a:rPr lang="en-US" sz="2400" dirty="0" smtClean="0"/>
              <a:t>Scholar </a:t>
            </a:r>
            <a:endParaRPr lang="en-US" sz="2400" dirty="0" smtClean="0"/>
          </a:p>
          <a:p>
            <a:r>
              <a:rPr lang="en-US" sz="2400" dirty="0"/>
              <a:t>	</a:t>
            </a:r>
            <a:r>
              <a:rPr lang="en-US" sz="2400" dirty="0" smtClean="0"/>
              <a:t>All- America </a:t>
            </a:r>
            <a:r>
              <a:rPr lang="en-US" sz="2400" dirty="0"/>
              <a:t>list with a 3.23 GPA. </a:t>
            </a:r>
            <a:endParaRPr lang="en-US" sz="2400" dirty="0" smtClean="0"/>
          </a:p>
          <a:p>
            <a:r>
              <a:rPr lang="en-US" sz="2400" dirty="0"/>
              <a:t> </a:t>
            </a:r>
            <a:r>
              <a:rPr lang="en-US" sz="2400" dirty="0" smtClean="0"/>
              <a:t>    </a:t>
            </a:r>
            <a:endParaRPr lang="en-US" sz="2400" dirty="0" smtClean="0"/>
          </a:p>
          <a:p>
            <a:r>
              <a:rPr lang="en-US" sz="2400" dirty="0"/>
              <a:t> </a:t>
            </a:r>
            <a:r>
              <a:rPr lang="en-US" sz="2400" dirty="0" smtClean="0"/>
              <a:t>   </a:t>
            </a:r>
            <a:r>
              <a:rPr lang="en-US" sz="2400" dirty="0" smtClean="0"/>
              <a:t>The </a:t>
            </a:r>
            <a:r>
              <a:rPr lang="en-US" sz="2400" dirty="0"/>
              <a:t>men's team also </a:t>
            </a:r>
            <a:r>
              <a:rPr lang="en-US" sz="2400" dirty="0" smtClean="0"/>
              <a:t>earned </a:t>
            </a:r>
            <a:r>
              <a:rPr lang="en-US" sz="2400" dirty="0"/>
              <a:t>national </a:t>
            </a:r>
            <a:r>
              <a:rPr lang="en-US" sz="2400" dirty="0" smtClean="0"/>
              <a:t>honors </a:t>
            </a:r>
            <a:r>
              <a:rPr lang="en-US" sz="2400" dirty="0"/>
              <a:t>with a 3.02 overall GPA.</a:t>
            </a:r>
          </a:p>
          <a:p>
            <a:endParaRPr lang="en-US" dirty="0"/>
          </a:p>
          <a:p>
            <a:endParaRPr lang="en-US" sz="2400" dirty="0" smtClean="0"/>
          </a:p>
          <a:p>
            <a:r>
              <a:rPr lang="en-US" sz="2000" dirty="0"/>
              <a:t> </a:t>
            </a:r>
            <a:r>
              <a:rPr lang="en-US" sz="2000" dirty="0" smtClean="0"/>
              <a:t>    Founded </a:t>
            </a:r>
            <a:r>
              <a:rPr lang="en-US" sz="2000" dirty="0"/>
              <a:t>in 1922, the College Swimming Coaches Association of </a:t>
            </a:r>
            <a:r>
              <a:rPr lang="en-US" sz="2000" dirty="0" smtClean="0"/>
              <a:t>America    </a:t>
            </a:r>
          </a:p>
          <a:p>
            <a:r>
              <a:rPr lang="en-US" sz="2000" dirty="0" smtClean="0"/>
              <a:t>     is </a:t>
            </a:r>
            <a:r>
              <a:rPr lang="en-US" sz="2000" dirty="0"/>
              <a:t>the oldest </a:t>
            </a:r>
            <a:r>
              <a:rPr lang="en-US" sz="2000" dirty="0" smtClean="0"/>
              <a:t>professional </a:t>
            </a:r>
            <a:r>
              <a:rPr lang="en-US" sz="2000" dirty="0"/>
              <a:t>organization of college coaches in America. </a:t>
            </a:r>
            <a:endParaRPr lang="en-US" sz="2000" dirty="0" smtClean="0"/>
          </a:p>
          <a:p>
            <a:r>
              <a:rPr lang="en-US" sz="2000" dirty="0" smtClean="0"/>
              <a:t>     The </a:t>
            </a:r>
            <a:r>
              <a:rPr lang="en-US" sz="2000" dirty="0"/>
              <a:t>CSCAA is dedicated to </a:t>
            </a:r>
            <a:r>
              <a:rPr lang="en-US" sz="2000" dirty="0" smtClean="0"/>
              <a:t>serving and </a:t>
            </a:r>
            <a:r>
              <a:rPr lang="en-US" sz="2000" dirty="0"/>
              <a:t>providing leadership for the </a:t>
            </a:r>
            <a:endParaRPr lang="en-US" sz="2000" dirty="0" smtClean="0"/>
          </a:p>
          <a:p>
            <a:r>
              <a:rPr lang="en-US" sz="2000" dirty="0" smtClean="0"/>
              <a:t>     advancement </a:t>
            </a:r>
            <a:r>
              <a:rPr lang="en-US" sz="2000" dirty="0"/>
              <a:t>of the sport of swimming and </a:t>
            </a:r>
            <a:r>
              <a:rPr lang="en-US" sz="2000" dirty="0" smtClean="0"/>
              <a:t>diving </a:t>
            </a:r>
            <a:r>
              <a:rPr lang="en-US" sz="2000" dirty="0"/>
              <a:t>at </a:t>
            </a:r>
            <a:r>
              <a:rPr lang="en-US" sz="2000" dirty="0" smtClean="0"/>
              <a:t>the </a:t>
            </a:r>
            <a:r>
              <a:rPr lang="en-US" sz="2000" dirty="0"/>
              <a:t>collegiate level. </a:t>
            </a:r>
          </a:p>
          <a:p>
            <a:endParaRPr lang="en-US" sz="2000" dirty="0"/>
          </a:p>
        </p:txBody>
      </p:sp>
    </p:spTree>
    <p:extLst>
      <p:ext uri="{BB962C8B-B14F-4D97-AF65-F5344CB8AC3E}">
        <p14:creationId xmlns:p14="http://schemas.microsoft.com/office/powerpoint/2010/main" val="2391542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745" y="1143000"/>
            <a:ext cx="8101641" cy="5355312"/>
          </a:xfrm>
          <a:prstGeom prst="rect">
            <a:avLst/>
          </a:prstGeom>
          <a:noFill/>
        </p:spPr>
        <p:txBody>
          <a:bodyPr wrap="none" rtlCol="0">
            <a:spAutoFit/>
          </a:bodyPr>
          <a:lstStyle/>
          <a:p>
            <a:pPr marL="342900" indent="-342900">
              <a:buAutoNum type="arabicParenBoth"/>
            </a:pPr>
            <a:r>
              <a:rPr lang="en-US" dirty="0" smtClean="0"/>
              <a:t>A </a:t>
            </a:r>
            <a:r>
              <a:rPr lang="en-US" dirty="0"/>
              <a:t>student-athlete must have a grade point average of 3.00 or above for </a:t>
            </a:r>
            <a:endParaRPr lang="en-US" dirty="0" smtClean="0"/>
          </a:p>
          <a:p>
            <a:r>
              <a:rPr lang="en-US" dirty="0" smtClean="0"/>
              <a:t>either </a:t>
            </a:r>
            <a:r>
              <a:rPr lang="en-US" dirty="0"/>
              <a:t>the preceding academic year (two semesters or three quarters) or have a </a:t>
            </a:r>
            <a:endParaRPr lang="en-US" dirty="0" smtClean="0"/>
          </a:p>
          <a:p>
            <a:r>
              <a:rPr lang="en-US" dirty="0" smtClean="0"/>
              <a:t>cumulative </a:t>
            </a:r>
            <a:r>
              <a:rPr lang="en-US" dirty="0"/>
              <a:t>grade point average of 3.00 or above at the nominating institution. </a:t>
            </a:r>
            <a:endParaRPr lang="en-US" dirty="0" smtClean="0"/>
          </a:p>
          <a:p>
            <a:endParaRPr lang="en-US" dirty="0"/>
          </a:p>
          <a:p>
            <a:r>
              <a:rPr lang="en-US" dirty="0" smtClean="0"/>
              <a:t>(</a:t>
            </a:r>
            <a:r>
              <a:rPr lang="en-US" dirty="0"/>
              <a:t>2) If a student-athlete attends summer school, his/her grade point average during </a:t>
            </a:r>
            <a:endParaRPr lang="en-US" dirty="0" smtClean="0"/>
          </a:p>
          <a:p>
            <a:r>
              <a:rPr lang="en-US" dirty="0" smtClean="0"/>
              <a:t>the </a:t>
            </a:r>
            <a:r>
              <a:rPr lang="en-US" dirty="0"/>
              <a:t>summer academic term must be included in the calculation used to determine </a:t>
            </a:r>
            <a:endParaRPr lang="en-US" dirty="0" smtClean="0"/>
          </a:p>
          <a:p>
            <a:r>
              <a:rPr lang="en-US" dirty="0" smtClean="0"/>
              <a:t>eligibility </a:t>
            </a:r>
            <a:r>
              <a:rPr lang="en-US" dirty="0"/>
              <a:t>for the Academic Honor Roll. </a:t>
            </a:r>
            <a:endParaRPr lang="en-US" dirty="0" smtClean="0"/>
          </a:p>
          <a:p>
            <a:endParaRPr lang="en-US" dirty="0"/>
          </a:p>
          <a:p>
            <a:r>
              <a:rPr lang="en-US" dirty="0" smtClean="0"/>
              <a:t>(</a:t>
            </a:r>
            <a:r>
              <a:rPr lang="en-US" dirty="0"/>
              <a:t>3) Student-athletes eligible for the Honor Roll include those receiving an athletics </a:t>
            </a:r>
            <a:endParaRPr lang="en-US" dirty="0" smtClean="0"/>
          </a:p>
          <a:p>
            <a:r>
              <a:rPr lang="en-US" dirty="0" smtClean="0"/>
              <a:t>scholarship</a:t>
            </a:r>
            <a:r>
              <a:rPr lang="en-US" dirty="0"/>
              <a:t>, recipients of an athletics award (i.e., letter winner), and </a:t>
            </a:r>
            <a:r>
              <a:rPr lang="en-US" dirty="0" smtClean="0"/>
              <a:t>non-scholarship</a:t>
            </a:r>
          </a:p>
          <a:p>
            <a:r>
              <a:rPr lang="en-US" dirty="0" smtClean="0"/>
              <a:t> </a:t>
            </a:r>
            <a:r>
              <a:rPr lang="en-US" dirty="0"/>
              <a:t>student-athletes who have been on a varsity team for two seasons. </a:t>
            </a:r>
            <a:endParaRPr lang="en-US" dirty="0" smtClean="0"/>
          </a:p>
          <a:p>
            <a:endParaRPr lang="en-US" dirty="0"/>
          </a:p>
          <a:p>
            <a:r>
              <a:rPr lang="en-US" dirty="0" smtClean="0"/>
              <a:t>(</a:t>
            </a:r>
            <a:r>
              <a:rPr lang="en-US" dirty="0"/>
              <a:t>4) Prior to being nominated, a student-athlete must have successfully completed </a:t>
            </a:r>
            <a:endParaRPr lang="en-US" dirty="0" smtClean="0"/>
          </a:p>
          <a:p>
            <a:r>
              <a:rPr lang="en-US" dirty="0" smtClean="0"/>
              <a:t>24 </a:t>
            </a:r>
            <a:r>
              <a:rPr lang="en-US" dirty="0"/>
              <a:t>semester or 36 quarter hours of non-remedial academic credit toward a </a:t>
            </a:r>
            <a:endParaRPr lang="en-US" dirty="0" smtClean="0"/>
          </a:p>
          <a:p>
            <a:r>
              <a:rPr lang="en-US" dirty="0" smtClean="0"/>
              <a:t>baccalaureate </a:t>
            </a:r>
            <a:r>
              <a:rPr lang="en-US" dirty="0"/>
              <a:t>degree at the nominating institution. </a:t>
            </a:r>
            <a:endParaRPr lang="en-US" dirty="0" smtClean="0"/>
          </a:p>
          <a:p>
            <a:endParaRPr lang="en-US" dirty="0"/>
          </a:p>
          <a:p>
            <a:r>
              <a:rPr lang="en-US" dirty="0" smtClean="0"/>
              <a:t>(</a:t>
            </a:r>
            <a:r>
              <a:rPr lang="en-US" dirty="0"/>
              <a:t>5) The student-athlete must have been a member of a varsity team for the sport’s </a:t>
            </a:r>
            <a:endParaRPr lang="en-US" dirty="0" smtClean="0"/>
          </a:p>
          <a:p>
            <a:r>
              <a:rPr lang="en-US" dirty="0" smtClean="0"/>
              <a:t>entire </a:t>
            </a:r>
            <a:r>
              <a:rPr lang="en-US" dirty="0"/>
              <a:t>NCAA Championship segment.</a:t>
            </a:r>
          </a:p>
          <a:p>
            <a:endParaRPr lang="en-US" dirty="0"/>
          </a:p>
        </p:txBody>
      </p:sp>
      <p:sp>
        <p:nvSpPr>
          <p:cNvPr id="5" name="TextBox 4"/>
          <p:cNvSpPr txBox="1"/>
          <p:nvPr/>
        </p:nvSpPr>
        <p:spPr>
          <a:xfrm>
            <a:off x="380999" y="302567"/>
            <a:ext cx="4816447" cy="461665"/>
          </a:xfrm>
          <a:prstGeom prst="rect">
            <a:avLst/>
          </a:prstGeom>
          <a:noFill/>
        </p:spPr>
        <p:txBody>
          <a:bodyPr wrap="none" rtlCol="0">
            <a:spAutoFit/>
          </a:bodyPr>
          <a:lstStyle/>
          <a:p>
            <a:r>
              <a:rPr lang="en-US" sz="2400" b="1" dirty="0" smtClean="0"/>
              <a:t>Criteria for SEC Academic Honor Roll</a:t>
            </a:r>
            <a:endParaRPr lang="en-US" sz="2400" b="1" dirty="0"/>
          </a:p>
        </p:txBody>
      </p:sp>
    </p:spTree>
    <p:extLst>
      <p:ext uri="{BB962C8B-B14F-4D97-AF65-F5344CB8AC3E}">
        <p14:creationId xmlns:p14="http://schemas.microsoft.com/office/powerpoint/2010/main" val="4142973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498" y="304800"/>
            <a:ext cx="8870302" cy="6647974"/>
          </a:xfrm>
          <a:prstGeom prst="rect">
            <a:avLst/>
          </a:prstGeom>
          <a:noFill/>
        </p:spPr>
        <p:txBody>
          <a:bodyPr wrap="square" rtlCol="0">
            <a:spAutoFit/>
          </a:bodyPr>
          <a:lstStyle/>
          <a:p>
            <a:r>
              <a:rPr lang="en-US" sz="2000" b="1" dirty="0"/>
              <a:t> </a:t>
            </a:r>
            <a:r>
              <a:rPr lang="en-US" sz="2000" b="1" dirty="0" smtClean="0"/>
              <a:t>       </a:t>
            </a:r>
            <a:r>
              <a:rPr lang="en-US" sz="2400" b="1" dirty="0" smtClean="0"/>
              <a:t>219  Auburn Student-Athletes SEC Academic Honor Roll</a:t>
            </a:r>
            <a:endParaRPr lang="en-US" sz="2000" dirty="0"/>
          </a:p>
          <a:p>
            <a:endParaRPr lang="en-US" dirty="0" smtClean="0"/>
          </a:p>
          <a:p>
            <a:endParaRPr lang="en-US" dirty="0" smtClean="0"/>
          </a:p>
          <a:p>
            <a:r>
              <a:rPr lang="en-US" sz="2000" dirty="0" smtClean="0"/>
              <a:t>	      </a:t>
            </a:r>
            <a:r>
              <a:rPr lang="en-US" sz="2400" u="sng" dirty="0" smtClean="0"/>
              <a:t>The </a:t>
            </a:r>
            <a:r>
              <a:rPr lang="en-US" sz="2400" u="sng" dirty="0"/>
              <a:t>2012-13 Winter SEC Academic Honor Roll </a:t>
            </a:r>
            <a:endParaRPr lang="en-US" sz="2400" u="sng" dirty="0" smtClean="0"/>
          </a:p>
          <a:p>
            <a:r>
              <a:rPr lang="en-US" sz="2400" dirty="0" smtClean="0"/>
              <a:t>	             2012 </a:t>
            </a:r>
            <a:r>
              <a:rPr lang="en-US" sz="2400" dirty="0"/>
              <a:t>Spring, Summer and Fall </a:t>
            </a:r>
            <a:r>
              <a:rPr lang="en-US" sz="2400" dirty="0" smtClean="0"/>
              <a:t>terms</a:t>
            </a:r>
            <a:endParaRPr lang="en-US" sz="2400" dirty="0"/>
          </a:p>
          <a:p>
            <a:r>
              <a:rPr lang="en-US" sz="2400" dirty="0" smtClean="0"/>
              <a:t>              1 </a:t>
            </a:r>
            <a:r>
              <a:rPr lang="en-US" sz="2400" dirty="0"/>
              <a:t>M. Basketball, 3 W. Basketball, 12 Gymnastics, </a:t>
            </a:r>
            <a:endParaRPr lang="en-US" sz="2400" dirty="0" smtClean="0"/>
          </a:p>
          <a:p>
            <a:r>
              <a:rPr lang="en-US" sz="2400" dirty="0"/>
              <a:t> </a:t>
            </a:r>
            <a:r>
              <a:rPr lang="en-US" sz="2400" dirty="0" smtClean="0"/>
              <a:t>                     15 </a:t>
            </a:r>
            <a:r>
              <a:rPr lang="en-US" sz="2400" dirty="0"/>
              <a:t>M. Swimming, 12 W. Swimming</a:t>
            </a:r>
          </a:p>
          <a:p>
            <a:endParaRPr lang="en-US" sz="2400" dirty="0" smtClean="0"/>
          </a:p>
          <a:p>
            <a:r>
              <a:rPr lang="en-US" sz="2400" dirty="0" smtClean="0"/>
              <a:t>                         </a:t>
            </a:r>
            <a:r>
              <a:rPr lang="en-US" sz="2400" u="sng" dirty="0" smtClean="0"/>
              <a:t>The </a:t>
            </a:r>
            <a:r>
              <a:rPr lang="en-US" sz="2400" u="sng" dirty="0"/>
              <a:t>2013 Spring SEC Academic Honor Roll </a:t>
            </a:r>
            <a:endParaRPr lang="en-US" sz="2400" u="sng" dirty="0" smtClean="0"/>
          </a:p>
          <a:p>
            <a:r>
              <a:rPr lang="en-US" sz="2400" dirty="0" smtClean="0"/>
              <a:t>                     2012 </a:t>
            </a:r>
            <a:r>
              <a:rPr lang="en-US" sz="2400" dirty="0"/>
              <a:t>Summer, 2012 Fall and 2013 Spring </a:t>
            </a:r>
            <a:r>
              <a:rPr lang="en-US" sz="2400" dirty="0" smtClean="0"/>
              <a:t>terms</a:t>
            </a:r>
            <a:endParaRPr lang="en-US" sz="2400" dirty="0"/>
          </a:p>
          <a:p>
            <a:r>
              <a:rPr lang="en-US" sz="2400" dirty="0" smtClean="0"/>
              <a:t>          12 </a:t>
            </a:r>
            <a:r>
              <a:rPr lang="en-US" sz="2400" dirty="0"/>
              <a:t>Baseball, 31 Equestrian, 9 M. Golf, 7 W. Golf, 11 Softball, </a:t>
            </a:r>
            <a:endParaRPr lang="en-US" sz="2400" dirty="0" smtClean="0"/>
          </a:p>
          <a:p>
            <a:r>
              <a:rPr lang="en-US" sz="2400" dirty="0"/>
              <a:t> </a:t>
            </a:r>
            <a:r>
              <a:rPr lang="en-US" sz="2400" dirty="0" smtClean="0"/>
              <a:t> 4 </a:t>
            </a:r>
            <a:r>
              <a:rPr lang="en-US" sz="2400" dirty="0"/>
              <a:t>M. Tennis, 8 W. </a:t>
            </a:r>
            <a:r>
              <a:rPr lang="en-US" sz="2400" dirty="0" smtClean="0"/>
              <a:t>Tennis, 25 </a:t>
            </a:r>
            <a:r>
              <a:rPr lang="en-US" sz="2400" dirty="0"/>
              <a:t>M. Track and Field, 24 W. Track and Field</a:t>
            </a:r>
          </a:p>
          <a:p>
            <a:endParaRPr lang="en-US" sz="2400" dirty="0" smtClean="0"/>
          </a:p>
          <a:p>
            <a:r>
              <a:rPr lang="en-US" sz="2400" dirty="0" smtClean="0"/>
              <a:t>                          </a:t>
            </a:r>
            <a:r>
              <a:rPr lang="en-US" sz="2400" u="sng" dirty="0" smtClean="0"/>
              <a:t>The </a:t>
            </a:r>
            <a:r>
              <a:rPr lang="en-US" sz="2400" u="sng" dirty="0"/>
              <a:t>2013 Fall SEC Academic Honor Roll </a:t>
            </a:r>
            <a:r>
              <a:rPr lang="en-US" sz="2400" u="sng" dirty="0" smtClean="0"/>
              <a:t>     </a:t>
            </a:r>
          </a:p>
          <a:p>
            <a:r>
              <a:rPr lang="en-US" sz="2400" dirty="0" smtClean="0"/>
              <a:t>                            2013 </a:t>
            </a:r>
            <a:r>
              <a:rPr lang="en-US" sz="2400" dirty="0"/>
              <a:t>Spring, Summer and Fall </a:t>
            </a:r>
            <a:r>
              <a:rPr lang="en-US" sz="2400" dirty="0" smtClean="0"/>
              <a:t>terms</a:t>
            </a:r>
          </a:p>
          <a:p>
            <a:r>
              <a:rPr lang="en-US" sz="2400" dirty="0" smtClean="0"/>
              <a:t>                           22 </a:t>
            </a:r>
            <a:r>
              <a:rPr lang="en-US" sz="2400" dirty="0"/>
              <a:t>Football, 11 Soccer, 12 </a:t>
            </a:r>
            <a:r>
              <a:rPr lang="en-US" sz="2400" dirty="0" smtClean="0"/>
              <a:t>Volleyball</a:t>
            </a:r>
            <a:endParaRPr lang="en-US" sz="2000" dirty="0"/>
          </a:p>
          <a:p>
            <a:endParaRPr lang="en-US" dirty="0"/>
          </a:p>
          <a:p>
            <a:endParaRPr lang="en-US" b="1" dirty="0"/>
          </a:p>
          <a:p>
            <a:endParaRPr lang="en-US" dirty="0"/>
          </a:p>
        </p:txBody>
      </p:sp>
    </p:spTree>
    <p:extLst>
      <p:ext uri="{BB962C8B-B14F-4D97-AF65-F5344CB8AC3E}">
        <p14:creationId xmlns:p14="http://schemas.microsoft.com/office/powerpoint/2010/main" val="100720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4891" y="152476"/>
            <a:ext cx="6544740" cy="461665"/>
          </a:xfrm>
          <a:prstGeom prst="rect">
            <a:avLst/>
          </a:prstGeom>
          <a:noFill/>
        </p:spPr>
        <p:txBody>
          <a:bodyPr wrap="none" rtlCol="0">
            <a:spAutoFit/>
          </a:bodyPr>
          <a:lstStyle/>
          <a:p>
            <a:r>
              <a:rPr lang="en-US" sz="2400" b="1" dirty="0" smtClean="0"/>
              <a:t>SEC H. Boyd McWhorter Postgraduate Scholarship</a:t>
            </a:r>
            <a:endParaRPr lang="en-US" sz="2400" b="1" dirty="0"/>
          </a:p>
        </p:txBody>
      </p:sp>
      <p:sp>
        <p:nvSpPr>
          <p:cNvPr id="5" name="TextBox 4"/>
          <p:cNvSpPr txBox="1"/>
          <p:nvPr/>
        </p:nvSpPr>
        <p:spPr>
          <a:xfrm>
            <a:off x="77310" y="614141"/>
            <a:ext cx="8992142" cy="5324535"/>
          </a:xfrm>
          <a:prstGeom prst="rect">
            <a:avLst/>
          </a:prstGeom>
          <a:noFill/>
        </p:spPr>
        <p:txBody>
          <a:bodyPr wrap="none" rtlCol="0">
            <a:spAutoFit/>
          </a:bodyPr>
          <a:lstStyle/>
          <a:p>
            <a:r>
              <a:rPr lang="en-US" sz="2000" dirty="0" smtClean="0"/>
              <a:t>Recognizes student-athletes, one male and one female, for outstanding and </a:t>
            </a:r>
          </a:p>
          <a:p>
            <a:r>
              <a:rPr lang="en-US" sz="2000" dirty="0" smtClean="0"/>
              <a:t>meritorious academic and athletic achievements during their entire college career.</a:t>
            </a:r>
          </a:p>
          <a:p>
            <a:r>
              <a:rPr lang="en-US" sz="2000" dirty="0" smtClean="0"/>
              <a:t>                       </a:t>
            </a:r>
          </a:p>
          <a:p>
            <a:r>
              <a:rPr lang="en-US" sz="2000" dirty="0"/>
              <a:t> </a:t>
            </a:r>
            <a:r>
              <a:rPr lang="en-US" sz="2000" dirty="0" smtClean="0"/>
              <a:t>                      </a:t>
            </a:r>
            <a:r>
              <a:rPr lang="en-US" sz="2000" dirty="0" smtClean="0"/>
              <a:t>  Two </a:t>
            </a:r>
            <a:r>
              <a:rPr lang="en-US" sz="2000" dirty="0" smtClean="0"/>
              <a:t>from each SEC school, $7500 each</a:t>
            </a:r>
          </a:p>
          <a:p>
            <a:endParaRPr lang="en-US" sz="2000" dirty="0" smtClean="0"/>
          </a:p>
          <a:p>
            <a:r>
              <a:rPr lang="en-US" sz="2000" dirty="0" smtClean="0"/>
              <a:t>                     Minimum </a:t>
            </a:r>
            <a:r>
              <a:rPr lang="en-US" sz="2000" dirty="0" smtClean="0"/>
              <a:t>cumulative undergraduate GPA of 3.2</a:t>
            </a:r>
          </a:p>
          <a:p>
            <a:endParaRPr lang="en-US" sz="2000" dirty="0" smtClean="0"/>
          </a:p>
          <a:p>
            <a:r>
              <a:rPr lang="en-US" sz="2000" dirty="0" smtClean="0"/>
              <a:t>Demonstrated qualities of leadership that bring credit to the student-athlete, the </a:t>
            </a:r>
          </a:p>
          <a:p>
            <a:r>
              <a:rPr lang="en-US" sz="2000" dirty="0" smtClean="0"/>
              <a:t>Institution, intercollegiate athletics and the goals and objectives of higher education.</a:t>
            </a:r>
          </a:p>
          <a:p>
            <a:endParaRPr lang="en-US" sz="2000" dirty="0"/>
          </a:p>
          <a:p>
            <a:r>
              <a:rPr lang="en-US" sz="2000" dirty="0" smtClean="0"/>
              <a:t>       The </a:t>
            </a:r>
            <a:r>
              <a:rPr lang="en-US" sz="2000" dirty="0" smtClean="0"/>
              <a:t>28 SEC student-athletes compete for SEC Scholar Athlete of the Year.</a:t>
            </a:r>
          </a:p>
          <a:p>
            <a:endParaRPr lang="en-US" sz="2000" dirty="0" smtClean="0"/>
          </a:p>
          <a:p>
            <a:r>
              <a:rPr lang="en-US" sz="2000" dirty="0" smtClean="0"/>
              <a:t>FARs </a:t>
            </a:r>
            <a:r>
              <a:rPr lang="en-US" sz="2000" dirty="0" smtClean="0"/>
              <a:t>evaluate and rank all 28 students.  Based on FAR rankings the list is </a:t>
            </a:r>
          </a:p>
          <a:p>
            <a:r>
              <a:rPr lang="en-US" sz="2000" dirty="0"/>
              <a:t>	</a:t>
            </a:r>
            <a:r>
              <a:rPr lang="en-US" sz="2000" dirty="0" smtClean="0"/>
              <a:t>narrowed to 3 to 4 Finalists per category.</a:t>
            </a:r>
          </a:p>
          <a:p>
            <a:r>
              <a:rPr lang="en-US" sz="2000" dirty="0" smtClean="0"/>
              <a:t>  </a:t>
            </a:r>
          </a:p>
          <a:p>
            <a:r>
              <a:rPr lang="en-US" sz="2000" dirty="0" smtClean="0"/>
              <a:t>National award winners are determined from the Finalist list by the SEC FARs at </a:t>
            </a:r>
          </a:p>
          <a:p>
            <a:r>
              <a:rPr lang="en-US" sz="2000" dirty="0"/>
              <a:t>	</a:t>
            </a:r>
            <a:r>
              <a:rPr lang="en-US" sz="2000" dirty="0" smtClean="0"/>
              <a:t>their March meeting.      2 students chosen - $15,000</a:t>
            </a:r>
            <a:endParaRPr lang="en-US" sz="2000" dirty="0"/>
          </a:p>
        </p:txBody>
      </p:sp>
    </p:spTree>
    <p:extLst>
      <p:ext uri="{BB962C8B-B14F-4D97-AF65-F5344CB8AC3E}">
        <p14:creationId xmlns:p14="http://schemas.microsoft.com/office/powerpoint/2010/main" val="868618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76200"/>
            <a:ext cx="7087133" cy="6494085"/>
          </a:xfrm>
          <a:prstGeom prst="rect">
            <a:avLst/>
          </a:prstGeom>
          <a:noFill/>
        </p:spPr>
        <p:txBody>
          <a:bodyPr wrap="none" rtlCol="0">
            <a:spAutoFit/>
          </a:bodyPr>
          <a:lstStyle/>
          <a:p>
            <a:r>
              <a:rPr lang="en-US" sz="2000" b="1" u="sng" dirty="0"/>
              <a:t>Composition of the Committee on Intercollegiate Athletics</a:t>
            </a:r>
            <a:endParaRPr lang="en-US" sz="2000" b="1" dirty="0"/>
          </a:p>
          <a:p>
            <a:r>
              <a:rPr lang="en-US" dirty="0"/>
              <a:t>	</a:t>
            </a:r>
            <a:endParaRPr lang="en-US" dirty="0" smtClean="0"/>
          </a:p>
          <a:p>
            <a:r>
              <a:rPr lang="en-US" dirty="0"/>
              <a:t>	</a:t>
            </a:r>
            <a:r>
              <a:rPr lang="en-US" dirty="0" smtClean="0"/>
              <a:t>Mary K Boudreaux, Pathobiology, Chair</a:t>
            </a:r>
            <a:endParaRPr lang="en-US" dirty="0"/>
          </a:p>
          <a:p>
            <a:r>
              <a:rPr lang="en-US" dirty="0"/>
              <a:t>	</a:t>
            </a:r>
            <a:r>
              <a:rPr lang="en-US" dirty="0" smtClean="0"/>
              <a:t>Barbara Struempler,  CHS Nutrition and Dietetics</a:t>
            </a:r>
          </a:p>
          <a:p>
            <a:r>
              <a:rPr lang="en-US" dirty="0" smtClean="0"/>
              <a:t>	Larry Teeter, Forestry &amp; Wildlife Sciences</a:t>
            </a:r>
            <a:endParaRPr lang="en-US" dirty="0"/>
          </a:p>
          <a:p>
            <a:r>
              <a:rPr lang="en-US" dirty="0"/>
              <a:t>	James Barbaree, Biological Sciences</a:t>
            </a:r>
          </a:p>
          <a:p>
            <a:r>
              <a:rPr lang="en-US" dirty="0" smtClean="0"/>
              <a:t>	Daniel </a:t>
            </a:r>
            <a:r>
              <a:rPr lang="en-US" dirty="0" err="1"/>
              <a:t>Svyantek</a:t>
            </a:r>
            <a:r>
              <a:rPr lang="en-US" dirty="0"/>
              <a:t>, Psychology</a:t>
            </a:r>
          </a:p>
          <a:p>
            <a:r>
              <a:rPr lang="en-US" dirty="0" smtClean="0"/>
              <a:t>	Ann Beth Presley, </a:t>
            </a:r>
            <a:r>
              <a:rPr lang="en-US" dirty="0" smtClean="0"/>
              <a:t>CHS Consumer and Design Sciences</a:t>
            </a:r>
            <a:endParaRPr lang="en-US" dirty="0" smtClean="0"/>
          </a:p>
          <a:p>
            <a:r>
              <a:rPr lang="en-US" dirty="0"/>
              <a:t>	</a:t>
            </a:r>
            <a:r>
              <a:rPr lang="en-US" dirty="0" smtClean="0"/>
              <a:t>Brian Connelly, Management-Business </a:t>
            </a:r>
          </a:p>
          <a:p>
            <a:r>
              <a:rPr lang="en-US" dirty="0"/>
              <a:t>	</a:t>
            </a:r>
            <a:r>
              <a:rPr lang="en-US" dirty="0" smtClean="0"/>
              <a:t>Don Large, Executive Vice-President</a:t>
            </a:r>
          </a:p>
          <a:p>
            <a:r>
              <a:rPr lang="en-US" dirty="0"/>
              <a:t>	</a:t>
            </a:r>
            <a:r>
              <a:rPr lang="en-US" dirty="0" smtClean="0"/>
              <a:t>Jon Waggoner, Interim Vice President of Student Affairs</a:t>
            </a:r>
            <a:endParaRPr lang="en-US" dirty="0"/>
          </a:p>
          <a:p>
            <a:r>
              <a:rPr lang="en-US" dirty="0"/>
              <a:t>	C. Wayne Alderman, Dean of Enrollment </a:t>
            </a:r>
            <a:r>
              <a:rPr lang="en-US" dirty="0" smtClean="0"/>
              <a:t>Management</a:t>
            </a:r>
            <a:endParaRPr lang="en-US" dirty="0"/>
          </a:p>
          <a:p>
            <a:r>
              <a:rPr lang="en-US" dirty="0"/>
              <a:t>	Kevin Robinson, Executive Director of Internal Auditing</a:t>
            </a:r>
          </a:p>
          <a:p>
            <a:r>
              <a:rPr lang="en-US" dirty="0"/>
              <a:t>	</a:t>
            </a:r>
            <a:r>
              <a:rPr lang="en-US" dirty="0" smtClean="0"/>
              <a:t>Bryan Elmore, A &amp; P Chair </a:t>
            </a:r>
            <a:endParaRPr lang="en-US" dirty="0"/>
          </a:p>
          <a:p>
            <a:r>
              <a:rPr lang="en-US" dirty="0"/>
              <a:t>	</a:t>
            </a:r>
            <a:r>
              <a:rPr lang="en-US" dirty="0" smtClean="0"/>
              <a:t>Jennifer Richardson Holt, </a:t>
            </a:r>
            <a:r>
              <a:rPr lang="en-US" dirty="0"/>
              <a:t>Staff Council </a:t>
            </a:r>
            <a:r>
              <a:rPr lang="en-US" dirty="0" smtClean="0"/>
              <a:t>Chair </a:t>
            </a:r>
            <a:endParaRPr lang="en-US" dirty="0"/>
          </a:p>
          <a:p>
            <a:r>
              <a:rPr lang="en-US" dirty="0"/>
              <a:t>	</a:t>
            </a:r>
            <a:r>
              <a:rPr lang="en-US" dirty="0" smtClean="0"/>
              <a:t>Harrison Mills, </a:t>
            </a:r>
            <a:r>
              <a:rPr lang="en-US" dirty="0"/>
              <a:t>SGA </a:t>
            </a:r>
            <a:r>
              <a:rPr lang="en-US" dirty="0" smtClean="0"/>
              <a:t>President</a:t>
            </a:r>
            <a:endParaRPr lang="en-US" dirty="0"/>
          </a:p>
          <a:p>
            <a:r>
              <a:rPr lang="en-US" dirty="0"/>
              <a:t> </a:t>
            </a:r>
          </a:p>
          <a:p>
            <a:r>
              <a:rPr lang="en-US" dirty="0" smtClean="0"/>
              <a:t>	</a:t>
            </a:r>
            <a:r>
              <a:rPr lang="en-US" b="1" u="sng" dirty="0" smtClean="0"/>
              <a:t>Ex-Officio </a:t>
            </a:r>
            <a:r>
              <a:rPr lang="en-US" b="1" u="sng" dirty="0"/>
              <a:t>Members</a:t>
            </a:r>
          </a:p>
          <a:p>
            <a:r>
              <a:rPr lang="en-US" dirty="0"/>
              <a:t>	Jay </a:t>
            </a:r>
            <a:r>
              <a:rPr lang="en-US" dirty="0" err="1"/>
              <a:t>Gogue</a:t>
            </a:r>
            <a:r>
              <a:rPr lang="en-US" dirty="0"/>
              <a:t>, President</a:t>
            </a:r>
          </a:p>
          <a:p>
            <a:r>
              <a:rPr lang="en-US" dirty="0"/>
              <a:t>	</a:t>
            </a:r>
            <a:r>
              <a:rPr lang="en-US" dirty="0" smtClean="0"/>
              <a:t>Timothy Boosinger and Constance </a:t>
            </a:r>
            <a:r>
              <a:rPr lang="en-US" dirty="0" err="1" smtClean="0"/>
              <a:t>Relihan</a:t>
            </a:r>
            <a:r>
              <a:rPr lang="en-US" dirty="0" smtClean="0"/>
              <a:t>, </a:t>
            </a:r>
            <a:r>
              <a:rPr lang="en-US" dirty="0"/>
              <a:t>Office of the Provost</a:t>
            </a:r>
          </a:p>
          <a:p>
            <a:r>
              <a:rPr lang="en-US" dirty="0"/>
              <a:t>	Jay Jacobs, Athletics Director</a:t>
            </a:r>
          </a:p>
          <a:p>
            <a:r>
              <a:rPr lang="en-US" dirty="0"/>
              <a:t>	</a:t>
            </a:r>
            <a:r>
              <a:rPr lang="en-US" dirty="0" smtClean="0"/>
              <a:t>Rich </a:t>
            </a:r>
            <a:r>
              <a:rPr lang="en-US" dirty="0" err="1" smtClean="0"/>
              <a:t>McGlynn</a:t>
            </a:r>
            <a:r>
              <a:rPr lang="en-US" dirty="0" smtClean="0"/>
              <a:t>, Senior Associate </a:t>
            </a:r>
            <a:r>
              <a:rPr lang="en-US" dirty="0"/>
              <a:t>Athletics Director </a:t>
            </a:r>
          </a:p>
          <a:p>
            <a:endParaRPr lang="en-US" dirty="0"/>
          </a:p>
        </p:txBody>
      </p:sp>
    </p:spTree>
    <p:extLst>
      <p:ext uri="{BB962C8B-B14F-4D97-AF65-F5344CB8AC3E}">
        <p14:creationId xmlns:p14="http://schemas.microsoft.com/office/powerpoint/2010/main" val="1429594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515" y="71735"/>
            <a:ext cx="7895110" cy="461665"/>
          </a:xfrm>
          <a:prstGeom prst="rect">
            <a:avLst/>
          </a:prstGeom>
          <a:noFill/>
        </p:spPr>
        <p:txBody>
          <a:bodyPr wrap="none" rtlCol="0">
            <a:spAutoFit/>
          </a:bodyPr>
          <a:lstStyle/>
          <a:p>
            <a:r>
              <a:rPr lang="en-US" sz="2400" b="1" dirty="0" smtClean="0"/>
              <a:t>Brad Davis SEC Community Service Postgraduate Scholarship</a:t>
            </a:r>
            <a:endParaRPr lang="en-US" sz="2400" b="1" dirty="0"/>
          </a:p>
        </p:txBody>
      </p:sp>
      <p:sp>
        <p:nvSpPr>
          <p:cNvPr id="3" name="TextBox 2"/>
          <p:cNvSpPr txBox="1"/>
          <p:nvPr/>
        </p:nvSpPr>
        <p:spPr>
          <a:xfrm>
            <a:off x="24208" y="531844"/>
            <a:ext cx="9193927" cy="5940088"/>
          </a:xfrm>
          <a:prstGeom prst="rect">
            <a:avLst/>
          </a:prstGeom>
          <a:noFill/>
        </p:spPr>
        <p:txBody>
          <a:bodyPr wrap="none" rtlCol="0">
            <a:spAutoFit/>
          </a:bodyPr>
          <a:lstStyle/>
          <a:p>
            <a:r>
              <a:rPr lang="en-US" sz="2000" dirty="0" smtClean="0"/>
              <a:t>Recognizes outstanding and meritorious community service achievements by one </a:t>
            </a:r>
          </a:p>
          <a:p>
            <a:r>
              <a:rPr lang="en-US" sz="2000" dirty="0" smtClean="0"/>
              <a:t>male and one female student-athlete during their entire college career.</a:t>
            </a:r>
          </a:p>
          <a:p>
            <a:endParaRPr lang="en-US" sz="2000" dirty="0" smtClean="0"/>
          </a:p>
          <a:p>
            <a:r>
              <a:rPr lang="en-US" sz="2000" dirty="0"/>
              <a:t> </a:t>
            </a:r>
            <a:r>
              <a:rPr lang="en-US" sz="2000" dirty="0" smtClean="0"/>
              <a:t>                             </a:t>
            </a:r>
            <a:r>
              <a:rPr lang="en-US" sz="2000" dirty="0" smtClean="0"/>
              <a:t>Two </a:t>
            </a:r>
            <a:r>
              <a:rPr lang="en-US" sz="2000" dirty="0"/>
              <a:t>from each SEC school, </a:t>
            </a:r>
            <a:r>
              <a:rPr lang="en-US" sz="2000" dirty="0" smtClean="0"/>
              <a:t>$5000 </a:t>
            </a:r>
            <a:r>
              <a:rPr lang="en-US" sz="2000" dirty="0"/>
              <a:t>each</a:t>
            </a:r>
          </a:p>
          <a:p>
            <a:endParaRPr lang="en-US" sz="2000" dirty="0"/>
          </a:p>
          <a:p>
            <a:r>
              <a:rPr lang="en-US" sz="2000" dirty="0" smtClean="0"/>
              <a:t>                      Minimum </a:t>
            </a:r>
            <a:r>
              <a:rPr lang="en-US" sz="2000" dirty="0" smtClean="0"/>
              <a:t>cumulative undergraduate GPA of 2.75</a:t>
            </a:r>
          </a:p>
          <a:p>
            <a:endParaRPr lang="en-US" sz="2000" dirty="0"/>
          </a:p>
          <a:p>
            <a:r>
              <a:rPr lang="en-US" sz="2000" dirty="0" smtClean="0"/>
              <a:t>Demonstrated a commitment to serving others in the university or other communities</a:t>
            </a:r>
          </a:p>
          <a:p>
            <a:r>
              <a:rPr lang="en-US" sz="2000" dirty="0" smtClean="0"/>
              <a:t>through participation in various service projects and activities, demonstrated qualities </a:t>
            </a:r>
          </a:p>
          <a:p>
            <a:r>
              <a:rPr lang="en-US" sz="2000" dirty="0" smtClean="0"/>
              <a:t>of leadership bringing credit to the student-athlete, their institution, intercollegiate </a:t>
            </a:r>
          </a:p>
          <a:p>
            <a:r>
              <a:rPr lang="en-US" sz="2000" dirty="0" smtClean="0"/>
              <a:t>athletics, and the goals and objectives of higher education.</a:t>
            </a:r>
          </a:p>
          <a:p>
            <a:endParaRPr lang="en-US" sz="2000" dirty="0"/>
          </a:p>
          <a:p>
            <a:r>
              <a:rPr lang="en-US" sz="2000" dirty="0" smtClean="0"/>
              <a:t>           The </a:t>
            </a:r>
            <a:r>
              <a:rPr lang="en-US" sz="2000" dirty="0" smtClean="0"/>
              <a:t>28 </a:t>
            </a:r>
            <a:r>
              <a:rPr lang="en-US" sz="2000" dirty="0"/>
              <a:t>SEC student-athletes </a:t>
            </a:r>
            <a:r>
              <a:rPr lang="en-US" sz="2000" dirty="0" smtClean="0"/>
              <a:t>compete </a:t>
            </a:r>
            <a:r>
              <a:rPr lang="en-US" sz="2000" dirty="0"/>
              <a:t>for </a:t>
            </a:r>
            <a:r>
              <a:rPr lang="en-US" sz="2000" dirty="0" smtClean="0"/>
              <a:t>Service Leader </a:t>
            </a:r>
            <a:r>
              <a:rPr lang="en-US" sz="2000" dirty="0"/>
              <a:t>of the </a:t>
            </a:r>
            <a:r>
              <a:rPr lang="en-US" sz="2000" dirty="0" smtClean="0"/>
              <a:t>Year.</a:t>
            </a:r>
          </a:p>
          <a:p>
            <a:endParaRPr lang="en-US" sz="2000" dirty="0" smtClean="0"/>
          </a:p>
          <a:p>
            <a:r>
              <a:rPr lang="en-US" sz="2000" dirty="0" smtClean="0"/>
              <a:t>FARs </a:t>
            </a:r>
            <a:r>
              <a:rPr lang="en-US" sz="2000" dirty="0"/>
              <a:t>evaluate and rank all 28 students.  Based on FAR rankings the list is </a:t>
            </a:r>
          </a:p>
          <a:p>
            <a:r>
              <a:rPr lang="en-US" sz="2000" dirty="0"/>
              <a:t>	narrowed </a:t>
            </a:r>
            <a:r>
              <a:rPr lang="en-US" sz="2000" dirty="0" smtClean="0"/>
              <a:t>to 3 </a:t>
            </a:r>
            <a:r>
              <a:rPr lang="en-US" sz="2000" dirty="0"/>
              <a:t>to 4 Finalists per category.</a:t>
            </a:r>
          </a:p>
          <a:p>
            <a:endParaRPr lang="en-US" sz="2000" dirty="0" smtClean="0"/>
          </a:p>
          <a:p>
            <a:r>
              <a:rPr lang="en-US" sz="2000" dirty="0" smtClean="0"/>
              <a:t>National </a:t>
            </a:r>
            <a:r>
              <a:rPr lang="en-US" sz="2000" dirty="0"/>
              <a:t>award winners are determined from the Finalist list by the SEC FARs at </a:t>
            </a:r>
          </a:p>
          <a:p>
            <a:r>
              <a:rPr lang="en-US" sz="2000" dirty="0"/>
              <a:t>	their March meeting</a:t>
            </a:r>
            <a:r>
              <a:rPr lang="en-US" sz="2000" dirty="0" smtClean="0"/>
              <a:t>.      </a:t>
            </a:r>
            <a:r>
              <a:rPr lang="en-US" sz="2000" dirty="0"/>
              <a:t>2 students chosen - </a:t>
            </a:r>
            <a:r>
              <a:rPr lang="en-US" sz="2000" dirty="0" smtClean="0"/>
              <a:t>$10,000 each</a:t>
            </a:r>
            <a:endParaRPr lang="en-US" dirty="0"/>
          </a:p>
        </p:txBody>
      </p:sp>
    </p:spTree>
    <p:extLst>
      <p:ext uri="{BB962C8B-B14F-4D97-AF65-F5344CB8AC3E}">
        <p14:creationId xmlns:p14="http://schemas.microsoft.com/office/powerpoint/2010/main" val="3668427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180" y="366074"/>
            <a:ext cx="8591839" cy="954107"/>
          </a:xfrm>
          <a:prstGeom prst="rect">
            <a:avLst/>
          </a:prstGeom>
          <a:noFill/>
        </p:spPr>
        <p:txBody>
          <a:bodyPr wrap="none" rtlCol="0">
            <a:spAutoFit/>
          </a:bodyPr>
          <a:lstStyle/>
          <a:p>
            <a:r>
              <a:rPr lang="en-US" sz="2800" b="1" dirty="0" smtClean="0"/>
              <a:t>Auburn University Student Athletes    Fall Semester 2013</a:t>
            </a:r>
          </a:p>
          <a:p>
            <a:endParaRPr lang="en-US" sz="2800" b="1" dirty="0"/>
          </a:p>
        </p:txBody>
      </p:sp>
      <p:sp>
        <p:nvSpPr>
          <p:cNvPr id="3" name="TextBox 2"/>
          <p:cNvSpPr txBox="1"/>
          <p:nvPr/>
        </p:nvSpPr>
        <p:spPr>
          <a:xfrm>
            <a:off x="152400" y="1600199"/>
            <a:ext cx="8915400" cy="4062651"/>
          </a:xfrm>
          <a:prstGeom prst="rect">
            <a:avLst/>
          </a:prstGeom>
          <a:noFill/>
        </p:spPr>
        <p:txBody>
          <a:bodyPr wrap="square" rtlCol="0">
            <a:spAutoFit/>
          </a:bodyPr>
          <a:lstStyle/>
          <a:p>
            <a:r>
              <a:rPr lang="en-US" sz="2400" dirty="0" smtClean="0"/>
              <a:t>Average Team GPA for Semester				3.09</a:t>
            </a:r>
          </a:p>
          <a:p>
            <a:r>
              <a:rPr lang="en-US" sz="2400" dirty="0" smtClean="0"/>
              <a:t>Average Team Cumulative GPA				3.12</a:t>
            </a:r>
          </a:p>
          <a:p>
            <a:r>
              <a:rPr lang="en-US" sz="2400" dirty="0" smtClean="0"/>
              <a:t>Average Individual Student Athlete GPA for Semester	2.85</a:t>
            </a:r>
          </a:p>
          <a:p>
            <a:r>
              <a:rPr lang="en-US" sz="2400" dirty="0" smtClean="0"/>
              <a:t>Average Individual Student Athlete Cumulative GPA		2.91</a:t>
            </a:r>
          </a:p>
          <a:p>
            <a:r>
              <a:rPr lang="en-US" sz="2400" dirty="0" smtClean="0"/>
              <a:t>Total Student Athletes with 3.00+ 			          278 (54.51%)</a:t>
            </a:r>
          </a:p>
          <a:p>
            <a:r>
              <a:rPr lang="en-US" sz="2400" dirty="0" smtClean="0"/>
              <a:t>Top Team GPA for the Semester	Volleyball		3.46</a:t>
            </a:r>
          </a:p>
          <a:p>
            <a:r>
              <a:rPr lang="en-US" sz="2400" dirty="0" smtClean="0"/>
              <a:t>Top Team Cumulative GPA		Volleyball		3.46</a:t>
            </a:r>
          </a:p>
          <a:p>
            <a:r>
              <a:rPr lang="en-US" sz="2400" dirty="0" smtClean="0"/>
              <a:t>Team with most 3.00+ GPAs		Football 		 37</a:t>
            </a:r>
          </a:p>
          <a:p>
            <a:r>
              <a:rPr lang="en-US" sz="2400" dirty="0" smtClean="0"/>
              <a:t>Team with Highest % 3.00+ GPAs	Women’s Golf		88.89%</a:t>
            </a:r>
          </a:p>
          <a:p>
            <a:r>
              <a:rPr lang="en-US" sz="2400" dirty="0"/>
              <a:t>Student-Athletes on Track to Graduate with Honors		</a:t>
            </a:r>
            <a:r>
              <a:rPr lang="en-US" sz="2400" dirty="0" smtClean="0"/>
              <a:t>156</a:t>
            </a:r>
            <a:endParaRPr lang="en-US" sz="2400" dirty="0"/>
          </a:p>
          <a:p>
            <a:endParaRPr lang="en-US" dirty="0"/>
          </a:p>
        </p:txBody>
      </p:sp>
      <p:sp>
        <p:nvSpPr>
          <p:cNvPr id="4" name="TextBox 3"/>
          <p:cNvSpPr txBox="1"/>
          <p:nvPr/>
        </p:nvSpPr>
        <p:spPr>
          <a:xfrm>
            <a:off x="92336" y="5823466"/>
            <a:ext cx="8784136" cy="369332"/>
          </a:xfrm>
          <a:prstGeom prst="rect">
            <a:avLst/>
          </a:prstGeom>
          <a:noFill/>
        </p:spPr>
        <p:txBody>
          <a:bodyPr wrap="none" rtlCol="0">
            <a:spAutoFit/>
          </a:bodyPr>
          <a:lstStyle/>
          <a:p>
            <a:r>
              <a:rPr lang="en-US" dirty="0" smtClean="0"/>
              <a:t>Statistics provided by Dr. Gary Waters, Senior Associate Athletics Director, Student Services</a:t>
            </a:r>
            <a:endParaRPr lang="en-US" dirty="0"/>
          </a:p>
        </p:txBody>
      </p:sp>
    </p:spTree>
    <p:extLst>
      <p:ext uri="{BB962C8B-B14F-4D97-AF65-F5344CB8AC3E}">
        <p14:creationId xmlns:p14="http://schemas.microsoft.com/office/powerpoint/2010/main" val="3454875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304799"/>
            <a:ext cx="6518644" cy="461665"/>
          </a:xfrm>
          <a:prstGeom prst="rect">
            <a:avLst/>
          </a:prstGeom>
          <a:noFill/>
        </p:spPr>
        <p:txBody>
          <a:bodyPr wrap="none" rtlCol="0">
            <a:spAutoFit/>
          </a:bodyPr>
          <a:lstStyle/>
          <a:p>
            <a:r>
              <a:rPr lang="en-US" sz="2400" b="1" dirty="0" smtClean="0"/>
              <a:t>Enrollment of Student-Athletes by College/School</a:t>
            </a:r>
            <a:endParaRPr lang="en-US" sz="2400" b="1" dirty="0"/>
          </a:p>
        </p:txBody>
      </p:sp>
      <p:sp>
        <p:nvSpPr>
          <p:cNvPr id="5" name="TextBox 4"/>
          <p:cNvSpPr txBox="1"/>
          <p:nvPr/>
        </p:nvSpPr>
        <p:spPr>
          <a:xfrm>
            <a:off x="304800" y="1295400"/>
            <a:ext cx="8194166" cy="4708981"/>
          </a:xfrm>
          <a:prstGeom prst="rect">
            <a:avLst/>
          </a:prstGeom>
          <a:noFill/>
        </p:spPr>
        <p:txBody>
          <a:bodyPr wrap="none" rtlCol="0">
            <a:spAutoFit/>
          </a:bodyPr>
          <a:lstStyle/>
          <a:p>
            <a:r>
              <a:rPr lang="en-US" sz="2000" b="1" u="sng" dirty="0" smtClean="0"/>
              <a:t>College/School</a:t>
            </a:r>
            <a:r>
              <a:rPr lang="en-US" sz="2000" b="1" dirty="0" smtClean="0"/>
              <a:t>				</a:t>
            </a:r>
            <a:r>
              <a:rPr lang="en-US" sz="2000" b="1" u="sng" dirty="0" smtClean="0"/>
              <a:t>Number of Student Athletes (%)</a:t>
            </a:r>
          </a:p>
          <a:p>
            <a:endParaRPr lang="en-US" sz="2000" b="1" dirty="0"/>
          </a:p>
          <a:p>
            <a:r>
              <a:rPr lang="en-US" sz="2000" b="1" dirty="0" smtClean="0"/>
              <a:t>Agriculture					10      (2)</a:t>
            </a:r>
          </a:p>
          <a:p>
            <a:r>
              <a:rPr lang="en-US" sz="2000" b="1" dirty="0" smtClean="0"/>
              <a:t>Architecture, Design, &amp; Construction		12      (3)</a:t>
            </a:r>
          </a:p>
          <a:p>
            <a:r>
              <a:rPr lang="en-US" sz="2000" b="1" dirty="0" smtClean="0"/>
              <a:t>Business						122  (22)</a:t>
            </a:r>
          </a:p>
          <a:p>
            <a:r>
              <a:rPr lang="en-US" sz="2000" b="1" dirty="0" smtClean="0"/>
              <a:t>Education					90    (17)</a:t>
            </a:r>
          </a:p>
          <a:p>
            <a:r>
              <a:rPr lang="en-US" sz="2000" b="1" dirty="0" smtClean="0"/>
              <a:t>Ginn/Engineering				35      (6)</a:t>
            </a:r>
          </a:p>
          <a:p>
            <a:r>
              <a:rPr lang="en-US" sz="2000" b="1" dirty="0" smtClean="0"/>
              <a:t>Forestry &amp; Wildlife Sciences			1       (0.2)</a:t>
            </a:r>
          </a:p>
          <a:p>
            <a:r>
              <a:rPr lang="en-US" sz="2000" b="1" dirty="0" smtClean="0"/>
              <a:t>Human Sciences					26      (5)</a:t>
            </a:r>
          </a:p>
          <a:p>
            <a:r>
              <a:rPr lang="en-US" sz="2000" b="1" dirty="0" smtClean="0"/>
              <a:t>Liberal Arts					175   (32)</a:t>
            </a:r>
          </a:p>
          <a:p>
            <a:r>
              <a:rPr lang="en-US" sz="2000" b="1" dirty="0" smtClean="0"/>
              <a:t>Nursing						6         (1)</a:t>
            </a:r>
          </a:p>
          <a:p>
            <a:r>
              <a:rPr lang="en-US" sz="2000" b="1" dirty="0" smtClean="0"/>
              <a:t>Pharmacy					1       (0.2)</a:t>
            </a:r>
          </a:p>
          <a:p>
            <a:r>
              <a:rPr lang="en-US" sz="2000" b="1" dirty="0" smtClean="0"/>
              <a:t>Sciences &amp; Mathematics				56    (10)</a:t>
            </a:r>
          </a:p>
          <a:p>
            <a:r>
              <a:rPr lang="en-US" sz="2000" b="1" dirty="0" smtClean="0"/>
              <a:t>Inter-Disciplinary Studies				9        (2)</a:t>
            </a:r>
          </a:p>
          <a:p>
            <a:endParaRPr lang="en-US" sz="2000" b="1" dirty="0"/>
          </a:p>
        </p:txBody>
      </p:sp>
    </p:spTree>
    <p:extLst>
      <p:ext uri="{BB962C8B-B14F-4D97-AF65-F5344CB8AC3E}">
        <p14:creationId xmlns:p14="http://schemas.microsoft.com/office/powerpoint/2010/main" val="426224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066800"/>
            <a:ext cx="184731" cy="369332"/>
          </a:xfrm>
          <a:prstGeom prst="rect">
            <a:avLst/>
          </a:prstGeom>
          <a:noFill/>
        </p:spPr>
        <p:txBody>
          <a:bodyPr wrap="non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400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6669" y="4629834"/>
            <a:ext cx="8843062" cy="923330"/>
          </a:xfrm>
          <a:prstGeom prst="rect">
            <a:avLst/>
          </a:prstGeom>
          <a:noFill/>
        </p:spPr>
        <p:txBody>
          <a:bodyPr wrap="none" rtlCol="0">
            <a:spAutoFit/>
          </a:bodyPr>
          <a:lstStyle/>
          <a:p>
            <a:r>
              <a:rPr lang="en-US" b="1" dirty="0" smtClean="0"/>
              <a:t>Summer 2013 – 3 student-athletes and 1 veterinary student working in the lab.</a:t>
            </a:r>
          </a:p>
          <a:p>
            <a:endParaRPr lang="en-US" b="1" dirty="0" smtClean="0"/>
          </a:p>
          <a:p>
            <a:r>
              <a:rPr lang="en-US" b="1" dirty="0" smtClean="0"/>
              <a:t>Maddie Barnes – Soccer; Melena Smith – Equestrian; Erica Kolakowski – Track and Field/XC</a:t>
            </a:r>
            <a:endParaRPr lang="en-US" b="1" dirty="0"/>
          </a:p>
        </p:txBody>
      </p:sp>
      <p:sp>
        <p:nvSpPr>
          <p:cNvPr id="4" name="TextBox 3"/>
          <p:cNvSpPr txBox="1"/>
          <p:nvPr/>
        </p:nvSpPr>
        <p:spPr>
          <a:xfrm>
            <a:off x="166395" y="5879068"/>
            <a:ext cx="8567217" cy="369332"/>
          </a:xfrm>
          <a:prstGeom prst="rect">
            <a:avLst/>
          </a:prstGeom>
          <a:noFill/>
        </p:spPr>
        <p:txBody>
          <a:bodyPr wrap="none" rtlCol="0">
            <a:spAutoFit/>
          </a:bodyPr>
          <a:lstStyle/>
          <a:p>
            <a:r>
              <a:rPr lang="en-US" b="1" dirty="0" smtClean="0"/>
              <a:t>Spring Semester 2014          Jason Miller – Track and Field/XC; Caitlin Moran – Equestrian</a:t>
            </a:r>
            <a:endParaRPr lang="en-US" b="1" dirty="0"/>
          </a:p>
        </p:txBody>
      </p:sp>
    </p:spTree>
    <p:extLst>
      <p:ext uri="{BB962C8B-B14F-4D97-AF65-F5344CB8AC3E}">
        <p14:creationId xmlns:p14="http://schemas.microsoft.com/office/powerpoint/2010/main" val="2548992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5705344" cy="523220"/>
          </a:xfrm>
          <a:prstGeom prst="rect">
            <a:avLst/>
          </a:prstGeom>
          <a:noFill/>
        </p:spPr>
        <p:txBody>
          <a:bodyPr wrap="none" rtlCol="0">
            <a:spAutoFit/>
          </a:bodyPr>
          <a:lstStyle/>
          <a:p>
            <a:r>
              <a:rPr lang="en-US" sz="2800" b="1" dirty="0" smtClean="0"/>
              <a:t>SEC Faculty Athletics Representatives</a:t>
            </a:r>
            <a:endParaRPr lang="en-US" sz="2800" b="1" dirty="0"/>
          </a:p>
        </p:txBody>
      </p:sp>
      <p:sp>
        <p:nvSpPr>
          <p:cNvPr id="3" name="TextBox 2"/>
          <p:cNvSpPr txBox="1"/>
          <p:nvPr/>
        </p:nvSpPr>
        <p:spPr>
          <a:xfrm>
            <a:off x="24882" y="990600"/>
            <a:ext cx="9160782" cy="1631216"/>
          </a:xfrm>
          <a:prstGeom prst="rect">
            <a:avLst/>
          </a:prstGeom>
          <a:noFill/>
        </p:spPr>
        <p:txBody>
          <a:bodyPr wrap="square" rtlCol="0">
            <a:spAutoFit/>
          </a:bodyPr>
          <a:lstStyle/>
          <a:p>
            <a:r>
              <a:rPr lang="en-US" sz="2000" dirty="0" smtClean="0"/>
              <a:t>Provosts		  	  1  	Vanderbilt</a:t>
            </a:r>
          </a:p>
          <a:p>
            <a:r>
              <a:rPr lang="en-US" sz="2000" dirty="0" smtClean="0"/>
              <a:t>Associate Deans        	  2  	Alabama, University of Mississippi</a:t>
            </a:r>
          </a:p>
          <a:p>
            <a:r>
              <a:rPr lang="en-US" sz="2000" dirty="0" smtClean="0"/>
              <a:t>Department Heads/Chairs   3  	Arkansas, Florida, Mississippi State</a:t>
            </a:r>
          </a:p>
          <a:p>
            <a:r>
              <a:rPr lang="en-US" sz="2000" dirty="0" smtClean="0"/>
              <a:t>Professors	  	 </a:t>
            </a:r>
            <a:r>
              <a:rPr lang="en-US" sz="2000" dirty="0" smtClean="0"/>
              <a:t> </a:t>
            </a:r>
            <a:r>
              <a:rPr lang="en-US" sz="2000" dirty="0" smtClean="0"/>
              <a:t>8  	Auburn, Georgia, LSU, Kentucky, S. Carolina,</a:t>
            </a:r>
          </a:p>
          <a:p>
            <a:r>
              <a:rPr lang="en-US" sz="2000" dirty="0"/>
              <a:t>	</a:t>
            </a:r>
            <a:r>
              <a:rPr lang="en-US" sz="2000" dirty="0" smtClean="0"/>
              <a:t>			 Tennessee, Missouri, Texas A&amp;M </a:t>
            </a:r>
            <a:endParaRPr lang="en-US" sz="2000" dirty="0"/>
          </a:p>
        </p:txBody>
      </p:sp>
      <p:sp>
        <p:nvSpPr>
          <p:cNvPr id="4" name="TextBox 3"/>
          <p:cNvSpPr txBox="1"/>
          <p:nvPr/>
        </p:nvSpPr>
        <p:spPr>
          <a:xfrm>
            <a:off x="304800" y="2743200"/>
            <a:ext cx="4007828" cy="3785652"/>
          </a:xfrm>
          <a:prstGeom prst="rect">
            <a:avLst/>
          </a:prstGeom>
          <a:noFill/>
        </p:spPr>
        <p:txBody>
          <a:bodyPr wrap="none" rtlCol="0">
            <a:spAutoFit/>
          </a:bodyPr>
          <a:lstStyle/>
          <a:p>
            <a:r>
              <a:rPr lang="en-US" sz="2000" dirty="0" smtClean="0"/>
              <a:t>Engineering			1</a:t>
            </a:r>
          </a:p>
          <a:p>
            <a:r>
              <a:rPr lang="en-US" sz="2000" dirty="0" smtClean="0"/>
              <a:t>Kinesiology			1</a:t>
            </a:r>
          </a:p>
          <a:p>
            <a:r>
              <a:rPr lang="en-US" sz="2000" dirty="0" smtClean="0"/>
              <a:t>Sports Management		1</a:t>
            </a:r>
          </a:p>
          <a:p>
            <a:r>
              <a:rPr lang="en-US" sz="2000" dirty="0" smtClean="0"/>
              <a:t>Law				3</a:t>
            </a:r>
          </a:p>
          <a:p>
            <a:r>
              <a:rPr lang="en-US" sz="2000" dirty="0" smtClean="0"/>
              <a:t>English				1</a:t>
            </a:r>
          </a:p>
          <a:p>
            <a:r>
              <a:rPr lang="en-US" sz="2000" dirty="0" smtClean="0"/>
              <a:t>Ag Economics			1</a:t>
            </a:r>
          </a:p>
          <a:p>
            <a:r>
              <a:rPr lang="en-US" sz="2000" dirty="0" smtClean="0"/>
              <a:t>Economics			1</a:t>
            </a:r>
          </a:p>
          <a:p>
            <a:r>
              <a:rPr lang="en-US" sz="2000" dirty="0" smtClean="0"/>
              <a:t>Educational Leadership		1</a:t>
            </a:r>
          </a:p>
          <a:p>
            <a:r>
              <a:rPr lang="en-US" sz="2000" dirty="0" smtClean="0"/>
              <a:t>Psychology			1</a:t>
            </a:r>
          </a:p>
          <a:p>
            <a:r>
              <a:rPr lang="en-US" sz="2000" dirty="0" smtClean="0"/>
              <a:t>Veterinary Medicine		1</a:t>
            </a:r>
          </a:p>
          <a:p>
            <a:r>
              <a:rPr lang="en-US" sz="2000" dirty="0" smtClean="0"/>
              <a:t>Management			1</a:t>
            </a:r>
          </a:p>
          <a:p>
            <a:r>
              <a:rPr lang="en-US" sz="2000" dirty="0" smtClean="0"/>
              <a:t>Physics				1</a:t>
            </a:r>
            <a:endParaRPr lang="en-US" sz="2000" dirty="0"/>
          </a:p>
        </p:txBody>
      </p:sp>
    </p:spTree>
    <p:extLst>
      <p:ext uri="{BB962C8B-B14F-4D97-AF65-F5344CB8AC3E}">
        <p14:creationId xmlns:p14="http://schemas.microsoft.com/office/powerpoint/2010/main" val="3625233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8" y="12441"/>
            <a:ext cx="9102748" cy="7017306"/>
          </a:xfrm>
          <a:prstGeom prst="rect">
            <a:avLst/>
          </a:prstGeom>
          <a:noFill/>
        </p:spPr>
        <p:txBody>
          <a:bodyPr wrap="none" rtlCol="0">
            <a:spAutoFit/>
          </a:bodyPr>
          <a:lstStyle/>
          <a:p>
            <a:r>
              <a:rPr lang="en-US" sz="1600" dirty="0" smtClean="0"/>
              <a:t>Kevin Whitaker, </a:t>
            </a:r>
            <a:r>
              <a:rPr lang="en-US" sz="1600" dirty="0"/>
              <a:t>University of Alabama, </a:t>
            </a:r>
            <a:r>
              <a:rPr lang="en-US" sz="1600" dirty="0" smtClean="0"/>
              <a:t> </a:t>
            </a:r>
            <a:r>
              <a:rPr lang="en-US" sz="1600" dirty="0" err="1" smtClean="0"/>
              <a:t>Assoc</a:t>
            </a:r>
            <a:r>
              <a:rPr lang="en-US" sz="1600" dirty="0" smtClean="0"/>
              <a:t> Dean for Academic Programs, </a:t>
            </a:r>
            <a:r>
              <a:rPr lang="en-US" sz="1600" dirty="0" err="1" smtClean="0"/>
              <a:t>Assoc</a:t>
            </a:r>
            <a:r>
              <a:rPr lang="en-US" sz="1600" dirty="0" smtClean="0"/>
              <a:t> Professor of </a:t>
            </a:r>
          </a:p>
          <a:p>
            <a:r>
              <a:rPr lang="en-US" sz="1600" dirty="0" smtClean="0"/>
              <a:t>Aerospace Engineering and Mechanics </a:t>
            </a:r>
          </a:p>
          <a:p>
            <a:r>
              <a:rPr lang="en-US" sz="1600" dirty="0"/>
              <a:t> </a:t>
            </a:r>
          </a:p>
          <a:p>
            <a:r>
              <a:rPr lang="en-US" sz="1600" dirty="0"/>
              <a:t>Sharon Hunt, University of Arkansas, </a:t>
            </a:r>
            <a:r>
              <a:rPr lang="en-US" sz="1600" dirty="0" smtClean="0"/>
              <a:t>Depart </a:t>
            </a:r>
            <a:r>
              <a:rPr lang="en-US" sz="1600" dirty="0"/>
              <a:t>Head, </a:t>
            </a:r>
            <a:r>
              <a:rPr lang="en-US" sz="1600" dirty="0" smtClean="0"/>
              <a:t>Depart of </a:t>
            </a:r>
            <a:r>
              <a:rPr lang="en-US" sz="1600" dirty="0"/>
              <a:t>Health Science, </a:t>
            </a:r>
            <a:r>
              <a:rPr lang="en-US" sz="1600" dirty="0" smtClean="0"/>
              <a:t>Kinesiology</a:t>
            </a:r>
            <a:r>
              <a:rPr lang="en-US" sz="1600" dirty="0"/>
              <a:t>, </a:t>
            </a:r>
            <a:endParaRPr lang="en-US" sz="1600" dirty="0" smtClean="0"/>
          </a:p>
          <a:p>
            <a:r>
              <a:rPr lang="en-US" sz="1600" dirty="0" smtClean="0"/>
              <a:t>Recreation </a:t>
            </a:r>
            <a:r>
              <a:rPr lang="en-US" sz="1600" dirty="0"/>
              <a:t>and Dance  </a:t>
            </a:r>
          </a:p>
          <a:p>
            <a:r>
              <a:rPr lang="en-US" sz="1600" dirty="0"/>
              <a:t> </a:t>
            </a:r>
          </a:p>
          <a:p>
            <a:r>
              <a:rPr lang="en-US" sz="1600" dirty="0"/>
              <a:t>Michael Sagas , University of Florida, </a:t>
            </a:r>
            <a:r>
              <a:rPr lang="en-US" sz="1600" dirty="0" smtClean="0"/>
              <a:t>Prof and Chair, Depart of Tourism, Recreation, and Sport Management</a:t>
            </a:r>
            <a:endParaRPr lang="en-US" sz="1600" dirty="0"/>
          </a:p>
          <a:p>
            <a:r>
              <a:rPr lang="en-US" sz="1600" dirty="0"/>
              <a:t> </a:t>
            </a:r>
          </a:p>
          <a:p>
            <a:r>
              <a:rPr lang="en-US" sz="1600" dirty="0"/>
              <a:t>David Shipley, University of Georgia, Former Law School Dean, Professor of Law</a:t>
            </a:r>
          </a:p>
          <a:p>
            <a:r>
              <a:rPr lang="en-US" sz="1600" dirty="0"/>
              <a:t> </a:t>
            </a:r>
          </a:p>
          <a:p>
            <a:r>
              <a:rPr lang="en-US" sz="1600" dirty="0"/>
              <a:t>Joseph Fink, University of Kentucky, </a:t>
            </a:r>
            <a:r>
              <a:rPr lang="en-US" sz="1600" dirty="0" smtClean="0"/>
              <a:t>Prof </a:t>
            </a:r>
            <a:r>
              <a:rPr lang="en-US" sz="1600" dirty="0"/>
              <a:t>of Pharmacy Law and Policy </a:t>
            </a:r>
            <a:r>
              <a:rPr lang="en-US" sz="1600" dirty="0" smtClean="0"/>
              <a:t>(Pharmacy  </a:t>
            </a:r>
            <a:r>
              <a:rPr lang="en-US" sz="1600" dirty="0"/>
              <a:t>degree and </a:t>
            </a:r>
            <a:r>
              <a:rPr lang="en-US" sz="1600" dirty="0" smtClean="0"/>
              <a:t>Law </a:t>
            </a:r>
            <a:r>
              <a:rPr lang="en-US" sz="1600" dirty="0"/>
              <a:t>degree)</a:t>
            </a:r>
          </a:p>
          <a:p>
            <a:r>
              <a:rPr lang="en-US" sz="1600" dirty="0"/>
              <a:t> </a:t>
            </a:r>
          </a:p>
          <a:p>
            <a:r>
              <a:rPr lang="en-US" sz="1600" dirty="0" smtClean="0"/>
              <a:t>Bill </a:t>
            </a:r>
            <a:r>
              <a:rPr lang="en-US" sz="1600" dirty="0" err="1" smtClean="0"/>
              <a:t>Demastes</a:t>
            </a:r>
            <a:r>
              <a:rPr lang="en-US" sz="1600" dirty="0" smtClean="0"/>
              <a:t>, </a:t>
            </a:r>
            <a:r>
              <a:rPr lang="en-US" sz="1600" dirty="0"/>
              <a:t>Louisiana State University, </a:t>
            </a:r>
            <a:r>
              <a:rPr lang="en-US" sz="1600" dirty="0" smtClean="0"/>
              <a:t> Alumni Professor of English</a:t>
            </a:r>
            <a:endParaRPr lang="en-US" sz="1600" dirty="0"/>
          </a:p>
          <a:p>
            <a:r>
              <a:rPr lang="en-US" sz="1600" dirty="0"/>
              <a:t> </a:t>
            </a:r>
          </a:p>
          <a:p>
            <a:r>
              <a:rPr lang="en-US" sz="1600" dirty="0"/>
              <a:t>Ron </a:t>
            </a:r>
            <a:r>
              <a:rPr lang="en-US" sz="1600" dirty="0" err="1"/>
              <a:t>Rychlak</a:t>
            </a:r>
            <a:r>
              <a:rPr lang="en-US" sz="1600" dirty="0"/>
              <a:t>, University of Mississippi, Associate Dean for Academic Affairs and Professor of Law</a:t>
            </a:r>
          </a:p>
          <a:p>
            <a:r>
              <a:rPr lang="en-US" sz="1600" dirty="0"/>
              <a:t> </a:t>
            </a:r>
          </a:p>
          <a:p>
            <a:r>
              <a:rPr lang="en-US" sz="1600" dirty="0"/>
              <a:t>Steve Turner, Mississippi State, Department Head and Professor, Department of Agricultural Economics</a:t>
            </a:r>
          </a:p>
          <a:p>
            <a:r>
              <a:rPr lang="en-US" sz="1600" dirty="0"/>
              <a:t> </a:t>
            </a:r>
          </a:p>
          <a:p>
            <a:r>
              <a:rPr lang="en-US" sz="1600" dirty="0"/>
              <a:t>Zach </a:t>
            </a:r>
            <a:r>
              <a:rPr lang="en-US" sz="1600" dirty="0" err="1"/>
              <a:t>Kelehear</a:t>
            </a:r>
            <a:r>
              <a:rPr lang="en-US" sz="1600" dirty="0"/>
              <a:t>, University of South Carolina, Professor of Educational Leadership and Policies</a:t>
            </a:r>
          </a:p>
          <a:p>
            <a:r>
              <a:rPr lang="en-US" sz="1600" dirty="0"/>
              <a:t> </a:t>
            </a:r>
          </a:p>
          <a:p>
            <a:r>
              <a:rPr lang="en-US" sz="1600" dirty="0" smtClean="0"/>
              <a:t>Don Bruce, </a:t>
            </a:r>
            <a:r>
              <a:rPr lang="en-US" sz="1600" dirty="0"/>
              <a:t>University of Tennessee, </a:t>
            </a:r>
            <a:r>
              <a:rPr lang="en-US" sz="1600" dirty="0" smtClean="0"/>
              <a:t>Professor, Center </a:t>
            </a:r>
            <a:r>
              <a:rPr lang="en-US" sz="1600" dirty="0"/>
              <a:t>for Business and Economic Research</a:t>
            </a:r>
          </a:p>
          <a:p>
            <a:r>
              <a:rPr lang="en-US" sz="1600" dirty="0"/>
              <a:t> </a:t>
            </a:r>
          </a:p>
          <a:p>
            <a:r>
              <a:rPr lang="en-US" sz="1600" dirty="0"/>
              <a:t>Richard McCarty, Vanderbilt, Provost and Vice Chancellor for Academic Affairs and Professor of </a:t>
            </a:r>
            <a:r>
              <a:rPr lang="en-US" sz="1600" dirty="0" smtClean="0"/>
              <a:t>Psychology</a:t>
            </a:r>
          </a:p>
          <a:p>
            <a:endParaRPr lang="en-US" sz="1600" dirty="0" smtClean="0"/>
          </a:p>
          <a:p>
            <a:r>
              <a:rPr lang="en-US" sz="1600" dirty="0" smtClean="0"/>
              <a:t>Tom </a:t>
            </a:r>
            <a:r>
              <a:rPr lang="en-US" sz="1600" dirty="0"/>
              <a:t>Adair, Texas A&amp;M, Professor, Department of Physics and Astronomy</a:t>
            </a:r>
          </a:p>
          <a:p>
            <a:endParaRPr lang="en-US" sz="1600" dirty="0" smtClean="0"/>
          </a:p>
          <a:p>
            <a:r>
              <a:rPr lang="en-US" sz="1600" dirty="0" smtClean="0"/>
              <a:t>Lori </a:t>
            </a:r>
            <a:r>
              <a:rPr lang="en-US" sz="1600" dirty="0"/>
              <a:t>Franz	, University of Missouri, Professor, Management, </a:t>
            </a:r>
            <a:r>
              <a:rPr lang="en-US" sz="1600" dirty="0" err="1"/>
              <a:t>Trulaske</a:t>
            </a:r>
            <a:r>
              <a:rPr lang="en-US" sz="1600" dirty="0"/>
              <a:t> College of Business</a:t>
            </a:r>
          </a:p>
          <a:p>
            <a:endParaRPr lang="en-US" dirty="0"/>
          </a:p>
        </p:txBody>
      </p:sp>
    </p:spTree>
    <p:extLst>
      <p:ext uri="{BB962C8B-B14F-4D97-AF65-F5344CB8AC3E}">
        <p14:creationId xmlns:p14="http://schemas.microsoft.com/office/powerpoint/2010/main" val="2854803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458200" cy="7048083"/>
          </a:xfrm>
          <a:prstGeom prst="rect">
            <a:avLst/>
          </a:prstGeom>
          <a:noFill/>
        </p:spPr>
        <p:txBody>
          <a:bodyPr wrap="square" rtlCol="0">
            <a:spAutoFit/>
          </a:bodyPr>
          <a:lstStyle/>
          <a:p>
            <a:r>
              <a:rPr lang="en-US" sz="2400" dirty="0" smtClean="0"/>
              <a:t>Auburn student-athletes not only become well-educated, they also develop excellent time management skills and a sense of community that is  unique to Auburn University.  </a:t>
            </a:r>
          </a:p>
          <a:p>
            <a:endParaRPr lang="en-US" sz="2400" dirty="0" smtClean="0"/>
          </a:p>
          <a:p>
            <a:r>
              <a:rPr lang="en-US" sz="2400" dirty="0" smtClean="0"/>
              <a:t>Their success relies on the cooperation of faculty, counselors, coaches, sport administrators, and the students themselves.</a:t>
            </a:r>
          </a:p>
          <a:p>
            <a:endParaRPr lang="en-US" sz="2400" dirty="0"/>
          </a:p>
          <a:p>
            <a:r>
              <a:rPr lang="en-US" sz="2400" dirty="0" smtClean="0"/>
              <a:t>Student athletes cannot succeed without being both academically</a:t>
            </a:r>
          </a:p>
          <a:p>
            <a:r>
              <a:rPr lang="en-US" sz="2400" dirty="0" smtClean="0"/>
              <a:t>and athletically prepared.</a:t>
            </a:r>
          </a:p>
          <a:p>
            <a:endParaRPr lang="en-US" sz="2400" dirty="0"/>
          </a:p>
          <a:p>
            <a:r>
              <a:rPr lang="en-US" sz="2400" dirty="0" smtClean="0"/>
              <a:t>For the faculty and staff who have helped and continue to help inspire our students to be the best that they can be, in the classroom and on the playing field (court, track, pool, horse):</a:t>
            </a:r>
          </a:p>
          <a:p>
            <a:endParaRPr lang="en-US" sz="2400" dirty="0"/>
          </a:p>
          <a:p>
            <a:r>
              <a:rPr lang="en-US" sz="2400" dirty="0" smtClean="0"/>
              <a:t>			</a:t>
            </a:r>
            <a:r>
              <a:rPr lang="en-US" sz="3200" b="1" dirty="0" smtClean="0"/>
              <a:t>THANK YOU!</a:t>
            </a:r>
          </a:p>
          <a:p>
            <a:endParaRPr lang="en-US" sz="2400" dirty="0"/>
          </a:p>
          <a:p>
            <a:endParaRPr lang="en-US" sz="2400" dirty="0"/>
          </a:p>
          <a:p>
            <a:endParaRPr lang="en-US" dirty="0" smtClean="0"/>
          </a:p>
          <a:p>
            <a:endParaRPr lang="en-US" dirty="0" smtClean="0"/>
          </a:p>
        </p:txBody>
      </p:sp>
    </p:spTree>
    <p:extLst>
      <p:ext uri="{BB962C8B-B14F-4D97-AF65-F5344CB8AC3E}">
        <p14:creationId xmlns:p14="http://schemas.microsoft.com/office/powerpoint/2010/main" val="3954582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5078"/>
            <a:ext cx="8763000" cy="614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6248400"/>
            <a:ext cx="5453737" cy="461665"/>
          </a:xfrm>
          <a:prstGeom prst="rect">
            <a:avLst/>
          </a:prstGeom>
          <a:noFill/>
        </p:spPr>
        <p:txBody>
          <a:bodyPr wrap="none" rtlCol="0">
            <a:spAutoFit/>
          </a:bodyPr>
          <a:lstStyle/>
          <a:p>
            <a:r>
              <a:rPr lang="en-US" sz="2400" b="1" dirty="0" smtClean="0"/>
              <a:t>Orange County California Museum of Art </a:t>
            </a:r>
            <a:endParaRPr lang="en-US" sz="2400" b="1" dirty="0"/>
          </a:p>
        </p:txBody>
      </p:sp>
    </p:spTree>
    <p:extLst>
      <p:ext uri="{BB962C8B-B14F-4D97-AF65-F5344CB8AC3E}">
        <p14:creationId xmlns:p14="http://schemas.microsoft.com/office/powerpoint/2010/main" val="3048629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267200" cy="645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989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7177"/>
            <a:ext cx="9278437" cy="4585871"/>
          </a:xfrm>
          <a:prstGeom prst="rect">
            <a:avLst/>
          </a:prstGeom>
          <a:noFill/>
        </p:spPr>
        <p:txBody>
          <a:bodyPr wrap="none" rtlCol="0">
            <a:spAutoFit/>
          </a:bodyPr>
          <a:lstStyle/>
          <a:p>
            <a:r>
              <a:rPr lang="en-US" sz="2800" b="1" u="sng" dirty="0"/>
              <a:t>Subcommittees of the Committee on Intercollegiate Athletics</a:t>
            </a:r>
            <a:endParaRPr lang="en-US" sz="2800" b="1" dirty="0"/>
          </a:p>
          <a:p>
            <a:r>
              <a:rPr lang="en-US" dirty="0"/>
              <a:t>	</a:t>
            </a:r>
            <a:endParaRPr lang="en-US" dirty="0" smtClean="0"/>
          </a:p>
          <a:p>
            <a:endParaRPr lang="en-US" dirty="0"/>
          </a:p>
          <a:p>
            <a:r>
              <a:rPr lang="en-US" sz="2400" dirty="0" smtClean="0"/>
              <a:t>     Academic </a:t>
            </a:r>
            <a:r>
              <a:rPr lang="en-US" sz="2400" dirty="0"/>
              <a:t>Standards </a:t>
            </a:r>
            <a:r>
              <a:rPr lang="en-US" sz="2400" dirty="0" smtClean="0"/>
              <a:t>Subcommittee—Larry Teeter, Chair</a:t>
            </a:r>
          </a:p>
          <a:p>
            <a:r>
              <a:rPr lang="en-US" sz="2400" dirty="0" smtClean="0"/>
              <a:t>     Awards </a:t>
            </a:r>
            <a:r>
              <a:rPr lang="en-US" sz="2400" dirty="0"/>
              <a:t>Subcommittee—James Barbaree, Chair</a:t>
            </a:r>
          </a:p>
          <a:p>
            <a:r>
              <a:rPr lang="en-US" sz="2400" dirty="0" smtClean="0"/>
              <a:t>     Compliance Subcommittee—Mary K Boudreaux, </a:t>
            </a:r>
            <a:r>
              <a:rPr lang="en-US" sz="2400" dirty="0"/>
              <a:t>Chair</a:t>
            </a:r>
          </a:p>
          <a:p>
            <a:r>
              <a:rPr lang="en-US" sz="2400" dirty="0" smtClean="0"/>
              <a:t>     Drug </a:t>
            </a:r>
            <a:r>
              <a:rPr lang="en-US" sz="2400" dirty="0"/>
              <a:t>Education/Testing Advisory Group—Randall Clark, Chair</a:t>
            </a:r>
          </a:p>
          <a:p>
            <a:r>
              <a:rPr lang="en-US" sz="2400" dirty="0" smtClean="0"/>
              <a:t>     Equity</a:t>
            </a:r>
            <a:r>
              <a:rPr lang="en-US" sz="2400" dirty="0"/>
              <a:t>, Welfare, and Sportsmanship </a:t>
            </a:r>
            <a:r>
              <a:rPr lang="en-US" sz="2400" dirty="0" smtClean="0"/>
              <a:t>—</a:t>
            </a:r>
            <a:r>
              <a:rPr lang="en-US" sz="2400" dirty="0"/>
              <a:t>James Barbaree</a:t>
            </a:r>
            <a:r>
              <a:rPr lang="en-US" sz="2400" dirty="0" smtClean="0"/>
              <a:t>, </a:t>
            </a:r>
            <a:r>
              <a:rPr lang="en-US" sz="2400" dirty="0"/>
              <a:t>Chair</a:t>
            </a:r>
          </a:p>
          <a:p>
            <a:r>
              <a:rPr lang="en-US" sz="2400" dirty="0" smtClean="0"/>
              <a:t>     Priority </a:t>
            </a:r>
            <a:r>
              <a:rPr lang="en-US" sz="2400" dirty="0"/>
              <a:t>and Seating </a:t>
            </a:r>
            <a:r>
              <a:rPr lang="en-US" sz="2400" dirty="0" smtClean="0"/>
              <a:t>Subcommittee—Larry Teeter, Chair</a:t>
            </a:r>
          </a:p>
          <a:p>
            <a:r>
              <a:rPr lang="en-US" sz="2400" dirty="0" smtClean="0"/>
              <a:t>     Athletics Department Seminar Series – Barbara </a:t>
            </a:r>
            <a:r>
              <a:rPr lang="en-US" sz="2400" dirty="0" err="1" smtClean="0"/>
              <a:t>Struempler</a:t>
            </a:r>
            <a:r>
              <a:rPr lang="en-US" sz="2400" dirty="0" smtClean="0"/>
              <a:t>, Chair</a:t>
            </a:r>
            <a:endParaRPr lang="en-US" sz="2400" dirty="0"/>
          </a:p>
          <a:p>
            <a:r>
              <a:rPr lang="en-US" sz="2400" dirty="0" smtClean="0"/>
              <a:t>     </a:t>
            </a:r>
            <a:endParaRPr lang="en-US" sz="2400" dirty="0"/>
          </a:p>
          <a:p>
            <a:r>
              <a:rPr lang="en-US" dirty="0"/>
              <a:t>	</a:t>
            </a:r>
          </a:p>
          <a:p>
            <a:endParaRPr lang="en-US" dirty="0"/>
          </a:p>
        </p:txBody>
      </p:sp>
    </p:spTree>
    <p:extLst>
      <p:ext uri="{BB962C8B-B14F-4D97-AF65-F5344CB8AC3E}">
        <p14:creationId xmlns:p14="http://schemas.microsoft.com/office/powerpoint/2010/main" val="1393856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60" y="152400"/>
            <a:ext cx="9075690" cy="4339650"/>
          </a:xfrm>
          <a:prstGeom prst="rect">
            <a:avLst/>
          </a:prstGeom>
          <a:noFill/>
        </p:spPr>
        <p:txBody>
          <a:bodyPr wrap="none" rtlCol="0">
            <a:spAutoFit/>
          </a:bodyPr>
          <a:lstStyle/>
          <a:p>
            <a:endParaRPr lang="en-US" dirty="0"/>
          </a:p>
          <a:p>
            <a:r>
              <a:rPr lang="en-US" sz="2400" b="1" dirty="0" smtClean="0"/>
              <a:t>New NCAA </a:t>
            </a:r>
            <a:r>
              <a:rPr lang="en-US" sz="2400" b="1" dirty="0"/>
              <a:t>Division I Initial-Eligibility Academic Requirements </a:t>
            </a:r>
            <a:endParaRPr lang="en-US" sz="2400" b="1" dirty="0" smtClean="0"/>
          </a:p>
          <a:p>
            <a:endParaRPr lang="en-US" dirty="0"/>
          </a:p>
          <a:p>
            <a:r>
              <a:rPr lang="en-US" sz="2400" dirty="0"/>
              <a:t>For college-bound student-athletes enrolling full time at an NCAA </a:t>
            </a:r>
            <a:endParaRPr lang="en-US" sz="2400" dirty="0" smtClean="0"/>
          </a:p>
          <a:p>
            <a:r>
              <a:rPr lang="en-US" sz="2400" dirty="0" smtClean="0"/>
              <a:t>Division </a:t>
            </a:r>
            <a:r>
              <a:rPr lang="en-US" sz="2400" dirty="0"/>
              <a:t>I college or university on or after August 1, 2016, there are </a:t>
            </a:r>
            <a:endParaRPr lang="en-US" sz="2400" dirty="0" smtClean="0"/>
          </a:p>
          <a:p>
            <a:r>
              <a:rPr lang="en-US" sz="2400" dirty="0" smtClean="0"/>
              <a:t>three </a:t>
            </a:r>
            <a:r>
              <a:rPr lang="en-US" sz="2400" dirty="0"/>
              <a:t>possible academic outcomes: </a:t>
            </a:r>
            <a:endParaRPr lang="en-US" sz="2400" dirty="0" smtClean="0"/>
          </a:p>
          <a:p>
            <a:endParaRPr lang="en-US" sz="2400" dirty="0"/>
          </a:p>
          <a:p>
            <a:pPr marL="457200" indent="-457200">
              <a:buAutoNum type="arabicPeriod"/>
            </a:pPr>
            <a:r>
              <a:rPr lang="en-US" sz="2400" dirty="0" smtClean="0"/>
              <a:t>Full </a:t>
            </a:r>
            <a:r>
              <a:rPr lang="en-US" sz="2400" dirty="0"/>
              <a:t>qualifier = competition, athletics aid (scholarship), and </a:t>
            </a:r>
            <a:r>
              <a:rPr lang="en-US" sz="2400" dirty="0" smtClean="0"/>
              <a:t>practice</a:t>
            </a:r>
          </a:p>
          <a:p>
            <a:r>
              <a:rPr lang="en-US" sz="2400" dirty="0"/>
              <a:t>	</a:t>
            </a:r>
            <a:r>
              <a:rPr lang="en-US" sz="2400" dirty="0" smtClean="0"/>
              <a:t> </a:t>
            </a:r>
            <a:r>
              <a:rPr lang="en-US" sz="2400" dirty="0"/>
              <a:t>the first year. </a:t>
            </a:r>
          </a:p>
          <a:p>
            <a:r>
              <a:rPr lang="en-US" sz="2400" dirty="0"/>
              <a:t>2. </a:t>
            </a:r>
            <a:r>
              <a:rPr lang="en-US" sz="2400" dirty="0" smtClean="0"/>
              <a:t> Academic </a:t>
            </a:r>
            <a:r>
              <a:rPr lang="en-US" sz="2400" dirty="0"/>
              <a:t>redshirt = athletics aid the first year, practice in first </a:t>
            </a:r>
            <a:endParaRPr lang="en-US" sz="2400" dirty="0" smtClean="0"/>
          </a:p>
          <a:p>
            <a:r>
              <a:rPr lang="en-US" sz="2400" dirty="0"/>
              <a:t>	</a:t>
            </a:r>
            <a:r>
              <a:rPr lang="en-US" sz="2400" dirty="0" smtClean="0"/>
              <a:t>regular </a:t>
            </a:r>
            <a:r>
              <a:rPr lang="en-US" sz="2400" dirty="0"/>
              <a:t>academic term (semester or quarter). </a:t>
            </a:r>
          </a:p>
          <a:p>
            <a:r>
              <a:rPr lang="en-US" sz="2400" dirty="0"/>
              <a:t>3. </a:t>
            </a:r>
            <a:r>
              <a:rPr lang="en-US" sz="2400" dirty="0" smtClean="0"/>
              <a:t> </a:t>
            </a:r>
            <a:r>
              <a:rPr lang="en-US" sz="2400" dirty="0" err="1" smtClean="0"/>
              <a:t>Nonqualifier</a:t>
            </a:r>
            <a:r>
              <a:rPr lang="en-US" sz="2400" dirty="0" smtClean="0"/>
              <a:t> </a:t>
            </a:r>
            <a:r>
              <a:rPr lang="en-US" sz="2400" dirty="0"/>
              <a:t>= no athletics aid, practice or competition the first year. </a:t>
            </a:r>
          </a:p>
        </p:txBody>
      </p:sp>
    </p:spTree>
    <p:extLst>
      <p:ext uri="{BB962C8B-B14F-4D97-AF65-F5344CB8AC3E}">
        <p14:creationId xmlns:p14="http://schemas.microsoft.com/office/powerpoint/2010/main" val="353936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4" y="76200"/>
            <a:ext cx="9058275" cy="6647974"/>
          </a:xfrm>
          <a:prstGeom prst="rect">
            <a:avLst/>
          </a:prstGeom>
          <a:noFill/>
        </p:spPr>
        <p:txBody>
          <a:bodyPr wrap="square" rtlCol="0">
            <a:spAutoFit/>
          </a:bodyPr>
          <a:lstStyle/>
          <a:p>
            <a:endParaRPr lang="en-US" dirty="0"/>
          </a:p>
          <a:p>
            <a:r>
              <a:rPr lang="en-US" sz="2400" dirty="0" smtClean="0"/>
              <a:t>High School students </a:t>
            </a:r>
            <a:r>
              <a:rPr lang="en-US" sz="2400" dirty="0"/>
              <a:t>will need to meet the following requirements </a:t>
            </a:r>
            <a:endParaRPr lang="en-US" sz="2400" dirty="0" smtClean="0"/>
          </a:p>
          <a:p>
            <a:r>
              <a:rPr lang="en-US" sz="2400" dirty="0" smtClean="0"/>
              <a:t>to </a:t>
            </a:r>
            <a:r>
              <a:rPr lang="en-US" sz="2400" dirty="0"/>
              <a:t>receive </a:t>
            </a:r>
            <a:r>
              <a:rPr lang="en-US" sz="2400" b="1" dirty="0" smtClean="0"/>
              <a:t>athletics </a:t>
            </a:r>
            <a:r>
              <a:rPr lang="en-US" sz="2400" b="1" dirty="0"/>
              <a:t>aid</a:t>
            </a:r>
            <a:r>
              <a:rPr lang="en-US" sz="2400" dirty="0"/>
              <a:t>, </a:t>
            </a:r>
            <a:r>
              <a:rPr lang="en-US" sz="2400" b="1" dirty="0"/>
              <a:t>practice </a:t>
            </a:r>
            <a:r>
              <a:rPr lang="en-US" sz="2400" dirty="0" smtClean="0"/>
              <a:t>and </a:t>
            </a:r>
            <a:r>
              <a:rPr lang="en-US" sz="2400" b="1" dirty="0"/>
              <a:t>compete </a:t>
            </a:r>
            <a:r>
              <a:rPr lang="en-US" sz="2400" dirty="0"/>
              <a:t>their first year: </a:t>
            </a:r>
          </a:p>
          <a:p>
            <a:endParaRPr lang="en-US" sz="2400" dirty="0" smtClean="0"/>
          </a:p>
          <a:p>
            <a:r>
              <a:rPr lang="en-US" sz="2400" u="sng" dirty="0" smtClean="0"/>
              <a:t>16 </a:t>
            </a:r>
            <a:r>
              <a:rPr lang="en-US" sz="2400" u="sng" dirty="0"/>
              <a:t>core courses in the following areas: </a:t>
            </a:r>
          </a:p>
          <a:p>
            <a:r>
              <a:rPr lang="en-US" sz="2400" dirty="0" smtClean="0"/>
              <a:t>4 </a:t>
            </a:r>
            <a:r>
              <a:rPr lang="en-US" sz="2400" dirty="0"/>
              <a:t>years </a:t>
            </a:r>
            <a:r>
              <a:rPr lang="en-US" sz="2400" dirty="0" smtClean="0"/>
              <a:t>English</a:t>
            </a:r>
            <a:endParaRPr lang="en-US" sz="2400" dirty="0"/>
          </a:p>
          <a:p>
            <a:r>
              <a:rPr lang="en-US" sz="2400" dirty="0" smtClean="0"/>
              <a:t>3 </a:t>
            </a:r>
            <a:r>
              <a:rPr lang="en-US" sz="2400" dirty="0"/>
              <a:t>years math at Algebra I level or </a:t>
            </a:r>
            <a:r>
              <a:rPr lang="en-US" sz="2400" dirty="0" smtClean="0"/>
              <a:t>higher </a:t>
            </a:r>
            <a:endParaRPr lang="en-US" sz="2400" dirty="0"/>
          </a:p>
          <a:p>
            <a:r>
              <a:rPr lang="en-US" sz="2400" dirty="0" smtClean="0"/>
              <a:t>2 </a:t>
            </a:r>
            <a:r>
              <a:rPr lang="en-US" sz="2400" dirty="0"/>
              <a:t>years natural or physical science </a:t>
            </a:r>
            <a:endParaRPr lang="en-US" sz="2400" dirty="0" smtClean="0"/>
          </a:p>
          <a:p>
            <a:r>
              <a:rPr lang="en-US" sz="2400" dirty="0"/>
              <a:t>	</a:t>
            </a:r>
            <a:r>
              <a:rPr lang="en-US" sz="2400" dirty="0" smtClean="0"/>
              <a:t>(</a:t>
            </a:r>
            <a:r>
              <a:rPr lang="en-US" sz="2400" dirty="0"/>
              <a:t>one lab if offered at any high </a:t>
            </a:r>
            <a:r>
              <a:rPr lang="en-US" sz="2400" dirty="0" smtClean="0"/>
              <a:t>school </a:t>
            </a:r>
            <a:r>
              <a:rPr lang="en-US" sz="2400" dirty="0"/>
              <a:t>attended</a:t>
            </a:r>
            <a:r>
              <a:rPr lang="en-US" sz="2400" dirty="0" smtClean="0"/>
              <a:t>) </a:t>
            </a:r>
            <a:endParaRPr lang="en-US" sz="2400" dirty="0"/>
          </a:p>
          <a:p>
            <a:r>
              <a:rPr lang="en-US" sz="2400" dirty="0" smtClean="0"/>
              <a:t>1 </a:t>
            </a:r>
            <a:r>
              <a:rPr lang="en-US" sz="2400" dirty="0"/>
              <a:t>year additional English, math or natural/physical </a:t>
            </a:r>
            <a:r>
              <a:rPr lang="en-US" sz="2400" dirty="0" smtClean="0"/>
              <a:t>science </a:t>
            </a:r>
            <a:endParaRPr lang="en-US" sz="2400" dirty="0"/>
          </a:p>
          <a:p>
            <a:r>
              <a:rPr lang="en-US" sz="2400" dirty="0" smtClean="0"/>
              <a:t>2 </a:t>
            </a:r>
            <a:r>
              <a:rPr lang="en-US" sz="2400" dirty="0"/>
              <a:t>years social </a:t>
            </a:r>
            <a:r>
              <a:rPr lang="en-US" sz="2400" dirty="0" smtClean="0"/>
              <a:t>science  </a:t>
            </a:r>
            <a:endParaRPr lang="en-US" sz="2400" dirty="0"/>
          </a:p>
          <a:p>
            <a:r>
              <a:rPr lang="en-US" sz="2400" dirty="0" smtClean="0"/>
              <a:t>4 </a:t>
            </a:r>
            <a:r>
              <a:rPr lang="en-US" sz="2400" dirty="0"/>
              <a:t>years additional from areas above or foreign language, philosophy </a:t>
            </a:r>
            <a:endParaRPr lang="en-US" sz="2400" dirty="0" smtClean="0"/>
          </a:p>
          <a:p>
            <a:r>
              <a:rPr lang="en-US" sz="2400" dirty="0" smtClean="0"/>
              <a:t>               or </a:t>
            </a:r>
            <a:r>
              <a:rPr lang="en-US" sz="2400" dirty="0"/>
              <a:t>comparative religion. </a:t>
            </a:r>
          </a:p>
          <a:p>
            <a:endParaRPr lang="en-US" sz="2400" dirty="0" smtClean="0"/>
          </a:p>
          <a:p>
            <a:r>
              <a:rPr lang="en-US" sz="2400" dirty="0" smtClean="0"/>
              <a:t>Minimum </a:t>
            </a:r>
            <a:r>
              <a:rPr lang="en-US" sz="2400" dirty="0"/>
              <a:t>GPA of </a:t>
            </a:r>
            <a:r>
              <a:rPr lang="en-US" sz="2400" b="1" dirty="0"/>
              <a:t>2.300 </a:t>
            </a:r>
            <a:r>
              <a:rPr lang="en-US" sz="2400" dirty="0"/>
              <a:t>required </a:t>
            </a:r>
            <a:r>
              <a:rPr lang="en-US" sz="2400" dirty="0" smtClean="0"/>
              <a:t>in </a:t>
            </a:r>
            <a:r>
              <a:rPr lang="en-US" sz="2400" dirty="0"/>
              <a:t>those 16 core courses. </a:t>
            </a:r>
            <a:endParaRPr lang="en-US" sz="2400" dirty="0" smtClean="0"/>
          </a:p>
          <a:p>
            <a:endParaRPr lang="en-US" sz="2400" dirty="0"/>
          </a:p>
          <a:p>
            <a:r>
              <a:rPr lang="en-US" sz="2400" dirty="0" smtClean="0"/>
              <a:t>Graduate </a:t>
            </a:r>
            <a:r>
              <a:rPr lang="en-US" sz="2400" dirty="0"/>
              <a:t>from high school. </a:t>
            </a:r>
          </a:p>
          <a:p>
            <a:endParaRPr lang="en-US" sz="2400" dirty="0"/>
          </a:p>
        </p:txBody>
      </p:sp>
    </p:spTree>
    <p:extLst>
      <p:ext uri="{BB962C8B-B14F-4D97-AF65-F5344CB8AC3E}">
        <p14:creationId xmlns:p14="http://schemas.microsoft.com/office/powerpoint/2010/main" val="287949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457200"/>
            <a:ext cx="8889998" cy="4678204"/>
          </a:xfrm>
          <a:prstGeom prst="rect">
            <a:avLst/>
          </a:prstGeom>
          <a:noFill/>
        </p:spPr>
        <p:txBody>
          <a:bodyPr wrap="none" rtlCol="0">
            <a:spAutoFit/>
          </a:bodyPr>
          <a:lstStyle/>
          <a:p>
            <a:r>
              <a:rPr lang="en-US" sz="2800" b="1" dirty="0" smtClean="0"/>
              <a:t>Core-course progression</a:t>
            </a:r>
          </a:p>
          <a:p>
            <a:endParaRPr lang="en-US" sz="2800" b="1" dirty="0"/>
          </a:p>
          <a:p>
            <a:r>
              <a:rPr lang="en-US" sz="2800" dirty="0" smtClean="0"/>
              <a:t>Must </a:t>
            </a:r>
            <a:r>
              <a:rPr lang="en-US" sz="2800" dirty="0"/>
              <a:t>complete </a:t>
            </a:r>
            <a:r>
              <a:rPr lang="en-US" sz="2800" b="1" dirty="0"/>
              <a:t>10 </a:t>
            </a:r>
            <a:r>
              <a:rPr lang="en-US" sz="2800" dirty="0"/>
              <a:t>core courses before seventh semester of </a:t>
            </a:r>
            <a:endParaRPr lang="en-US" sz="2800" dirty="0" smtClean="0"/>
          </a:p>
          <a:p>
            <a:r>
              <a:rPr lang="en-US" sz="2800" dirty="0"/>
              <a:t>	</a:t>
            </a:r>
            <a:r>
              <a:rPr lang="en-US" sz="2800" dirty="0" smtClean="0"/>
              <a:t>high </a:t>
            </a:r>
            <a:r>
              <a:rPr lang="en-US" sz="2800" dirty="0"/>
              <a:t>school (e.g., senior year). </a:t>
            </a:r>
          </a:p>
          <a:p>
            <a:r>
              <a:rPr lang="en-US" sz="2800" dirty="0" smtClean="0"/>
              <a:t>Of </a:t>
            </a:r>
            <a:r>
              <a:rPr lang="en-US" sz="2800" dirty="0"/>
              <a:t>the </a:t>
            </a:r>
            <a:r>
              <a:rPr lang="en-US" sz="2800" b="1" dirty="0"/>
              <a:t>10 </a:t>
            </a:r>
            <a:r>
              <a:rPr lang="en-US" sz="2800" dirty="0"/>
              <a:t>core courses completed, </a:t>
            </a:r>
            <a:r>
              <a:rPr lang="en-US" sz="2800" b="1" dirty="0"/>
              <a:t>seven </a:t>
            </a:r>
            <a:r>
              <a:rPr lang="en-US" sz="2800" dirty="0"/>
              <a:t>must be in the </a:t>
            </a:r>
            <a:endParaRPr lang="en-US" sz="2800" dirty="0" smtClean="0"/>
          </a:p>
          <a:p>
            <a:r>
              <a:rPr lang="en-US" sz="2800" dirty="0"/>
              <a:t>	</a:t>
            </a:r>
            <a:r>
              <a:rPr lang="en-US" sz="2800" dirty="0" smtClean="0"/>
              <a:t>area </a:t>
            </a:r>
            <a:r>
              <a:rPr lang="en-US" sz="2800" dirty="0"/>
              <a:t>of </a:t>
            </a:r>
            <a:r>
              <a:rPr lang="en-US" sz="2800" b="1" dirty="0"/>
              <a:t>English, math</a:t>
            </a:r>
            <a:r>
              <a:rPr lang="en-US" sz="2800" dirty="0"/>
              <a:t>, or </a:t>
            </a:r>
            <a:r>
              <a:rPr lang="en-US" sz="2800" b="1" dirty="0"/>
              <a:t>science. </a:t>
            </a:r>
            <a:endParaRPr lang="en-US" sz="2800" dirty="0"/>
          </a:p>
          <a:p>
            <a:r>
              <a:rPr lang="en-US" sz="2800" dirty="0" smtClean="0"/>
              <a:t>These </a:t>
            </a:r>
            <a:r>
              <a:rPr lang="en-US" sz="2800" dirty="0"/>
              <a:t>10 core courses become “locked in” for the purpose </a:t>
            </a:r>
            <a:endParaRPr lang="en-US" sz="2800" dirty="0" smtClean="0"/>
          </a:p>
          <a:p>
            <a:r>
              <a:rPr lang="en-US" sz="2800" dirty="0"/>
              <a:t>	</a:t>
            </a:r>
            <a:r>
              <a:rPr lang="en-US" sz="2800" dirty="0" smtClean="0"/>
              <a:t>of </a:t>
            </a:r>
            <a:r>
              <a:rPr lang="en-US" sz="2800" dirty="0"/>
              <a:t>core-course GPA calculation. </a:t>
            </a:r>
          </a:p>
          <a:p>
            <a:r>
              <a:rPr lang="en-US" sz="2800" dirty="0" smtClean="0"/>
              <a:t>A </a:t>
            </a:r>
            <a:r>
              <a:rPr lang="en-US" sz="2800" dirty="0"/>
              <a:t>repeat of one of the “locked in” courses will not be used </a:t>
            </a:r>
            <a:endParaRPr lang="en-US" sz="2800" dirty="0" smtClean="0"/>
          </a:p>
          <a:p>
            <a:r>
              <a:rPr lang="en-US" sz="2800" dirty="0"/>
              <a:t>	</a:t>
            </a:r>
            <a:r>
              <a:rPr lang="en-US" sz="2800" dirty="0" smtClean="0"/>
              <a:t>if </a:t>
            </a:r>
            <a:r>
              <a:rPr lang="en-US" sz="2800" dirty="0"/>
              <a:t>taken after the seventh semester begins. </a:t>
            </a:r>
          </a:p>
          <a:p>
            <a:endParaRPr lang="en-US" dirty="0"/>
          </a:p>
        </p:txBody>
      </p:sp>
    </p:spTree>
    <p:extLst>
      <p:ext uri="{BB962C8B-B14F-4D97-AF65-F5344CB8AC3E}">
        <p14:creationId xmlns:p14="http://schemas.microsoft.com/office/powerpoint/2010/main" val="281530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09" y="914400"/>
            <a:ext cx="9068060" cy="6063198"/>
          </a:xfrm>
          <a:prstGeom prst="rect">
            <a:avLst/>
          </a:prstGeom>
          <a:noFill/>
        </p:spPr>
        <p:txBody>
          <a:bodyPr wrap="none" rtlCol="0">
            <a:spAutoFit/>
          </a:bodyPr>
          <a:lstStyle/>
          <a:p>
            <a:r>
              <a:rPr lang="en-US" sz="2400" dirty="0" smtClean="0"/>
              <a:t>Once </a:t>
            </a:r>
            <a:r>
              <a:rPr lang="en-US" sz="2400" dirty="0"/>
              <a:t>in college, student-athletes must make steady </a:t>
            </a:r>
            <a:r>
              <a:rPr lang="en-US" sz="2400" dirty="0" smtClean="0"/>
              <a:t>progress toward </a:t>
            </a:r>
          </a:p>
          <a:p>
            <a:r>
              <a:rPr lang="en-US" sz="2400" dirty="0" smtClean="0"/>
              <a:t>degrees.    Student-athletes </a:t>
            </a:r>
            <a:r>
              <a:rPr lang="en-US" sz="2400" dirty="0"/>
              <a:t>must </a:t>
            </a:r>
            <a:r>
              <a:rPr lang="en-US" sz="2400" dirty="0" smtClean="0"/>
              <a:t>complete coursework </a:t>
            </a:r>
          </a:p>
          <a:p>
            <a:r>
              <a:rPr lang="en-US" sz="2400" u="sng" dirty="0" smtClean="0"/>
              <a:t>required for a degree </a:t>
            </a:r>
            <a:r>
              <a:rPr lang="en-US" sz="2400" dirty="0" smtClean="0"/>
              <a:t>in the following time frame:</a:t>
            </a:r>
          </a:p>
          <a:p>
            <a:endParaRPr lang="en-US" sz="2400" dirty="0"/>
          </a:p>
          <a:p>
            <a:r>
              <a:rPr lang="en-US" sz="2400" dirty="0" smtClean="0"/>
              <a:t>40 </a:t>
            </a:r>
            <a:r>
              <a:rPr lang="en-US" sz="2400" dirty="0"/>
              <a:t>percent </a:t>
            </a:r>
            <a:r>
              <a:rPr lang="en-US" sz="2400" dirty="0" smtClean="0"/>
              <a:t>by </a:t>
            </a:r>
            <a:r>
              <a:rPr lang="en-US" sz="2400" dirty="0"/>
              <a:t>the end of </a:t>
            </a:r>
            <a:r>
              <a:rPr lang="en-US" sz="2400" dirty="0" smtClean="0"/>
              <a:t>their second </a:t>
            </a:r>
            <a:r>
              <a:rPr lang="en-US" sz="2400" dirty="0"/>
              <a:t>year, </a:t>
            </a:r>
            <a:endParaRPr lang="en-US" sz="2400" dirty="0" smtClean="0"/>
          </a:p>
          <a:p>
            <a:endParaRPr lang="en-US" sz="2400" dirty="0"/>
          </a:p>
          <a:p>
            <a:r>
              <a:rPr lang="en-US" sz="2400" dirty="0" smtClean="0"/>
              <a:t>60 </a:t>
            </a:r>
            <a:r>
              <a:rPr lang="en-US" sz="2400" dirty="0"/>
              <a:t>percent by the end of their third </a:t>
            </a:r>
            <a:r>
              <a:rPr lang="en-US" sz="2400" dirty="0" smtClean="0"/>
              <a:t>year, </a:t>
            </a:r>
          </a:p>
          <a:p>
            <a:endParaRPr lang="en-US" sz="2400" dirty="0"/>
          </a:p>
          <a:p>
            <a:r>
              <a:rPr lang="en-US" sz="2400" dirty="0" smtClean="0"/>
              <a:t>80 </a:t>
            </a:r>
            <a:r>
              <a:rPr lang="en-US" sz="2400" dirty="0"/>
              <a:t>percent </a:t>
            </a:r>
            <a:r>
              <a:rPr lang="en-US" sz="2400" dirty="0" smtClean="0"/>
              <a:t>by </a:t>
            </a:r>
            <a:r>
              <a:rPr lang="en-US" sz="2400" dirty="0"/>
              <a:t>the end of their fourth year. </a:t>
            </a:r>
            <a:endParaRPr lang="en-US" sz="2400" dirty="0" smtClean="0"/>
          </a:p>
          <a:p>
            <a:endParaRPr lang="en-US" sz="2400" dirty="0"/>
          </a:p>
          <a:p>
            <a:r>
              <a:rPr lang="en-US" sz="2400" dirty="0"/>
              <a:t>Student-athletes are allowed five years to graduate while receiving </a:t>
            </a:r>
            <a:endParaRPr lang="en-US" sz="2400" dirty="0" smtClean="0"/>
          </a:p>
          <a:p>
            <a:r>
              <a:rPr lang="en-US" sz="2400" dirty="0" smtClean="0"/>
              <a:t>athletically </a:t>
            </a:r>
            <a:r>
              <a:rPr lang="en-US" sz="2400" dirty="0"/>
              <a:t>related </a:t>
            </a:r>
            <a:r>
              <a:rPr lang="en-US" sz="2400" dirty="0" smtClean="0"/>
              <a:t>financial </a:t>
            </a:r>
            <a:r>
              <a:rPr lang="en-US" sz="2400" dirty="0"/>
              <a:t>aid.   </a:t>
            </a:r>
            <a:endParaRPr lang="en-US" sz="2400" dirty="0" smtClean="0"/>
          </a:p>
          <a:p>
            <a:endParaRPr lang="en-US" sz="2400" dirty="0"/>
          </a:p>
          <a:p>
            <a:r>
              <a:rPr lang="en-US" sz="2400" dirty="0" smtClean="0"/>
              <a:t>All </a:t>
            </a:r>
            <a:r>
              <a:rPr lang="en-US" sz="2400" dirty="0"/>
              <a:t>student-athletes must earn a minimum of six hours each term to be </a:t>
            </a:r>
          </a:p>
          <a:p>
            <a:r>
              <a:rPr lang="en-US" sz="2400" dirty="0"/>
              <a:t>eligible the next semester.</a:t>
            </a:r>
          </a:p>
          <a:p>
            <a:endParaRPr lang="en-US" sz="2800" dirty="0"/>
          </a:p>
        </p:txBody>
      </p:sp>
      <p:sp>
        <p:nvSpPr>
          <p:cNvPr id="3" name="TextBox 2"/>
          <p:cNvSpPr txBox="1"/>
          <p:nvPr/>
        </p:nvSpPr>
        <p:spPr>
          <a:xfrm>
            <a:off x="341745" y="228600"/>
            <a:ext cx="7787709" cy="523220"/>
          </a:xfrm>
          <a:prstGeom prst="rect">
            <a:avLst/>
          </a:prstGeom>
          <a:noFill/>
        </p:spPr>
        <p:txBody>
          <a:bodyPr wrap="none" rtlCol="0">
            <a:spAutoFit/>
          </a:bodyPr>
          <a:lstStyle/>
          <a:p>
            <a:r>
              <a:rPr lang="en-US" sz="2800" b="1" dirty="0" smtClean="0"/>
              <a:t>Student Athlete Eligibility		40-60-80 Rule</a:t>
            </a:r>
            <a:endParaRPr lang="en-US" sz="2800" b="1" dirty="0"/>
          </a:p>
        </p:txBody>
      </p:sp>
      <p:sp>
        <p:nvSpPr>
          <p:cNvPr id="4" name="TextBox 3"/>
          <p:cNvSpPr txBox="1"/>
          <p:nvPr/>
        </p:nvSpPr>
        <p:spPr>
          <a:xfrm>
            <a:off x="7315200" y="64008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3601868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990600"/>
            <a:ext cx="9168792" cy="5016758"/>
          </a:xfrm>
          <a:prstGeom prst="rect">
            <a:avLst/>
          </a:prstGeom>
          <a:noFill/>
        </p:spPr>
        <p:txBody>
          <a:bodyPr wrap="none" rtlCol="0">
            <a:spAutoFit/>
          </a:bodyPr>
          <a:lstStyle/>
          <a:p>
            <a:r>
              <a:rPr lang="en-US" sz="2000" dirty="0"/>
              <a:t>The NCAA developed the Division I Graduation Success Rate in response to </a:t>
            </a:r>
            <a:endParaRPr lang="en-US" sz="2000" dirty="0" smtClean="0"/>
          </a:p>
          <a:p>
            <a:r>
              <a:rPr lang="en-US" sz="2000" dirty="0" smtClean="0"/>
              <a:t>college </a:t>
            </a:r>
            <a:r>
              <a:rPr lang="en-US" sz="2000" dirty="0"/>
              <a:t>and university presidents who wanted graduation data that more accurately </a:t>
            </a:r>
            <a:endParaRPr lang="en-US" sz="2000" dirty="0" smtClean="0"/>
          </a:p>
          <a:p>
            <a:r>
              <a:rPr lang="en-US" sz="2000" dirty="0" smtClean="0"/>
              <a:t>reflect </a:t>
            </a:r>
            <a:r>
              <a:rPr lang="en-US" sz="2000" dirty="0"/>
              <a:t>the mobility among all college students today. </a:t>
            </a:r>
            <a:endParaRPr lang="en-US" sz="2000" dirty="0" smtClean="0"/>
          </a:p>
          <a:p>
            <a:endParaRPr lang="en-US" sz="2000" dirty="0"/>
          </a:p>
          <a:p>
            <a:r>
              <a:rPr lang="en-US" sz="2000" dirty="0" smtClean="0"/>
              <a:t>The </a:t>
            </a:r>
            <a:r>
              <a:rPr lang="en-US" sz="2000" dirty="0"/>
              <a:t>rate measures graduation rates at Division I institutions and includes </a:t>
            </a:r>
            <a:endParaRPr lang="en-US" sz="2000" dirty="0" smtClean="0"/>
          </a:p>
          <a:p>
            <a:r>
              <a:rPr lang="en-US" sz="2000" dirty="0" smtClean="0"/>
              <a:t>student-athletes </a:t>
            </a:r>
            <a:r>
              <a:rPr lang="en-US" sz="2000" dirty="0"/>
              <a:t>transferring into the institutions. </a:t>
            </a:r>
            <a:r>
              <a:rPr lang="en-US" sz="2000" dirty="0" smtClean="0"/>
              <a:t>  </a:t>
            </a:r>
          </a:p>
          <a:p>
            <a:endParaRPr lang="en-US" sz="2000" dirty="0"/>
          </a:p>
          <a:p>
            <a:r>
              <a:rPr lang="en-US" sz="2000" dirty="0" smtClean="0"/>
              <a:t>It </a:t>
            </a:r>
            <a:r>
              <a:rPr lang="en-US" sz="2000" dirty="0"/>
              <a:t>differs from </a:t>
            </a:r>
            <a:r>
              <a:rPr lang="en-US" sz="2000" dirty="0" smtClean="0"/>
              <a:t>the rate </a:t>
            </a:r>
            <a:r>
              <a:rPr lang="en-US" sz="2000" dirty="0"/>
              <a:t>mandated by the federal government, which does not </a:t>
            </a:r>
            <a:endParaRPr lang="en-US" sz="2000" dirty="0" smtClean="0"/>
          </a:p>
          <a:p>
            <a:r>
              <a:rPr lang="en-US" sz="2000" dirty="0" smtClean="0"/>
              <a:t>count </a:t>
            </a:r>
            <a:r>
              <a:rPr lang="en-US" sz="2000" dirty="0"/>
              <a:t>incoming transfer </a:t>
            </a:r>
            <a:r>
              <a:rPr lang="en-US" sz="2000" dirty="0" smtClean="0"/>
              <a:t>student-athletes and </a:t>
            </a:r>
            <a:r>
              <a:rPr lang="en-US" sz="2000" dirty="0"/>
              <a:t>counts student-athletes who </a:t>
            </a:r>
            <a:endParaRPr lang="en-US" sz="2000" dirty="0" smtClean="0"/>
          </a:p>
          <a:p>
            <a:r>
              <a:rPr lang="en-US" sz="2000" dirty="0" smtClean="0"/>
              <a:t>transfer </a:t>
            </a:r>
            <a:r>
              <a:rPr lang="en-US" sz="2000" dirty="0"/>
              <a:t>out as not having </a:t>
            </a:r>
            <a:r>
              <a:rPr lang="en-US" sz="2000" dirty="0" smtClean="0"/>
              <a:t>graduated</a:t>
            </a:r>
            <a:r>
              <a:rPr lang="en-US" sz="2000" dirty="0"/>
              <a:t>, regardless of whether they actually did. </a:t>
            </a:r>
            <a:endParaRPr lang="en-US" sz="2000" dirty="0" smtClean="0"/>
          </a:p>
          <a:p>
            <a:endParaRPr lang="en-US" sz="2000" dirty="0"/>
          </a:p>
          <a:p>
            <a:r>
              <a:rPr lang="en-US" sz="2000" dirty="0" smtClean="0"/>
              <a:t>The </a:t>
            </a:r>
            <a:r>
              <a:rPr lang="en-US" sz="2000" dirty="0"/>
              <a:t>Graduation Success Rate also allows institutions to exclude from the computation </a:t>
            </a:r>
            <a:endParaRPr lang="en-US" sz="2000" dirty="0" smtClean="0"/>
          </a:p>
          <a:p>
            <a:r>
              <a:rPr lang="en-US" sz="2000" dirty="0" smtClean="0"/>
              <a:t>student-athletes </a:t>
            </a:r>
            <a:r>
              <a:rPr lang="en-US" sz="2000" dirty="0"/>
              <a:t>who leave their institutions before graduation, so long as they would </a:t>
            </a:r>
            <a:endParaRPr lang="en-US" sz="2000" dirty="0" smtClean="0"/>
          </a:p>
          <a:p>
            <a:r>
              <a:rPr lang="en-US" sz="2000" dirty="0" smtClean="0"/>
              <a:t>have </a:t>
            </a:r>
            <a:r>
              <a:rPr lang="en-US" sz="2000" dirty="0"/>
              <a:t>been academically eligible to compete had they remained</a:t>
            </a:r>
            <a:r>
              <a:rPr lang="en-US" sz="2000" dirty="0" smtClean="0"/>
              <a:t>.</a:t>
            </a:r>
          </a:p>
          <a:p>
            <a:endParaRPr lang="en-US" sz="2000" dirty="0"/>
          </a:p>
          <a:p>
            <a:endParaRPr lang="en-US" sz="2000" dirty="0"/>
          </a:p>
        </p:txBody>
      </p:sp>
      <p:sp>
        <p:nvSpPr>
          <p:cNvPr id="5" name="TextBox 4"/>
          <p:cNvSpPr txBox="1"/>
          <p:nvPr/>
        </p:nvSpPr>
        <p:spPr>
          <a:xfrm>
            <a:off x="644236" y="152400"/>
            <a:ext cx="4748736" cy="523220"/>
          </a:xfrm>
          <a:prstGeom prst="rect">
            <a:avLst/>
          </a:prstGeom>
          <a:noFill/>
        </p:spPr>
        <p:txBody>
          <a:bodyPr wrap="none" rtlCol="0">
            <a:spAutoFit/>
          </a:bodyPr>
          <a:lstStyle/>
          <a:p>
            <a:r>
              <a:rPr lang="en-US" sz="2800" b="1" dirty="0" smtClean="0"/>
              <a:t>Graduation Success Rate (GSR)</a:t>
            </a:r>
            <a:endParaRPr lang="en-US" sz="2800" b="1" dirty="0"/>
          </a:p>
        </p:txBody>
      </p:sp>
      <p:sp>
        <p:nvSpPr>
          <p:cNvPr id="6" name="TextBox 5"/>
          <p:cNvSpPr txBox="1"/>
          <p:nvPr/>
        </p:nvSpPr>
        <p:spPr>
          <a:xfrm>
            <a:off x="3810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1393417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157719</TotalTime>
  <Words>2497</Words>
  <Application>Microsoft Office PowerPoint</Application>
  <PresentationFormat>On-screen Show (4:3)</PresentationFormat>
  <Paragraphs>583</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 CVM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boudrmk</dc:creator>
  <cp:lastModifiedBy>boudrmk</cp:lastModifiedBy>
  <cp:revision>672</cp:revision>
  <dcterms:created xsi:type="dcterms:W3CDTF">2011-01-24T21:10:04Z</dcterms:created>
  <dcterms:modified xsi:type="dcterms:W3CDTF">2014-02-03T16:49:03Z</dcterms:modified>
</cp:coreProperties>
</file>