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62" r:id="rId4"/>
    <p:sldId id="273" r:id="rId5"/>
    <p:sldId id="258" r:id="rId6"/>
    <p:sldId id="272" r:id="rId7"/>
    <p:sldId id="260" r:id="rId8"/>
    <p:sldId id="259" r:id="rId9"/>
    <p:sldId id="261" r:id="rId10"/>
    <p:sldId id="274" r:id="rId11"/>
    <p:sldId id="264" r:id="rId12"/>
    <p:sldId id="277" r:id="rId13"/>
    <p:sldId id="265" r:id="rId14"/>
    <p:sldId id="266" r:id="rId15"/>
    <p:sldId id="275" r:id="rId16"/>
    <p:sldId id="267" r:id="rId17"/>
    <p:sldId id="278" r:id="rId18"/>
    <p:sldId id="268" r:id="rId19"/>
    <p:sldId id="279" r:id="rId20"/>
    <p:sldId id="276" r:id="rId21"/>
    <p:sldId id="269" r:id="rId22"/>
    <p:sldId id="280" r:id="rId23"/>
    <p:sldId id="271" r:id="rId24"/>
    <p:sldId id="270" r:id="rId25"/>
    <p:sldId id="263"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04" autoAdjust="0"/>
    <p:restoredTop sz="94660"/>
  </p:normalViewPr>
  <p:slideViewPr>
    <p:cSldViewPr>
      <p:cViewPr>
        <p:scale>
          <a:sx n="100" d="100"/>
          <a:sy n="100" d="100"/>
        </p:scale>
        <p:origin x="-1230" y="-2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D7B360C-A3FB-413B-BE92-A8B0A5F592F7}" type="datetimeFigureOut">
              <a:rPr lang="en-US" smtClean="0"/>
              <a:t>6/16/2014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C8AF2-3909-4A27-B415-A60F96DAAF15}" type="slidenum">
              <a:rPr lang="en-US" smtClean="0"/>
              <a:t>‹#›</a:t>
            </a:fld>
            <a:endParaRPr lang="en-US"/>
          </a:p>
        </p:txBody>
      </p:sp>
    </p:spTree>
    <p:extLst>
      <p:ext uri="{BB962C8B-B14F-4D97-AF65-F5344CB8AC3E}">
        <p14:creationId xmlns:p14="http://schemas.microsoft.com/office/powerpoint/2010/main" val="127775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7B360C-A3FB-413B-BE92-A8B0A5F592F7}" type="datetimeFigureOut">
              <a:rPr lang="en-US" smtClean="0"/>
              <a:t>6/16/2014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C8AF2-3909-4A27-B415-A60F96DAAF15}" type="slidenum">
              <a:rPr lang="en-US" smtClean="0"/>
              <a:t>‹#›</a:t>
            </a:fld>
            <a:endParaRPr lang="en-US"/>
          </a:p>
        </p:txBody>
      </p:sp>
    </p:spTree>
    <p:extLst>
      <p:ext uri="{BB962C8B-B14F-4D97-AF65-F5344CB8AC3E}">
        <p14:creationId xmlns:p14="http://schemas.microsoft.com/office/powerpoint/2010/main" val="48463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7B360C-A3FB-413B-BE92-A8B0A5F592F7}" type="datetimeFigureOut">
              <a:rPr lang="en-US" smtClean="0"/>
              <a:t>6/16/2014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C8AF2-3909-4A27-B415-A60F96DAAF15}" type="slidenum">
              <a:rPr lang="en-US" smtClean="0"/>
              <a:t>‹#›</a:t>
            </a:fld>
            <a:endParaRPr lang="en-US"/>
          </a:p>
        </p:txBody>
      </p:sp>
    </p:spTree>
    <p:extLst>
      <p:ext uri="{BB962C8B-B14F-4D97-AF65-F5344CB8AC3E}">
        <p14:creationId xmlns:p14="http://schemas.microsoft.com/office/powerpoint/2010/main" val="3932310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7B360C-A3FB-413B-BE92-A8B0A5F592F7}" type="datetimeFigureOut">
              <a:rPr lang="en-US" smtClean="0"/>
              <a:t>6/16/2014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C8AF2-3909-4A27-B415-A60F96DAAF15}" type="slidenum">
              <a:rPr lang="en-US" smtClean="0"/>
              <a:t>‹#›</a:t>
            </a:fld>
            <a:endParaRPr lang="en-US"/>
          </a:p>
        </p:txBody>
      </p:sp>
    </p:spTree>
    <p:extLst>
      <p:ext uri="{BB962C8B-B14F-4D97-AF65-F5344CB8AC3E}">
        <p14:creationId xmlns:p14="http://schemas.microsoft.com/office/powerpoint/2010/main" val="3814279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7B360C-A3FB-413B-BE92-A8B0A5F592F7}" type="datetimeFigureOut">
              <a:rPr lang="en-US" smtClean="0"/>
              <a:t>6/16/2014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C8AF2-3909-4A27-B415-A60F96DAAF15}" type="slidenum">
              <a:rPr lang="en-US" smtClean="0"/>
              <a:t>‹#›</a:t>
            </a:fld>
            <a:endParaRPr lang="en-US"/>
          </a:p>
        </p:txBody>
      </p:sp>
    </p:spTree>
    <p:extLst>
      <p:ext uri="{BB962C8B-B14F-4D97-AF65-F5344CB8AC3E}">
        <p14:creationId xmlns:p14="http://schemas.microsoft.com/office/powerpoint/2010/main" val="3257645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D7B360C-A3FB-413B-BE92-A8B0A5F592F7}" type="datetimeFigureOut">
              <a:rPr lang="en-US" smtClean="0"/>
              <a:t>6/16/2014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9C8AF2-3909-4A27-B415-A60F96DAAF15}" type="slidenum">
              <a:rPr lang="en-US" smtClean="0"/>
              <a:t>‹#›</a:t>
            </a:fld>
            <a:endParaRPr lang="en-US"/>
          </a:p>
        </p:txBody>
      </p:sp>
    </p:spTree>
    <p:extLst>
      <p:ext uri="{BB962C8B-B14F-4D97-AF65-F5344CB8AC3E}">
        <p14:creationId xmlns:p14="http://schemas.microsoft.com/office/powerpoint/2010/main" val="3575419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7B360C-A3FB-413B-BE92-A8B0A5F592F7}" type="datetimeFigureOut">
              <a:rPr lang="en-US" smtClean="0"/>
              <a:t>6/16/2014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9C8AF2-3909-4A27-B415-A60F96DAAF15}" type="slidenum">
              <a:rPr lang="en-US" smtClean="0"/>
              <a:t>‹#›</a:t>
            </a:fld>
            <a:endParaRPr lang="en-US"/>
          </a:p>
        </p:txBody>
      </p:sp>
    </p:spTree>
    <p:extLst>
      <p:ext uri="{BB962C8B-B14F-4D97-AF65-F5344CB8AC3E}">
        <p14:creationId xmlns:p14="http://schemas.microsoft.com/office/powerpoint/2010/main" val="3841832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7B360C-A3FB-413B-BE92-A8B0A5F592F7}" type="datetimeFigureOut">
              <a:rPr lang="en-US" smtClean="0"/>
              <a:t>6/16/2014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9C8AF2-3909-4A27-B415-A60F96DAAF15}" type="slidenum">
              <a:rPr lang="en-US" smtClean="0"/>
              <a:t>‹#›</a:t>
            </a:fld>
            <a:endParaRPr lang="en-US"/>
          </a:p>
        </p:txBody>
      </p:sp>
    </p:spTree>
    <p:extLst>
      <p:ext uri="{BB962C8B-B14F-4D97-AF65-F5344CB8AC3E}">
        <p14:creationId xmlns:p14="http://schemas.microsoft.com/office/powerpoint/2010/main" val="3085214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7B360C-A3FB-413B-BE92-A8B0A5F592F7}" type="datetimeFigureOut">
              <a:rPr lang="en-US" smtClean="0"/>
              <a:t>6/16/2014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9C8AF2-3909-4A27-B415-A60F96DAAF15}" type="slidenum">
              <a:rPr lang="en-US" smtClean="0"/>
              <a:t>‹#›</a:t>
            </a:fld>
            <a:endParaRPr lang="en-US"/>
          </a:p>
        </p:txBody>
      </p:sp>
    </p:spTree>
    <p:extLst>
      <p:ext uri="{BB962C8B-B14F-4D97-AF65-F5344CB8AC3E}">
        <p14:creationId xmlns:p14="http://schemas.microsoft.com/office/powerpoint/2010/main" val="989909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7B360C-A3FB-413B-BE92-A8B0A5F592F7}" type="datetimeFigureOut">
              <a:rPr lang="en-US" smtClean="0"/>
              <a:t>6/16/2014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9C8AF2-3909-4A27-B415-A60F96DAAF15}" type="slidenum">
              <a:rPr lang="en-US" smtClean="0"/>
              <a:t>‹#›</a:t>
            </a:fld>
            <a:endParaRPr lang="en-US"/>
          </a:p>
        </p:txBody>
      </p:sp>
    </p:spTree>
    <p:extLst>
      <p:ext uri="{BB962C8B-B14F-4D97-AF65-F5344CB8AC3E}">
        <p14:creationId xmlns:p14="http://schemas.microsoft.com/office/powerpoint/2010/main" val="2594030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7B360C-A3FB-413B-BE92-A8B0A5F592F7}" type="datetimeFigureOut">
              <a:rPr lang="en-US" smtClean="0"/>
              <a:t>6/16/2014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9C8AF2-3909-4A27-B415-A60F96DAAF15}" type="slidenum">
              <a:rPr lang="en-US" smtClean="0"/>
              <a:t>‹#›</a:t>
            </a:fld>
            <a:endParaRPr lang="en-US"/>
          </a:p>
        </p:txBody>
      </p:sp>
    </p:spTree>
    <p:extLst>
      <p:ext uri="{BB962C8B-B14F-4D97-AF65-F5344CB8AC3E}">
        <p14:creationId xmlns:p14="http://schemas.microsoft.com/office/powerpoint/2010/main" val="1776116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7B360C-A3FB-413B-BE92-A8B0A5F592F7}" type="datetimeFigureOut">
              <a:rPr lang="en-US" smtClean="0"/>
              <a:t>6/16/2014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9C8AF2-3909-4A27-B415-A60F96DAAF15}" type="slidenum">
              <a:rPr lang="en-US" smtClean="0"/>
              <a:t>‹#›</a:t>
            </a:fld>
            <a:endParaRPr lang="en-US"/>
          </a:p>
        </p:txBody>
      </p:sp>
    </p:spTree>
    <p:extLst>
      <p:ext uri="{BB962C8B-B14F-4D97-AF65-F5344CB8AC3E}">
        <p14:creationId xmlns:p14="http://schemas.microsoft.com/office/powerpoint/2010/main" val="398424614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auburn.edu/academic/provost/undergrad_studies/fye/cwe/pdf/Parent%20Schedule%202014.pdf" TargetMode="External"/><Relationship Id="rId2" Type="http://schemas.openxmlformats.org/officeDocument/2006/relationships/hyperlink" Target="http://www.auburn.edu/academic/provost/undergrad_studies/fye/cwe/pdf/Student%20Schedule%202014.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t>The First Year Experience Office</a:t>
            </a:r>
            <a:endParaRPr lang="en-US" b="1"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59708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First Year Experience programs</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Camp War Eagle</a:t>
            </a:r>
          </a:p>
          <a:p>
            <a:pPr lvl="1"/>
            <a:r>
              <a:rPr lang="en-US" dirty="0" smtClean="0"/>
              <a:t>Orientation for freshmen and parents</a:t>
            </a:r>
            <a:endParaRPr lang="en-US" dirty="0"/>
          </a:p>
          <a:p>
            <a:r>
              <a:rPr lang="en-US" dirty="0" smtClean="0">
                <a:solidFill>
                  <a:schemeClr val="accent2"/>
                </a:solidFill>
              </a:rPr>
              <a:t>SOS</a:t>
            </a:r>
          </a:p>
          <a:p>
            <a:pPr lvl="1"/>
            <a:r>
              <a:rPr lang="en-US" dirty="0" smtClean="0">
                <a:solidFill>
                  <a:schemeClr val="accent2"/>
                </a:solidFill>
              </a:rPr>
              <a:t>Orientation for transfers and families</a:t>
            </a:r>
          </a:p>
          <a:p>
            <a:r>
              <a:rPr lang="en-US" dirty="0" smtClean="0"/>
              <a:t>First Year Seminars</a:t>
            </a:r>
          </a:p>
          <a:p>
            <a:pPr lvl="1"/>
            <a:r>
              <a:rPr lang="en-US" dirty="0" smtClean="0"/>
              <a:t>Academic courses for transitional students</a:t>
            </a:r>
          </a:p>
          <a:p>
            <a:r>
              <a:rPr lang="en-US" dirty="0" smtClean="0"/>
              <a:t>Learning Communities</a:t>
            </a:r>
          </a:p>
          <a:p>
            <a:pPr lvl="1"/>
            <a:r>
              <a:rPr lang="en-US" dirty="0" smtClean="0"/>
              <a:t>Cohorts of students taking multiple classes together</a:t>
            </a:r>
            <a:r>
              <a:rPr lang="en-US" dirty="0"/>
              <a:t> </a:t>
            </a:r>
            <a:r>
              <a:rPr lang="en-US" dirty="0" smtClean="0"/>
              <a:t>including a first year seminar</a:t>
            </a:r>
          </a:p>
          <a:p>
            <a:pPr lvl="2"/>
            <a:r>
              <a:rPr lang="en-US" dirty="0" smtClean="0"/>
              <a:t>Major based</a:t>
            </a:r>
          </a:p>
          <a:p>
            <a:pPr lvl="2"/>
            <a:r>
              <a:rPr lang="en-US" dirty="0" smtClean="0"/>
              <a:t>Interdisciplinary</a:t>
            </a:r>
          </a:p>
        </p:txBody>
      </p:sp>
    </p:spTree>
    <p:extLst>
      <p:ext uri="{BB962C8B-B14F-4D97-AF65-F5344CB8AC3E}">
        <p14:creationId xmlns:p14="http://schemas.microsoft.com/office/powerpoint/2010/main" val="16186641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SOS Mission</a:t>
            </a:r>
            <a:endParaRPr lang="en-US" b="1" dirty="0"/>
          </a:p>
        </p:txBody>
      </p:sp>
      <p:sp>
        <p:nvSpPr>
          <p:cNvPr id="3" name="Content Placeholder 2"/>
          <p:cNvSpPr>
            <a:spLocks noGrp="1"/>
          </p:cNvSpPr>
          <p:nvPr>
            <p:ph idx="1"/>
          </p:nvPr>
        </p:nvSpPr>
        <p:spPr/>
        <p:txBody>
          <a:bodyPr/>
          <a:lstStyle/>
          <a:p>
            <a:r>
              <a:rPr lang="en-US" dirty="0"/>
              <a:t>The mission of SOS is to empower Auburn students with the skills needed to create and maintain their permanent position in the Auburn family by fostering academic and social development through a comprehensive orientation experience.  </a:t>
            </a:r>
          </a:p>
        </p:txBody>
      </p:sp>
    </p:spTree>
    <p:extLst>
      <p:ext uri="{BB962C8B-B14F-4D97-AF65-F5344CB8AC3E}">
        <p14:creationId xmlns:p14="http://schemas.microsoft.com/office/powerpoint/2010/main" val="8750728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SOS Mission</a:t>
            </a:r>
            <a:endParaRPr lang="en-US" b="1" dirty="0"/>
          </a:p>
        </p:txBody>
      </p:sp>
      <p:sp>
        <p:nvSpPr>
          <p:cNvPr id="3" name="Content Placeholder 2"/>
          <p:cNvSpPr>
            <a:spLocks noGrp="1"/>
          </p:cNvSpPr>
          <p:nvPr>
            <p:ph idx="1"/>
          </p:nvPr>
        </p:nvSpPr>
        <p:spPr/>
        <p:txBody>
          <a:bodyPr/>
          <a:lstStyle/>
          <a:p>
            <a:r>
              <a:rPr lang="en-US" dirty="0"/>
              <a:t>The mission of SOS is to empower Auburn students with the skills needed to create and maintain their permanent position in the Auburn family by </a:t>
            </a:r>
            <a:r>
              <a:rPr lang="en-US" dirty="0">
                <a:solidFill>
                  <a:schemeClr val="accent2"/>
                </a:solidFill>
              </a:rPr>
              <a:t>fostering academic and social development </a:t>
            </a:r>
            <a:r>
              <a:rPr lang="en-US" dirty="0"/>
              <a:t>through a comprehensive orientation experience</a:t>
            </a:r>
            <a:r>
              <a:rPr lang="en-US" dirty="0" smtClean="0"/>
              <a:t>.</a:t>
            </a:r>
            <a:endParaRPr lang="en-US" dirty="0"/>
          </a:p>
        </p:txBody>
      </p:sp>
    </p:spTree>
    <p:extLst>
      <p:ext uri="{BB962C8B-B14F-4D97-AF65-F5344CB8AC3E}">
        <p14:creationId xmlns:p14="http://schemas.microsoft.com/office/powerpoint/2010/main" val="3952794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SOS Schedule</a:t>
            </a:r>
            <a:endParaRPr lang="en-US" b="1" dirty="0"/>
          </a:p>
        </p:txBody>
      </p:sp>
      <p:sp>
        <p:nvSpPr>
          <p:cNvPr id="3" name="Content Placeholder 2"/>
          <p:cNvSpPr>
            <a:spLocks noGrp="1"/>
          </p:cNvSpPr>
          <p:nvPr>
            <p:ph idx="1"/>
          </p:nvPr>
        </p:nvSpPr>
        <p:spPr/>
        <p:txBody>
          <a:bodyPr/>
          <a:lstStyle/>
          <a:p>
            <a:r>
              <a:rPr lang="en-US" dirty="0" smtClean="0"/>
              <a:t>Two different schedules</a:t>
            </a:r>
          </a:p>
          <a:p>
            <a:pPr lvl="1"/>
            <a:r>
              <a:rPr lang="en-US" dirty="0" smtClean="0"/>
              <a:t>Full day offered five times a year</a:t>
            </a:r>
          </a:p>
          <a:p>
            <a:pPr lvl="2"/>
            <a:r>
              <a:rPr lang="en-US" dirty="0"/>
              <a:t>Includes two small group sessions, breakout sessions</a:t>
            </a:r>
            <a:r>
              <a:rPr lang="en-US" dirty="0" smtClean="0"/>
              <a:t>, campus tour, computing resources session, academic </a:t>
            </a:r>
            <a:r>
              <a:rPr lang="en-US" dirty="0"/>
              <a:t>advising and registration </a:t>
            </a:r>
            <a:r>
              <a:rPr lang="en-US" dirty="0" smtClean="0"/>
              <a:t>assistance</a:t>
            </a:r>
          </a:p>
          <a:p>
            <a:pPr lvl="1"/>
            <a:r>
              <a:rPr lang="en-US" dirty="0" smtClean="0"/>
              <a:t>Half day offered in August and January</a:t>
            </a:r>
          </a:p>
          <a:p>
            <a:pPr lvl="2"/>
            <a:r>
              <a:rPr lang="en-US" dirty="0" smtClean="0"/>
              <a:t>One small group session, academic advising, optional campus tours and registration assistance</a:t>
            </a:r>
          </a:p>
          <a:p>
            <a:pPr lvl="1"/>
            <a:r>
              <a:rPr lang="en-US" dirty="0"/>
              <a:t>Parents/family members attend, but much less frequently than CWE</a:t>
            </a:r>
          </a:p>
          <a:p>
            <a:pPr lvl="1"/>
            <a:endParaRPr lang="en-US" dirty="0" smtClean="0"/>
          </a:p>
        </p:txBody>
      </p:sp>
    </p:spTree>
    <p:extLst>
      <p:ext uri="{BB962C8B-B14F-4D97-AF65-F5344CB8AC3E}">
        <p14:creationId xmlns:p14="http://schemas.microsoft.com/office/powerpoint/2010/main" val="25776982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SOS Attendance</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50221003"/>
              </p:ext>
            </p:extLst>
          </p:nvPr>
        </p:nvGraphicFramePr>
        <p:xfrm>
          <a:off x="457200" y="1600200"/>
          <a:ext cx="8229602" cy="1381760"/>
        </p:xfrm>
        <a:graphic>
          <a:graphicData uri="http://schemas.openxmlformats.org/drawingml/2006/table">
            <a:tbl>
              <a:tblPr firstRow="1" bandRow="1">
                <a:tableStyleId>{5C22544A-7EE6-4342-B048-85BDC9FD1C3A}</a:tableStyleId>
              </a:tblPr>
              <a:tblGrid>
                <a:gridCol w="1676400"/>
                <a:gridCol w="1371600"/>
                <a:gridCol w="1110776"/>
                <a:gridCol w="1356942"/>
                <a:gridCol w="1356942"/>
                <a:gridCol w="1356942"/>
              </a:tblGrid>
              <a:tr h="370840">
                <a:tc>
                  <a:txBody>
                    <a:bodyPr/>
                    <a:lstStyle/>
                    <a:p>
                      <a:r>
                        <a:rPr lang="en-US" dirty="0" smtClean="0"/>
                        <a:t>Term Attending SOS</a:t>
                      </a:r>
                      <a:endParaRPr lang="en-US" dirty="0"/>
                    </a:p>
                  </a:txBody>
                  <a:tcPr/>
                </a:tc>
                <a:tc>
                  <a:txBody>
                    <a:bodyPr/>
                    <a:lstStyle/>
                    <a:p>
                      <a:r>
                        <a:rPr lang="en-US" dirty="0" smtClean="0"/>
                        <a:t>Term Enrolling</a:t>
                      </a:r>
                      <a:endParaRPr lang="en-US" dirty="0"/>
                    </a:p>
                  </a:txBody>
                  <a:tcPr/>
                </a:tc>
                <a:tc>
                  <a:txBody>
                    <a:bodyPr/>
                    <a:lstStyle/>
                    <a:p>
                      <a:r>
                        <a:rPr lang="en-US" dirty="0" smtClean="0"/>
                        <a:t>2010-11</a:t>
                      </a:r>
                      <a:endParaRPr lang="en-US" dirty="0"/>
                    </a:p>
                  </a:txBody>
                  <a:tcPr/>
                </a:tc>
                <a:tc>
                  <a:txBody>
                    <a:bodyPr/>
                    <a:lstStyle/>
                    <a:p>
                      <a:r>
                        <a:rPr lang="en-US" dirty="0" smtClean="0"/>
                        <a:t>2011-12</a:t>
                      </a:r>
                      <a:endParaRPr lang="en-US" dirty="0"/>
                    </a:p>
                  </a:txBody>
                  <a:tcPr/>
                </a:tc>
                <a:tc>
                  <a:txBody>
                    <a:bodyPr/>
                    <a:lstStyle/>
                    <a:p>
                      <a:r>
                        <a:rPr lang="en-US" dirty="0" smtClean="0"/>
                        <a:t>2012-13</a:t>
                      </a:r>
                      <a:endParaRPr lang="en-US" dirty="0"/>
                    </a:p>
                  </a:txBody>
                  <a:tcPr/>
                </a:tc>
                <a:tc>
                  <a:txBody>
                    <a:bodyPr/>
                    <a:lstStyle/>
                    <a:p>
                      <a:r>
                        <a:rPr lang="en-US" dirty="0" smtClean="0"/>
                        <a:t>2013-14</a:t>
                      </a:r>
                      <a:endParaRPr lang="en-US" dirty="0"/>
                    </a:p>
                  </a:txBody>
                  <a:tcPr/>
                </a:tc>
              </a:tr>
              <a:tr h="370840">
                <a:tc>
                  <a:txBody>
                    <a:bodyPr/>
                    <a:lstStyle/>
                    <a:p>
                      <a:r>
                        <a:rPr lang="en-US" dirty="0" smtClean="0"/>
                        <a:t>Spring/Summer</a:t>
                      </a:r>
                      <a:endParaRPr lang="en-US" dirty="0"/>
                    </a:p>
                  </a:txBody>
                  <a:tcPr/>
                </a:tc>
                <a:tc>
                  <a:txBody>
                    <a:bodyPr/>
                    <a:lstStyle/>
                    <a:p>
                      <a:r>
                        <a:rPr lang="en-US" dirty="0" smtClean="0"/>
                        <a:t>Summer/Fall</a:t>
                      </a:r>
                      <a:endParaRPr lang="en-US" dirty="0"/>
                    </a:p>
                  </a:txBody>
                  <a:tcPr/>
                </a:tc>
                <a:tc>
                  <a:txBody>
                    <a:bodyPr/>
                    <a:lstStyle/>
                    <a:p>
                      <a:r>
                        <a:rPr lang="en-US" dirty="0" smtClean="0"/>
                        <a:t>1,295</a:t>
                      </a:r>
                      <a:endParaRPr lang="en-US" dirty="0"/>
                    </a:p>
                  </a:txBody>
                  <a:tcPr/>
                </a:tc>
                <a:tc>
                  <a:txBody>
                    <a:bodyPr/>
                    <a:lstStyle/>
                    <a:p>
                      <a:r>
                        <a:rPr lang="en-US" dirty="0" smtClean="0"/>
                        <a:t>1,168</a:t>
                      </a:r>
                      <a:endParaRPr lang="en-US" dirty="0"/>
                    </a:p>
                  </a:txBody>
                  <a:tcPr/>
                </a:tc>
                <a:tc>
                  <a:txBody>
                    <a:bodyPr/>
                    <a:lstStyle/>
                    <a:p>
                      <a:r>
                        <a:rPr lang="en-US" dirty="0" smtClean="0"/>
                        <a:t>1,149</a:t>
                      </a:r>
                      <a:endParaRPr lang="en-US" dirty="0"/>
                    </a:p>
                  </a:txBody>
                  <a:tcPr/>
                </a:tc>
                <a:tc>
                  <a:txBody>
                    <a:bodyPr/>
                    <a:lstStyle/>
                    <a:p>
                      <a:r>
                        <a:rPr lang="en-US" dirty="0" smtClean="0"/>
                        <a:t>948*</a:t>
                      </a:r>
                      <a:endParaRPr lang="en-US" dirty="0"/>
                    </a:p>
                  </a:txBody>
                  <a:tcPr/>
                </a:tc>
              </a:tr>
              <a:tr h="370840">
                <a:tc>
                  <a:txBody>
                    <a:bodyPr/>
                    <a:lstStyle/>
                    <a:p>
                      <a:r>
                        <a:rPr lang="en-US" dirty="0" smtClean="0"/>
                        <a:t>Fall**</a:t>
                      </a:r>
                      <a:endParaRPr lang="en-US" dirty="0"/>
                    </a:p>
                  </a:txBody>
                  <a:tcPr/>
                </a:tc>
                <a:tc>
                  <a:txBody>
                    <a:bodyPr/>
                    <a:lstStyle/>
                    <a:p>
                      <a:r>
                        <a:rPr lang="en-US" dirty="0" smtClean="0"/>
                        <a:t>Spring</a:t>
                      </a:r>
                      <a:endParaRPr lang="en-US" dirty="0"/>
                    </a:p>
                  </a:txBody>
                  <a:tcPr/>
                </a:tc>
                <a:tc>
                  <a:txBody>
                    <a:bodyPr/>
                    <a:lstStyle/>
                    <a:p>
                      <a:r>
                        <a:rPr lang="en-US" dirty="0" smtClean="0"/>
                        <a:t>241</a:t>
                      </a:r>
                      <a:endParaRPr lang="en-US" dirty="0"/>
                    </a:p>
                  </a:txBody>
                  <a:tcPr/>
                </a:tc>
                <a:tc>
                  <a:txBody>
                    <a:bodyPr/>
                    <a:lstStyle/>
                    <a:p>
                      <a:r>
                        <a:rPr lang="en-US" dirty="0" smtClean="0"/>
                        <a:t>167</a:t>
                      </a:r>
                      <a:endParaRPr lang="en-US" dirty="0"/>
                    </a:p>
                  </a:txBody>
                  <a:tcPr/>
                </a:tc>
                <a:tc>
                  <a:txBody>
                    <a:bodyPr/>
                    <a:lstStyle/>
                    <a:p>
                      <a:r>
                        <a:rPr lang="en-US" dirty="0" smtClean="0"/>
                        <a:t>220</a:t>
                      </a:r>
                      <a:endParaRPr lang="en-US" dirty="0"/>
                    </a:p>
                  </a:txBody>
                  <a:tcPr/>
                </a:tc>
                <a:tc>
                  <a:txBody>
                    <a:bodyPr/>
                    <a:lstStyle/>
                    <a:p>
                      <a:r>
                        <a:rPr lang="en-US" dirty="0" smtClean="0"/>
                        <a:t>236</a:t>
                      </a:r>
                      <a:endParaRPr lang="en-US" dirty="0" smtClean="0"/>
                    </a:p>
                  </a:txBody>
                  <a:tcPr/>
                </a:tc>
              </a:tr>
            </a:tbl>
          </a:graphicData>
        </a:graphic>
      </p:graphicFrame>
      <p:sp>
        <p:nvSpPr>
          <p:cNvPr id="5" name="TextBox 4"/>
          <p:cNvSpPr txBox="1"/>
          <p:nvPr/>
        </p:nvSpPr>
        <p:spPr>
          <a:xfrm>
            <a:off x="533400" y="3124200"/>
            <a:ext cx="8153400" cy="646331"/>
          </a:xfrm>
          <a:prstGeom prst="rect">
            <a:avLst/>
          </a:prstGeom>
          <a:noFill/>
        </p:spPr>
        <p:txBody>
          <a:bodyPr wrap="square" rtlCol="0">
            <a:spAutoFit/>
          </a:bodyPr>
          <a:lstStyle/>
          <a:p>
            <a:r>
              <a:rPr lang="en-US" dirty="0" smtClean="0"/>
              <a:t>* August </a:t>
            </a:r>
            <a:r>
              <a:rPr lang="en-US" dirty="0" smtClean="0"/>
              <a:t>2014 session not </a:t>
            </a:r>
            <a:r>
              <a:rPr lang="en-US" dirty="0" smtClean="0"/>
              <a:t>included</a:t>
            </a:r>
          </a:p>
          <a:p>
            <a:r>
              <a:rPr lang="en-US" dirty="0" smtClean="0"/>
              <a:t>** Includes freshmen who began in spring term</a:t>
            </a:r>
            <a:endParaRPr lang="en-US" dirty="0" smtClean="0"/>
          </a:p>
        </p:txBody>
      </p:sp>
    </p:spTree>
    <p:extLst>
      <p:ext uri="{BB962C8B-B14F-4D97-AF65-F5344CB8AC3E}">
        <p14:creationId xmlns:p14="http://schemas.microsoft.com/office/powerpoint/2010/main" val="33624890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First Year Experience programs</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Camp War Eagle</a:t>
            </a:r>
          </a:p>
          <a:p>
            <a:pPr lvl="1"/>
            <a:r>
              <a:rPr lang="en-US" dirty="0" smtClean="0"/>
              <a:t>Orientation for freshmen and parents</a:t>
            </a:r>
            <a:endParaRPr lang="en-US" dirty="0"/>
          </a:p>
          <a:p>
            <a:r>
              <a:rPr lang="en-US" dirty="0" smtClean="0"/>
              <a:t>SOS</a:t>
            </a:r>
          </a:p>
          <a:p>
            <a:pPr lvl="1"/>
            <a:r>
              <a:rPr lang="en-US" dirty="0" smtClean="0"/>
              <a:t>Orientation for transfers and families</a:t>
            </a:r>
          </a:p>
          <a:p>
            <a:r>
              <a:rPr lang="en-US" dirty="0" smtClean="0">
                <a:solidFill>
                  <a:schemeClr val="accent2"/>
                </a:solidFill>
              </a:rPr>
              <a:t>First Year Seminars</a:t>
            </a:r>
          </a:p>
          <a:p>
            <a:pPr lvl="1"/>
            <a:r>
              <a:rPr lang="en-US" dirty="0" smtClean="0">
                <a:solidFill>
                  <a:schemeClr val="accent2"/>
                </a:solidFill>
              </a:rPr>
              <a:t>Academic courses for transitional students</a:t>
            </a:r>
          </a:p>
          <a:p>
            <a:r>
              <a:rPr lang="en-US" dirty="0" smtClean="0"/>
              <a:t>Learning Communities</a:t>
            </a:r>
          </a:p>
          <a:p>
            <a:pPr lvl="1"/>
            <a:r>
              <a:rPr lang="en-US" dirty="0" smtClean="0"/>
              <a:t>Cohorts of students taking multiple classes together</a:t>
            </a:r>
            <a:r>
              <a:rPr lang="en-US" dirty="0"/>
              <a:t> </a:t>
            </a:r>
            <a:r>
              <a:rPr lang="en-US" dirty="0" smtClean="0"/>
              <a:t>including a first year seminar</a:t>
            </a:r>
          </a:p>
          <a:p>
            <a:pPr lvl="2"/>
            <a:r>
              <a:rPr lang="en-US" dirty="0" smtClean="0"/>
              <a:t>Major based</a:t>
            </a:r>
          </a:p>
          <a:p>
            <a:pPr lvl="2"/>
            <a:r>
              <a:rPr lang="en-US" dirty="0" smtClean="0"/>
              <a:t>Interdisciplinary</a:t>
            </a:r>
          </a:p>
        </p:txBody>
      </p:sp>
    </p:spTree>
    <p:extLst>
      <p:ext uri="{BB962C8B-B14F-4D97-AF65-F5344CB8AC3E}">
        <p14:creationId xmlns:p14="http://schemas.microsoft.com/office/powerpoint/2010/main" val="16186641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First Year Seminars Mission</a:t>
            </a:r>
            <a:endParaRPr lang="en-US" b="1" dirty="0"/>
          </a:p>
        </p:txBody>
      </p:sp>
      <p:sp>
        <p:nvSpPr>
          <p:cNvPr id="3" name="Content Placeholder 2"/>
          <p:cNvSpPr>
            <a:spLocks noGrp="1"/>
          </p:cNvSpPr>
          <p:nvPr>
            <p:ph idx="1"/>
          </p:nvPr>
        </p:nvSpPr>
        <p:spPr/>
        <p:txBody>
          <a:bodyPr>
            <a:normAutofit fontScale="70000" lnSpcReduction="20000"/>
          </a:bodyPr>
          <a:lstStyle/>
          <a:p>
            <a:r>
              <a:rPr lang="en-US" dirty="0"/>
              <a:t>First Year Seminars at Auburn University are committed to teaching and having students demonstrate critical academic, career, and personal success skills that help students effectively and efficiently adjust to university life. A diverse and rich curriculum will help students develop and master critical thinking skills, time management, study skills, note taking, goal setting, career and major exploration, academic and emotional adjustment issues, healthy behaviors, and an appreciation for and understanding of diversity among people. Additionally, first year seminars will help instill a sense of belonging to the University community by exposing students to Auburn's institutional history, traditions, and research mission and by facilitating access to </a:t>
            </a:r>
            <a:r>
              <a:rPr lang="en-US" dirty="0" smtClean="0"/>
              <a:t>campus and community</a:t>
            </a:r>
            <a:r>
              <a:rPr lang="en-US" dirty="0"/>
              <a:t> </a:t>
            </a:r>
            <a:r>
              <a:rPr lang="en-US" dirty="0" smtClean="0"/>
              <a:t>support </a:t>
            </a:r>
            <a:r>
              <a:rPr lang="en-US" dirty="0"/>
              <a:t>services and involvement opportunities.</a:t>
            </a:r>
          </a:p>
        </p:txBody>
      </p:sp>
    </p:spTree>
    <p:extLst>
      <p:ext uri="{BB962C8B-B14F-4D97-AF65-F5344CB8AC3E}">
        <p14:creationId xmlns:p14="http://schemas.microsoft.com/office/powerpoint/2010/main" val="2361040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First Year Seminars Mission</a:t>
            </a:r>
            <a:endParaRPr lang="en-US" b="1" dirty="0"/>
          </a:p>
        </p:txBody>
      </p:sp>
      <p:sp>
        <p:nvSpPr>
          <p:cNvPr id="3" name="Content Placeholder 2"/>
          <p:cNvSpPr>
            <a:spLocks noGrp="1"/>
          </p:cNvSpPr>
          <p:nvPr>
            <p:ph idx="1"/>
          </p:nvPr>
        </p:nvSpPr>
        <p:spPr/>
        <p:txBody>
          <a:bodyPr>
            <a:normAutofit fontScale="70000" lnSpcReduction="20000"/>
          </a:bodyPr>
          <a:lstStyle/>
          <a:p>
            <a:r>
              <a:rPr lang="en-US" dirty="0"/>
              <a:t>First Year Seminars at Auburn University are committed to teaching and having students demonstrate critical </a:t>
            </a:r>
            <a:r>
              <a:rPr lang="en-US" dirty="0">
                <a:solidFill>
                  <a:schemeClr val="accent2"/>
                </a:solidFill>
              </a:rPr>
              <a:t>academic, career, and personal success skills </a:t>
            </a:r>
            <a:r>
              <a:rPr lang="en-US" dirty="0"/>
              <a:t>that help students effectively and efficiently adjust to university life. A diverse and rich curriculum will help students develop and master</a:t>
            </a:r>
            <a:r>
              <a:rPr lang="en-US" dirty="0">
                <a:solidFill>
                  <a:srgbClr val="FF0000"/>
                </a:solidFill>
              </a:rPr>
              <a:t> </a:t>
            </a:r>
            <a:r>
              <a:rPr lang="en-US" dirty="0">
                <a:solidFill>
                  <a:schemeClr val="accent2"/>
                </a:solidFill>
              </a:rPr>
              <a:t>critical thinking skills, time management, study skills, note taking, goal setting, career and major exploration, academic and emotional adjustment issues, healthy behaviors, and an appreciation for and understanding of diversity among people. </a:t>
            </a:r>
            <a:r>
              <a:rPr lang="en-US" dirty="0"/>
              <a:t>Additionally, first year seminars will help instill a sense of belonging to the University community by exposing students to Auburn's institutional history, traditions, and research mission and by facilitating access to </a:t>
            </a:r>
            <a:r>
              <a:rPr lang="en-US" dirty="0" smtClean="0"/>
              <a:t>campus and community</a:t>
            </a:r>
            <a:r>
              <a:rPr lang="en-US" dirty="0"/>
              <a:t> </a:t>
            </a:r>
            <a:r>
              <a:rPr lang="en-US" dirty="0" smtClean="0"/>
              <a:t>support </a:t>
            </a:r>
            <a:r>
              <a:rPr lang="en-US" dirty="0"/>
              <a:t>services and involvement opportunities.</a:t>
            </a:r>
          </a:p>
        </p:txBody>
      </p:sp>
    </p:spTree>
    <p:extLst>
      <p:ext uri="{BB962C8B-B14F-4D97-AF65-F5344CB8AC3E}">
        <p14:creationId xmlns:p14="http://schemas.microsoft.com/office/powerpoint/2010/main" val="35343313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First Year Seminar Enrollment</a:t>
            </a:r>
            <a:endParaRPr lang="en-US" b="1" dirty="0"/>
          </a:p>
        </p:txBody>
      </p:sp>
      <p:sp>
        <p:nvSpPr>
          <p:cNvPr id="3" name="Content Placeholder 2"/>
          <p:cNvSpPr>
            <a:spLocks noGrp="1"/>
          </p:cNvSpPr>
          <p:nvPr>
            <p:ph idx="1"/>
          </p:nvPr>
        </p:nvSpPr>
        <p:spPr/>
        <p:txBody>
          <a:bodyPr/>
          <a:lstStyle/>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840485715"/>
              </p:ext>
            </p:extLst>
          </p:nvPr>
        </p:nvGraphicFramePr>
        <p:xfrm>
          <a:off x="762000" y="2362200"/>
          <a:ext cx="7162800" cy="2494280"/>
        </p:xfrm>
        <a:graphic>
          <a:graphicData uri="http://schemas.openxmlformats.org/drawingml/2006/table">
            <a:tbl>
              <a:tblPr firstRow="1" bandRow="1">
                <a:tableStyleId>{5C22544A-7EE6-4342-B048-85BDC9FD1C3A}</a:tableStyleId>
              </a:tblPr>
              <a:tblGrid>
                <a:gridCol w="1432560"/>
                <a:gridCol w="1432560"/>
                <a:gridCol w="1432560"/>
                <a:gridCol w="1432560"/>
                <a:gridCol w="1432560"/>
              </a:tblGrid>
              <a:tr h="370840">
                <a:tc>
                  <a:txBody>
                    <a:bodyPr/>
                    <a:lstStyle/>
                    <a:p>
                      <a:r>
                        <a:rPr lang="en-US" dirty="0" smtClean="0"/>
                        <a:t>Year</a:t>
                      </a:r>
                      <a:endParaRPr lang="en-US" dirty="0"/>
                    </a:p>
                  </a:txBody>
                  <a:tcPr/>
                </a:tc>
                <a:tc>
                  <a:txBody>
                    <a:bodyPr/>
                    <a:lstStyle/>
                    <a:p>
                      <a:r>
                        <a:rPr lang="en-US" dirty="0" smtClean="0"/>
                        <a:t>Sections Taught</a:t>
                      </a:r>
                      <a:endParaRPr lang="en-US" dirty="0"/>
                    </a:p>
                  </a:txBody>
                  <a:tcPr/>
                </a:tc>
                <a:tc>
                  <a:txBody>
                    <a:bodyPr/>
                    <a:lstStyle/>
                    <a:p>
                      <a:r>
                        <a:rPr lang="en-US" dirty="0" smtClean="0"/>
                        <a:t>Students Enrolled</a:t>
                      </a:r>
                      <a:endParaRPr lang="en-US" dirty="0"/>
                    </a:p>
                  </a:txBody>
                  <a:tcPr/>
                </a:tc>
                <a:tc>
                  <a:txBody>
                    <a:bodyPr/>
                    <a:lstStyle/>
                    <a:p>
                      <a:r>
                        <a:rPr lang="en-US" dirty="0" smtClean="0"/>
                        <a:t>Freshman</a:t>
                      </a:r>
                      <a:r>
                        <a:rPr lang="en-US" baseline="0" dirty="0" smtClean="0"/>
                        <a:t> Class</a:t>
                      </a:r>
                    </a:p>
                  </a:txBody>
                  <a:tcPr/>
                </a:tc>
                <a:tc>
                  <a:txBody>
                    <a:bodyPr/>
                    <a:lstStyle/>
                    <a:p>
                      <a:r>
                        <a:rPr lang="en-US" baseline="0" dirty="0" smtClean="0"/>
                        <a:t>% Freshman Class</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2009-10</a:t>
                      </a:r>
                      <a:endParaRPr lang="en-US" dirty="0"/>
                    </a:p>
                  </a:txBody>
                  <a:tcPr/>
                </a:tc>
                <a:tc>
                  <a:txBody>
                    <a:bodyPr/>
                    <a:lstStyle/>
                    <a:p>
                      <a:r>
                        <a:rPr lang="en-US" dirty="0" smtClean="0"/>
                        <a:t>101</a:t>
                      </a:r>
                      <a:endParaRPr lang="en-US" dirty="0"/>
                    </a:p>
                  </a:txBody>
                  <a:tcPr/>
                </a:tc>
                <a:tc>
                  <a:txBody>
                    <a:bodyPr/>
                    <a:lstStyle/>
                    <a:p>
                      <a:r>
                        <a:rPr lang="en-US" dirty="0" smtClean="0"/>
                        <a:t>2,308</a:t>
                      </a:r>
                      <a:endParaRPr lang="en-US" dirty="0"/>
                    </a:p>
                  </a:txBody>
                  <a:tcPr/>
                </a:tc>
                <a:tc>
                  <a:txBody>
                    <a:bodyPr/>
                    <a:lstStyle/>
                    <a:p>
                      <a:r>
                        <a:rPr lang="en-US" dirty="0" smtClean="0"/>
                        <a:t>3,918</a:t>
                      </a:r>
                      <a:endParaRPr lang="en-US" dirty="0"/>
                    </a:p>
                  </a:txBody>
                  <a:tcPr/>
                </a:tc>
                <a:tc>
                  <a:txBody>
                    <a:bodyPr/>
                    <a:lstStyle/>
                    <a:p>
                      <a:r>
                        <a:rPr lang="en-US" dirty="0" smtClean="0"/>
                        <a:t>58.9%</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2010-11</a:t>
                      </a:r>
                      <a:endParaRPr lang="en-US" dirty="0"/>
                    </a:p>
                  </a:txBody>
                  <a:tcPr/>
                </a:tc>
                <a:tc>
                  <a:txBody>
                    <a:bodyPr/>
                    <a:lstStyle/>
                    <a:p>
                      <a:r>
                        <a:rPr lang="en-US" dirty="0" smtClean="0"/>
                        <a:t>112</a:t>
                      </a:r>
                      <a:endParaRPr lang="en-US" dirty="0"/>
                    </a:p>
                  </a:txBody>
                  <a:tcPr/>
                </a:tc>
                <a:tc>
                  <a:txBody>
                    <a:bodyPr/>
                    <a:lstStyle/>
                    <a:p>
                      <a:r>
                        <a:rPr lang="en-US" dirty="0" smtClean="0"/>
                        <a:t>2,423</a:t>
                      </a:r>
                      <a:endParaRPr lang="en-US" dirty="0"/>
                    </a:p>
                  </a:txBody>
                  <a:tcPr/>
                </a:tc>
                <a:tc>
                  <a:txBody>
                    <a:bodyPr/>
                    <a:lstStyle/>
                    <a:p>
                      <a:r>
                        <a:rPr lang="en-US" dirty="0" smtClean="0"/>
                        <a:t>4,204</a:t>
                      </a:r>
                    </a:p>
                  </a:txBody>
                  <a:tcPr/>
                </a:tc>
                <a:tc>
                  <a:txBody>
                    <a:bodyPr/>
                    <a:lstStyle/>
                    <a:p>
                      <a:r>
                        <a:rPr lang="en-US" dirty="0" smtClean="0"/>
                        <a:t>57.6%</a:t>
                      </a:r>
                      <a:endParaRPr lang="en-US" dirty="0"/>
                    </a:p>
                  </a:txBody>
                  <a:tcPr/>
                </a:tc>
              </a:tr>
              <a:tr h="370840">
                <a:tc>
                  <a:txBody>
                    <a:bodyPr/>
                    <a:lstStyle/>
                    <a:p>
                      <a:r>
                        <a:rPr lang="en-US" dirty="0" smtClean="0"/>
                        <a:t>2011-12</a:t>
                      </a:r>
                      <a:endParaRPr lang="en-US" dirty="0"/>
                    </a:p>
                  </a:txBody>
                  <a:tcPr/>
                </a:tc>
                <a:tc>
                  <a:txBody>
                    <a:bodyPr/>
                    <a:lstStyle/>
                    <a:p>
                      <a:r>
                        <a:rPr lang="en-US" dirty="0" smtClean="0"/>
                        <a:t>102</a:t>
                      </a:r>
                      <a:endParaRPr lang="en-US" dirty="0"/>
                    </a:p>
                  </a:txBody>
                  <a:tcPr/>
                </a:tc>
                <a:tc>
                  <a:txBody>
                    <a:bodyPr/>
                    <a:lstStyle/>
                    <a:p>
                      <a:r>
                        <a:rPr lang="en-US" dirty="0" smtClean="0"/>
                        <a:t>2,307</a:t>
                      </a:r>
                    </a:p>
                  </a:txBody>
                  <a:tcPr/>
                </a:tc>
                <a:tc>
                  <a:txBody>
                    <a:bodyPr/>
                    <a:lstStyle/>
                    <a:p>
                      <a:r>
                        <a:rPr lang="en-US" dirty="0" smtClean="0"/>
                        <a:t>4,202</a:t>
                      </a:r>
                    </a:p>
                  </a:txBody>
                  <a:tcPr/>
                </a:tc>
                <a:tc>
                  <a:txBody>
                    <a:bodyPr/>
                    <a:lstStyle/>
                    <a:p>
                      <a:r>
                        <a:rPr lang="en-US" dirty="0" smtClean="0"/>
                        <a:t>54.9%</a:t>
                      </a:r>
                    </a:p>
                  </a:txBody>
                  <a:tcPr/>
                </a:tc>
              </a:tr>
              <a:tr h="370840">
                <a:tc>
                  <a:txBody>
                    <a:bodyPr/>
                    <a:lstStyle/>
                    <a:p>
                      <a:r>
                        <a:rPr lang="en-US" dirty="0" smtClean="0"/>
                        <a:t>2012-13</a:t>
                      </a:r>
                      <a:endParaRPr lang="en-US" dirty="0"/>
                    </a:p>
                  </a:txBody>
                  <a:tcPr/>
                </a:tc>
                <a:tc>
                  <a:txBody>
                    <a:bodyPr/>
                    <a:lstStyle/>
                    <a:p>
                      <a:r>
                        <a:rPr lang="en-US" dirty="0" smtClean="0"/>
                        <a:t>90</a:t>
                      </a:r>
                      <a:endParaRPr lang="en-US" dirty="0"/>
                    </a:p>
                  </a:txBody>
                  <a:tcPr/>
                </a:tc>
                <a:tc>
                  <a:txBody>
                    <a:bodyPr/>
                    <a:lstStyle/>
                    <a:p>
                      <a:r>
                        <a:rPr lang="en-US" dirty="0" smtClean="0"/>
                        <a:t>2,022</a:t>
                      </a:r>
                    </a:p>
                  </a:txBody>
                  <a:tcPr/>
                </a:tc>
                <a:tc>
                  <a:txBody>
                    <a:bodyPr/>
                    <a:lstStyle/>
                    <a:p>
                      <a:r>
                        <a:rPr lang="en-US" dirty="0" smtClean="0"/>
                        <a:t>3,853</a:t>
                      </a:r>
                    </a:p>
                  </a:txBody>
                  <a:tcPr/>
                </a:tc>
                <a:tc>
                  <a:txBody>
                    <a:bodyPr/>
                    <a:lstStyle/>
                    <a:p>
                      <a:r>
                        <a:rPr lang="en-US" dirty="0" smtClean="0"/>
                        <a:t>52.5%</a:t>
                      </a:r>
                    </a:p>
                  </a:txBody>
                  <a:tcPr/>
                </a:tc>
              </a:tr>
              <a:tr h="370840">
                <a:tc>
                  <a:txBody>
                    <a:bodyPr/>
                    <a:lstStyle/>
                    <a:p>
                      <a:r>
                        <a:rPr lang="en-US" dirty="0" smtClean="0"/>
                        <a:t>2013-14</a:t>
                      </a:r>
                      <a:endParaRPr lang="en-US" baseline="0" dirty="0" smtClean="0"/>
                    </a:p>
                  </a:txBody>
                  <a:tcPr/>
                </a:tc>
                <a:tc>
                  <a:txBody>
                    <a:bodyPr/>
                    <a:lstStyle/>
                    <a:p>
                      <a:r>
                        <a:rPr lang="en-US" dirty="0" smtClean="0"/>
                        <a:t>83</a:t>
                      </a:r>
                      <a:endParaRPr lang="en-US" dirty="0"/>
                    </a:p>
                  </a:txBody>
                  <a:tcPr/>
                </a:tc>
                <a:tc>
                  <a:txBody>
                    <a:bodyPr/>
                    <a:lstStyle/>
                    <a:p>
                      <a:r>
                        <a:rPr lang="en-US" dirty="0" smtClean="0"/>
                        <a:t>1,863</a:t>
                      </a:r>
                      <a:endParaRPr lang="en-US" dirty="0"/>
                    </a:p>
                  </a:txBody>
                  <a:tcPr/>
                </a:tc>
                <a:tc>
                  <a:txBody>
                    <a:bodyPr/>
                    <a:lstStyle/>
                    <a:p>
                      <a:r>
                        <a:rPr lang="en-US" dirty="0" smtClean="0"/>
                        <a:t>3,726</a:t>
                      </a:r>
                      <a:endParaRPr lang="en-US" dirty="0"/>
                    </a:p>
                  </a:txBody>
                  <a:tcPr/>
                </a:tc>
                <a:tc>
                  <a:txBody>
                    <a:bodyPr/>
                    <a:lstStyle/>
                    <a:p>
                      <a:r>
                        <a:rPr lang="en-US" dirty="0" smtClean="0"/>
                        <a:t>50.0%</a:t>
                      </a:r>
                    </a:p>
                  </a:txBody>
                  <a:tcPr/>
                </a:tc>
              </a:tr>
            </a:tbl>
          </a:graphicData>
        </a:graphic>
      </p:graphicFrame>
    </p:spTree>
    <p:extLst>
      <p:ext uri="{BB962C8B-B14F-4D97-AF65-F5344CB8AC3E}">
        <p14:creationId xmlns:p14="http://schemas.microsoft.com/office/powerpoint/2010/main" val="29882741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First Year Seminars</a:t>
            </a:r>
            <a:endParaRPr lang="en-US" b="1" dirty="0"/>
          </a:p>
        </p:txBody>
      </p:sp>
      <p:sp>
        <p:nvSpPr>
          <p:cNvPr id="3" name="Content Placeholder 2"/>
          <p:cNvSpPr>
            <a:spLocks noGrp="1"/>
          </p:cNvSpPr>
          <p:nvPr>
            <p:ph idx="1"/>
          </p:nvPr>
        </p:nvSpPr>
        <p:spPr/>
        <p:txBody>
          <a:bodyPr>
            <a:normAutofit/>
          </a:bodyPr>
          <a:lstStyle/>
          <a:p>
            <a:r>
              <a:rPr lang="en-US" dirty="0" smtClean="0"/>
              <a:t>Will transition completely to e-book this fall</a:t>
            </a:r>
          </a:p>
          <a:p>
            <a:r>
              <a:rPr lang="en-US" dirty="0" smtClean="0"/>
              <a:t>Will incorporate more career exploration this fall to aid in students’ choice of major</a:t>
            </a:r>
          </a:p>
          <a:p>
            <a:r>
              <a:rPr lang="en-US" dirty="0" smtClean="0"/>
              <a:t>Will partner with Student Affairs in administering </a:t>
            </a:r>
            <a:r>
              <a:rPr lang="en-US" dirty="0" err="1" smtClean="0"/>
              <a:t>AlcoholEdu</a:t>
            </a:r>
            <a:r>
              <a:rPr lang="en-US" dirty="0" smtClean="0"/>
              <a:t> and Haven</a:t>
            </a:r>
            <a:endParaRPr lang="en-US" dirty="0"/>
          </a:p>
        </p:txBody>
      </p:sp>
    </p:spTree>
    <p:extLst>
      <p:ext uri="{BB962C8B-B14F-4D97-AF65-F5344CB8AC3E}">
        <p14:creationId xmlns:p14="http://schemas.microsoft.com/office/powerpoint/2010/main" val="11221555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Where we fit</a:t>
            </a:r>
            <a:endParaRPr lang="en-US" b="1" dirty="0"/>
          </a:p>
        </p:txBody>
      </p:sp>
      <p:sp>
        <p:nvSpPr>
          <p:cNvPr id="3" name="Content Placeholder 2"/>
          <p:cNvSpPr>
            <a:spLocks noGrp="1"/>
          </p:cNvSpPr>
          <p:nvPr>
            <p:ph idx="1"/>
          </p:nvPr>
        </p:nvSpPr>
        <p:spPr/>
        <p:txBody>
          <a:bodyPr/>
          <a:lstStyle/>
          <a:p>
            <a:r>
              <a:rPr lang="en-US" dirty="0" smtClean="0"/>
              <a:t>Division of the Office of Undergraduate Studies</a:t>
            </a:r>
          </a:p>
          <a:p>
            <a:r>
              <a:rPr lang="en-US" dirty="0" smtClean="0"/>
              <a:t>Report to Dr. Constance Relihan</a:t>
            </a:r>
          </a:p>
          <a:p>
            <a:pPr lvl="1"/>
            <a:r>
              <a:rPr lang="en-US" dirty="0" smtClean="0"/>
              <a:t>Other OUS units include the AU Career Center, Academic Support, Co-op, Undergraduate Research, the Honors College, and more</a:t>
            </a:r>
          </a:p>
          <a:p>
            <a:r>
              <a:rPr lang="en-US" dirty="0" smtClean="0"/>
              <a:t>Physical location is 189 Foy Hall</a:t>
            </a:r>
          </a:p>
          <a:p>
            <a:pPr marL="914400" lvl="2" indent="0">
              <a:buNone/>
            </a:pPr>
            <a:endParaRPr lang="en-US" dirty="0"/>
          </a:p>
        </p:txBody>
      </p:sp>
    </p:spTree>
    <p:extLst>
      <p:ext uri="{BB962C8B-B14F-4D97-AF65-F5344CB8AC3E}">
        <p14:creationId xmlns:p14="http://schemas.microsoft.com/office/powerpoint/2010/main" val="37166896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First Year Experience programs</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Camp War Eagle</a:t>
            </a:r>
          </a:p>
          <a:p>
            <a:pPr lvl="1"/>
            <a:r>
              <a:rPr lang="en-US" dirty="0" smtClean="0"/>
              <a:t>Orientation for freshmen and parents</a:t>
            </a:r>
            <a:endParaRPr lang="en-US" dirty="0"/>
          </a:p>
          <a:p>
            <a:r>
              <a:rPr lang="en-US" dirty="0" smtClean="0"/>
              <a:t>SOS</a:t>
            </a:r>
          </a:p>
          <a:p>
            <a:pPr lvl="1"/>
            <a:r>
              <a:rPr lang="en-US" dirty="0" smtClean="0"/>
              <a:t>Orientation for transfers and families</a:t>
            </a:r>
          </a:p>
          <a:p>
            <a:r>
              <a:rPr lang="en-US" dirty="0" smtClean="0"/>
              <a:t>First Year Seminars</a:t>
            </a:r>
          </a:p>
          <a:p>
            <a:pPr lvl="1"/>
            <a:r>
              <a:rPr lang="en-US" dirty="0" smtClean="0"/>
              <a:t>Academic courses for transitional students</a:t>
            </a:r>
          </a:p>
          <a:p>
            <a:r>
              <a:rPr lang="en-US" dirty="0" smtClean="0">
                <a:solidFill>
                  <a:schemeClr val="accent2"/>
                </a:solidFill>
              </a:rPr>
              <a:t>Learning Communities</a:t>
            </a:r>
          </a:p>
          <a:p>
            <a:pPr lvl="1"/>
            <a:r>
              <a:rPr lang="en-US" dirty="0" smtClean="0">
                <a:solidFill>
                  <a:schemeClr val="accent2"/>
                </a:solidFill>
              </a:rPr>
              <a:t>Cohorts of students taking multiple classes together</a:t>
            </a:r>
            <a:r>
              <a:rPr lang="en-US" dirty="0">
                <a:solidFill>
                  <a:schemeClr val="accent2"/>
                </a:solidFill>
              </a:rPr>
              <a:t> </a:t>
            </a:r>
            <a:r>
              <a:rPr lang="en-US" dirty="0" smtClean="0">
                <a:solidFill>
                  <a:schemeClr val="accent2"/>
                </a:solidFill>
              </a:rPr>
              <a:t>including a first year seminar</a:t>
            </a:r>
          </a:p>
          <a:p>
            <a:pPr lvl="2"/>
            <a:r>
              <a:rPr lang="en-US" dirty="0" smtClean="0">
                <a:solidFill>
                  <a:schemeClr val="accent2"/>
                </a:solidFill>
              </a:rPr>
              <a:t>Major based</a:t>
            </a:r>
          </a:p>
          <a:p>
            <a:pPr lvl="2"/>
            <a:r>
              <a:rPr lang="en-US" dirty="0" smtClean="0">
                <a:solidFill>
                  <a:schemeClr val="accent2"/>
                </a:solidFill>
              </a:rPr>
              <a:t>Interdisciplinary</a:t>
            </a:r>
          </a:p>
        </p:txBody>
      </p:sp>
    </p:spTree>
    <p:extLst>
      <p:ext uri="{BB962C8B-B14F-4D97-AF65-F5344CB8AC3E}">
        <p14:creationId xmlns:p14="http://schemas.microsoft.com/office/powerpoint/2010/main" val="14276864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Learning Communities Mission</a:t>
            </a:r>
            <a:endParaRPr lang="en-US" b="1" dirty="0"/>
          </a:p>
        </p:txBody>
      </p:sp>
      <p:sp>
        <p:nvSpPr>
          <p:cNvPr id="3" name="Content Placeholder 2"/>
          <p:cNvSpPr>
            <a:spLocks noGrp="1"/>
          </p:cNvSpPr>
          <p:nvPr>
            <p:ph idx="1"/>
          </p:nvPr>
        </p:nvSpPr>
        <p:spPr/>
        <p:txBody>
          <a:bodyPr>
            <a:normAutofit fontScale="92500" lnSpcReduction="20000"/>
          </a:bodyPr>
          <a:lstStyle/>
          <a:p>
            <a:r>
              <a:rPr lang="en-US" dirty="0"/>
              <a:t>The Auburn University Learning Community program is committed to providing students with a supportive and challenging environment that supports students in achieving the general education outcomes through freshman seminar classes taught by dedicated instructors, co-registered core classes with outside support, residential communities, out-of-class engagement opportunities, integrative experiences, service-learning, and leadership opportunities </a:t>
            </a:r>
            <a:r>
              <a:rPr lang="en-US" dirty="0" smtClean="0"/>
              <a:t>beyond </a:t>
            </a:r>
            <a:r>
              <a:rPr lang="en-US" dirty="0"/>
              <a:t>the freshman year</a:t>
            </a:r>
            <a:r>
              <a:rPr lang="en-US" dirty="0" smtClean="0"/>
              <a:t>.</a:t>
            </a:r>
          </a:p>
          <a:p>
            <a:pPr marL="0" indent="0">
              <a:buNone/>
            </a:pPr>
            <a:endParaRPr lang="en-US" dirty="0"/>
          </a:p>
        </p:txBody>
      </p:sp>
    </p:spTree>
    <p:extLst>
      <p:ext uri="{BB962C8B-B14F-4D97-AF65-F5344CB8AC3E}">
        <p14:creationId xmlns:p14="http://schemas.microsoft.com/office/powerpoint/2010/main" val="19040458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Learning Communities Mission</a:t>
            </a:r>
            <a:endParaRPr lang="en-US" b="1" dirty="0"/>
          </a:p>
        </p:txBody>
      </p:sp>
      <p:sp>
        <p:nvSpPr>
          <p:cNvPr id="3" name="Content Placeholder 2"/>
          <p:cNvSpPr>
            <a:spLocks noGrp="1"/>
          </p:cNvSpPr>
          <p:nvPr>
            <p:ph idx="1"/>
          </p:nvPr>
        </p:nvSpPr>
        <p:spPr/>
        <p:txBody>
          <a:bodyPr>
            <a:normAutofit fontScale="92500" lnSpcReduction="20000"/>
          </a:bodyPr>
          <a:lstStyle/>
          <a:p>
            <a:r>
              <a:rPr lang="en-US" dirty="0"/>
              <a:t>The Auburn University Learning Community program is committed to providing students with a supportive and challenging environment that supports students in achieving the general education outcomes through </a:t>
            </a:r>
            <a:r>
              <a:rPr lang="en-US" dirty="0">
                <a:solidFill>
                  <a:schemeClr val="accent2"/>
                </a:solidFill>
              </a:rPr>
              <a:t>freshman seminar classes taught by dedicated instructors, co-registered core classes with outside support, residential communities, </a:t>
            </a:r>
            <a:r>
              <a:rPr lang="en-US" dirty="0"/>
              <a:t>out-of-class engagement opportunities, integrative experiences, service-learning, and leadership opportunities </a:t>
            </a:r>
            <a:r>
              <a:rPr lang="en-US" dirty="0" smtClean="0"/>
              <a:t>beyond </a:t>
            </a:r>
            <a:r>
              <a:rPr lang="en-US" dirty="0"/>
              <a:t>the freshman year</a:t>
            </a:r>
            <a:r>
              <a:rPr lang="en-US" dirty="0" smtClean="0"/>
              <a:t>.</a:t>
            </a:r>
          </a:p>
          <a:p>
            <a:pPr marL="0" indent="0">
              <a:buNone/>
            </a:pPr>
            <a:endParaRPr lang="en-US" dirty="0"/>
          </a:p>
        </p:txBody>
      </p:sp>
    </p:spTree>
    <p:extLst>
      <p:ext uri="{BB962C8B-B14F-4D97-AF65-F5344CB8AC3E}">
        <p14:creationId xmlns:p14="http://schemas.microsoft.com/office/powerpoint/2010/main" val="35472852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Learning Community definition</a:t>
            </a:r>
            <a:endParaRPr lang="en-US" b="1" dirty="0"/>
          </a:p>
        </p:txBody>
      </p:sp>
      <p:sp>
        <p:nvSpPr>
          <p:cNvPr id="3" name="Content Placeholder 2"/>
          <p:cNvSpPr>
            <a:spLocks noGrp="1"/>
          </p:cNvSpPr>
          <p:nvPr>
            <p:ph idx="1"/>
          </p:nvPr>
        </p:nvSpPr>
        <p:spPr/>
        <p:txBody>
          <a:bodyPr>
            <a:normAutofit/>
          </a:bodyPr>
          <a:lstStyle/>
          <a:p>
            <a:r>
              <a:rPr lang="en-US" dirty="0"/>
              <a:t>Learning communities are groups of 25 students who share a common interest in either an academic college or interdisciplinary topic. </a:t>
            </a:r>
            <a:endParaRPr lang="en-US" dirty="0" smtClean="0"/>
          </a:p>
          <a:p>
            <a:r>
              <a:rPr lang="en-US" dirty="0" smtClean="0"/>
              <a:t>A </a:t>
            </a:r>
            <a:r>
              <a:rPr lang="en-US" dirty="0"/>
              <a:t>learning community takes several classes together including </a:t>
            </a:r>
            <a:r>
              <a:rPr lang="en-US" dirty="0" smtClean="0"/>
              <a:t>either a </a:t>
            </a:r>
            <a:r>
              <a:rPr lang="en-US" dirty="0"/>
              <a:t>First Year Seminar course </a:t>
            </a:r>
            <a:r>
              <a:rPr lang="en-US" dirty="0" smtClean="0"/>
              <a:t>or </a:t>
            </a:r>
            <a:r>
              <a:rPr lang="en-US" dirty="0"/>
              <a:t>an introductory course </a:t>
            </a:r>
            <a:r>
              <a:rPr lang="en-US" dirty="0" smtClean="0"/>
              <a:t>in the major and </a:t>
            </a:r>
            <a:r>
              <a:rPr lang="en-US" dirty="0"/>
              <a:t>one to three core curriculum </a:t>
            </a:r>
            <a:r>
              <a:rPr lang="en-US" dirty="0" smtClean="0"/>
              <a:t>courses.</a:t>
            </a:r>
          </a:p>
        </p:txBody>
      </p:sp>
    </p:spTree>
    <p:extLst>
      <p:ext uri="{BB962C8B-B14F-4D97-AF65-F5344CB8AC3E}">
        <p14:creationId xmlns:p14="http://schemas.microsoft.com/office/powerpoint/2010/main" val="3801155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Learning Community Enrollment</a:t>
            </a:r>
            <a:endParaRPr lang="en-US" b="1" dirty="0"/>
          </a:p>
        </p:txBody>
      </p:sp>
      <p:sp>
        <p:nvSpPr>
          <p:cNvPr id="3" name="Content Placeholder 2"/>
          <p:cNvSpPr>
            <a:spLocks noGrp="1"/>
          </p:cNvSpPr>
          <p:nvPr>
            <p:ph idx="1"/>
          </p:nvPr>
        </p:nvSpPr>
        <p:spPr/>
        <p:txBody>
          <a:bodyPr/>
          <a:lstStyle/>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5396588"/>
              </p:ext>
            </p:extLst>
          </p:nvPr>
        </p:nvGraphicFramePr>
        <p:xfrm>
          <a:off x="762000" y="2362200"/>
          <a:ext cx="7162800" cy="2494280"/>
        </p:xfrm>
        <a:graphic>
          <a:graphicData uri="http://schemas.openxmlformats.org/drawingml/2006/table">
            <a:tbl>
              <a:tblPr firstRow="1" bandRow="1">
                <a:tableStyleId>{5C22544A-7EE6-4342-B048-85BDC9FD1C3A}</a:tableStyleId>
              </a:tblPr>
              <a:tblGrid>
                <a:gridCol w="1432560"/>
                <a:gridCol w="1463040"/>
                <a:gridCol w="1402080"/>
                <a:gridCol w="1432560"/>
                <a:gridCol w="1432560"/>
              </a:tblGrid>
              <a:tr h="370840">
                <a:tc>
                  <a:txBody>
                    <a:bodyPr/>
                    <a:lstStyle/>
                    <a:p>
                      <a:r>
                        <a:rPr lang="en-US" dirty="0" smtClean="0"/>
                        <a:t>Year</a:t>
                      </a:r>
                      <a:endParaRPr lang="en-US" dirty="0"/>
                    </a:p>
                  </a:txBody>
                  <a:tcPr/>
                </a:tc>
                <a:tc>
                  <a:txBody>
                    <a:bodyPr/>
                    <a:lstStyle/>
                    <a:p>
                      <a:r>
                        <a:rPr lang="en-US" dirty="0" smtClean="0"/>
                        <a:t>Learnin</a:t>
                      </a:r>
                      <a:r>
                        <a:rPr lang="en-US" baseline="0" dirty="0" smtClean="0"/>
                        <a:t>g Communities</a:t>
                      </a:r>
                    </a:p>
                  </a:txBody>
                  <a:tcPr/>
                </a:tc>
                <a:tc>
                  <a:txBody>
                    <a:bodyPr/>
                    <a:lstStyle/>
                    <a:p>
                      <a:r>
                        <a:rPr lang="en-US" dirty="0" smtClean="0"/>
                        <a:t>Students Enrolled</a:t>
                      </a:r>
                      <a:endParaRPr lang="en-US" dirty="0"/>
                    </a:p>
                  </a:txBody>
                  <a:tcPr/>
                </a:tc>
                <a:tc>
                  <a:txBody>
                    <a:bodyPr/>
                    <a:lstStyle/>
                    <a:p>
                      <a:r>
                        <a:rPr lang="en-US" dirty="0" smtClean="0"/>
                        <a:t>Freshman</a:t>
                      </a:r>
                      <a:r>
                        <a:rPr lang="en-US" baseline="0" dirty="0" smtClean="0"/>
                        <a:t> Class</a:t>
                      </a:r>
                    </a:p>
                  </a:txBody>
                  <a:tcPr/>
                </a:tc>
                <a:tc>
                  <a:txBody>
                    <a:bodyPr/>
                    <a:lstStyle/>
                    <a:p>
                      <a:r>
                        <a:rPr lang="en-US" baseline="0" dirty="0" smtClean="0"/>
                        <a:t>% Freshman Class</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2009-10</a:t>
                      </a:r>
                      <a:endParaRPr lang="en-US" dirty="0"/>
                    </a:p>
                  </a:txBody>
                  <a:tcPr/>
                </a:tc>
                <a:tc>
                  <a:txBody>
                    <a:bodyPr/>
                    <a:lstStyle/>
                    <a:p>
                      <a:r>
                        <a:rPr lang="en-US" dirty="0" smtClean="0"/>
                        <a:t>27</a:t>
                      </a:r>
                      <a:endParaRPr lang="en-US" dirty="0"/>
                    </a:p>
                  </a:txBody>
                  <a:tcPr/>
                </a:tc>
                <a:tc>
                  <a:txBody>
                    <a:bodyPr/>
                    <a:lstStyle/>
                    <a:p>
                      <a:r>
                        <a:rPr lang="en-US" dirty="0" smtClean="0"/>
                        <a:t>600</a:t>
                      </a:r>
                      <a:endParaRPr lang="en-US" dirty="0"/>
                    </a:p>
                  </a:txBody>
                  <a:tcPr/>
                </a:tc>
                <a:tc>
                  <a:txBody>
                    <a:bodyPr/>
                    <a:lstStyle/>
                    <a:p>
                      <a:r>
                        <a:rPr lang="en-US" dirty="0" smtClean="0"/>
                        <a:t>3,918</a:t>
                      </a:r>
                      <a:endParaRPr lang="en-US" dirty="0"/>
                    </a:p>
                  </a:txBody>
                  <a:tcPr/>
                </a:tc>
                <a:tc>
                  <a:txBody>
                    <a:bodyPr/>
                    <a:lstStyle/>
                    <a:p>
                      <a:r>
                        <a:rPr lang="en-US" dirty="0" smtClean="0"/>
                        <a:t>15.3%</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2010-11</a:t>
                      </a:r>
                      <a:endParaRPr lang="en-US" dirty="0"/>
                    </a:p>
                  </a:txBody>
                  <a:tcPr/>
                </a:tc>
                <a:tc>
                  <a:txBody>
                    <a:bodyPr/>
                    <a:lstStyle/>
                    <a:p>
                      <a:r>
                        <a:rPr lang="en-US" dirty="0" smtClean="0"/>
                        <a:t>40</a:t>
                      </a:r>
                      <a:endParaRPr lang="en-US" dirty="0"/>
                    </a:p>
                  </a:txBody>
                  <a:tcPr/>
                </a:tc>
                <a:tc>
                  <a:txBody>
                    <a:bodyPr/>
                    <a:lstStyle/>
                    <a:p>
                      <a:r>
                        <a:rPr lang="en-US" dirty="0" smtClean="0"/>
                        <a:t>934</a:t>
                      </a:r>
                      <a:endParaRPr lang="en-US" dirty="0"/>
                    </a:p>
                  </a:txBody>
                  <a:tcPr/>
                </a:tc>
                <a:tc>
                  <a:txBody>
                    <a:bodyPr/>
                    <a:lstStyle/>
                    <a:p>
                      <a:r>
                        <a:rPr lang="en-US" dirty="0" smtClean="0"/>
                        <a:t>4,204</a:t>
                      </a:r>
                    </a:p>
                  </a:txBody>
                  <a:tcPr/>
                </a:tc>
                <a:tc>
                  <a:txBody>
                    <a:bodyPr/>
                    <a:lstStyle/>
                    <a:p>
                      <a:r>
                        <a:rPr lang="en-US" dirty="0" smtClean="0"/>
                        <a:t>22.2%</a:t>
                      </a:r>
                      <a:endParaRPr lang="en-US" dirty="0"/>
                    </a:p>
                  </a:txBody>
                  <a:tcPr/>
                </a:tc>
              </a:tr>
              <a:tr h="370840">
                <a:tc>
                  <a:txBody>
                    <a:bodyPr/>
                    <a:lstStyle/>
                    <a:p>
                      <a:r>
                        <a:rPr lang="en-US" dirty="0" smtClean="0"/>
                        <a:t>2011-12</a:t>
                      </a:r>
                      <a:endParaRPr lang="en-US" dirty="0"/>
                    </a:p>
                  </a:txBody>
                  <a:tcPr/>
                </a:tc>
                <a:tc>
                  <a:txBody>
                    <a:bodyPr/>
                    <a:lstStyle/>
                    <a:p>
                      <a:r>
                        <a:rPr lang="en-US" dirty="0" smtClean="0"/>
                        <a:t>40</a:t>
                      </a:r>
                      <a:endParaRPr lang="en-US" dirty="0"/>
                    </a:p>
                  </a:txBody>
                  <a:tcPr/>
                </a:tc>
                <a:tc>
                  <a:txBody>
                    <a:bodyPr/>
                    <a:lstStyle/>
                    <a:p>
                      <a:r>
                        <a:rPr lang="en-US" dirty="0" smtClean="0"/>
                        <a:t>898</a:t>
                      </a:r>
                    </a:p>
                  </a:txBody>
                  <a:tcPr/>
                </a:tc>
                <a:tc>
                  <a:txBody>
                    <a:bodyPr/>
                    <a:lstStyle/>
                    <a:p>
                      <a:r>
                        <a:rPr lang="en-US" dirty="0" smtClean="0"/>
                        <a:t>4,202</a:t>
                      </a:r>
                    </a:p>
                  </a:txBody>
                  <a:tcPr/>
                </a:tc>
                <a:tc>
                  <a:txBody>
                    <a:bodyPr/>
                    <a:lstStyle/>
                    <a:p>
                      <a:r>
                        <a:rPr lang="en-US" dirty="0" smtClean="0"/>
                        <a:t>21.3%</a:t>
                      </a:r>
                    </a:p>
                  </a:txBody>
                  <a:tcPr/>
                </a:tc>
              </a:tr>
              <a:tr h="370840">
                <a:tc>
                  <a:txBody>
                    <a:bodyPr/>
                    <a:lstStyle/>
                    <a:p>
                      <a:r>
                        <a:rPr lang="en-US" dirty="0" smtClean="0"/>
                        <a:t>2012-13</a:t>
                      </a:r>
                      <a:endParaRPr lang="en-US" dirty="0"/>
                    </a:p>
                  </a:txBody>
                  <a:tcPr/>
                </a:tc>
                <a:tc>
                  <a:txBody>
                    <a:bodyPr/>
                    <a:lstStyle/>
                    <a:p>
                      <a:r>
                        <a:rPr lang="en-US" dirty="0" smtClean="0"/>
                        <a:t>38</a:t>
                      </a:r>
                      <a:endParaRPr lang="en-US" dirty="0"/>
                    </a:p>
                  </a:txBody>
                  <a:tcPr/>
                </a:tc>
                <a:tc>
                  <a:txBody>
                    <a:bodyPr/>
                    <a:lstStyle/>
                    <a:p>
                      <a:r>
                        <a:rPr lang="en-US" dirty="0" smtClean="0"/>
                        <a:t>865</a:t>
                      </a:r>
                    </a:p>
                  </a:txBody>
                  <a:tcPr/>
                </a:tc>
                <a:tc>
                  <a:txBody>
                    <a:bodyPr/>
                    <a:lstStyle/>
                    <a:p>
                      <a:r>
                        <a:rPr lang="en-US" dirty="0" smtClean="0"/>
                        <a:t>3,853</a:t>
                      </a:r>
                    </a:p>
                  </a:txBody>
                  <a:tcPr/>
                </a:tc>
                <a:tc>
                  <a:txBody>
                    <a:bodyPr/>
                    <a:lstStyle/>
                    <a:p>
                      <a:r>
                        <a:rPr lang="en-US" dirty="0" smtClean="0"/>
                        <a:t>22.5%</a:t>
                      </a:r>
                    </a:p>
                  </a:txBody>
                  <a:tcPr/>
                </a:tc>
              </a:tr>
              <a:tr h="370840">
                <a:tc>
                  <a:txBody>
                    <a:bodyPr/>
                    <a:lstStyle/>
                    <a:p>
                      <a:r>
                        <a:rPr lang="en-US" dirty="0" smtClean="0"/>
                        <a:t>2013-14</a:t>
                      </a:r>
                      <a:endParaRPr lang="en-US" baseline="0" dirty="0" smtClean="0"/>
                    </a:p>
                  </a:txBody>
                  <a:tcPr/>
                </a:tc>
                <a:tc>
                  <a:txBody>
                    <a:bodyPr/>
                    <a:lstStyle/>
                    <a:p>
                      <a:r>
                        <a:rPr lang="en-US" dirty="0" smtClean="0"/>
                        <a:t>37</a:t>
                      </a:r>
                      <a:endParaRPr lang="en-US" dirty="0"/>
                    </a:p>
                  </a:txBody>
                  <a:tcPr/>
                </a:tc>
                <a:tc>
                  <a:txBody>
                    <a:bodyPr/>
                    <a:lstStyle/>
                    <a:p>
                      <a:r>
                        <a:rPr lang="en-US" dirty="0" smtClean="0"/>
                        <a:t>844</a:t>
                      </a:r>
                      <a:endParaRPr lang="en-US" dirty="0"/>
                    </a:p>
                  </a:txBody>
                  <a:tcPr/>
                </a:tc>
                <a:tc>
                  <a:txBody>
                    <a:bodyPr/>
                    <a:lstStyle/>
                    <a:p>
                      <a:r>
                        <a:rPr lang="en-US" dirty="0" smtClean="0"/>
                        <a:t>3,726</a:t>
                      </a:r>
                      <a:endParaRPr lang="en-US" dirty="0"/>
                    </a:p>
                  </a:txBody>
                  <a:tcPr/>
                </a:tc>
                <a:tc>
                  <a:txBody>
                    <a:bodyPr/>
                    <a:lstStyle/>
                    <a:p>
                      <a:r>
                        <a:rPr lang="en-US" dirty="0" smtClean="0"/>
                        <a:t>22.7%</a:t>
                      </a:r>
                      <a:endParaRPr lang="en-US" dirty="0"/>
                    </a:p>
                  </a:txBody>
                  <a:tcPr/>
                </a:tc>
              </a:tr>
            </a:tbl>
          </a:graphicData>
        </a:graphic>
      </p:graphicFrame>
    </p:spTree>
    <p:extLst>
      <p:ext uri="{BB962C8B-B14F-4D97-AF65-F5344CB8AC3E}">
        <p14:creationId xmlns:p14="http://schemas.microsoft.com/office/powerpoint/2010/main" val="3609719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How can faculty help?</a:t>
            </a:r>
            <a:endParaRPr lang="en-US" b="1" dirty="0"/>
          </a:p>
        </p:txBody>
      </p:sp>
      <p:sp>
        <p:nvSpPr>
          <p:cNvPr id="3" name="Content Placeholder 2"/>
          <p:cNvSpPr>
            <a:spLocks noGrp="1"/>
          </p:cNvSpPr>
          <p:nvPr>
            <p:ph idx="1"/>
          </p:nvPr>
        </p:nvSpPr>
        <p:spPr/>
        <p:txBody>
          <a:bodyPr/>
          <a:lstStyle/>
          <a:p>
            <a:r>
              <a:rPr lang="en-US" dirty="0" smtClean="0"/>
              <a:t>Develop a Learning Community</a:t>
            </a:r>
          </a:p>
          <a:p>
            <a:r>
              <a:rPr lang="en-US" dirty="0" smtClean="0"/>
              <a:t>Teach a First Year Seminar class</a:t>
            </a:r>
          </a:p>
          <a:p>
            <a:r>
              <a:rPr lang="en-US" dirty="0" smtClean="0"/>
              <a:t>Attend advising at CWE and SOS</a:t>
            </a:r>
            <a:endParaRPr lang="en-US" dirty="0"/>
          </a:p>
        </p:txBody>
      </p:sp>
    </p:spTree>
    <p:extLst>
      <p:ext uri="{BB962C8B-B14F-4D97-AF65-F5344CB8AC3E}">
        <p14:creationId xmlns:p14="http://schemas.microsoft.com/office/powerpoint/2010/main" val="12534115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First Year Experience programs</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Camp War Eagle</a:t>
            </a:r>
          </a:p>
          <a:p>
            <a:pPr lvl="1"/>
            <a:r>
              <a:rPr lang="en-US" dirty="0" smtClean="0"/>
              <a:t>Orientation for freshmen and parents</a:t>
            </a:r>
            <a:endParaRPr lang="en-US" dirty="0"/>
          </a:p>
          <a:p>
            <a:r>
              <a:rPr lang="en-US" dirty="0" smtClean="0"/>
              <a:t>SOS</a:t>
            </a:r>
          </a:p>
          <a:p>
            <a:pPr lvl="1"/>
            <a:r>
              <a:rPr lang="en-US" dirty="0" smtClean="0"/>
              <a:t>Orientation for transfers and families</a:t>
            </a:r>
          </a:p>
          <a:p>
            <a:r>
              <a:rPr lang="en-US" dirty="0" smtClean="0"/>
              <a:t>First Year Seminars</a:t>
            </a:r>
          </a:p>
          <a:p>
            <a:pPr lvl="1"/>
            <a:r>
              <a:rPr lang="en-US" dirty="0" smtClean="0"/>
              <a:t>Academic courses for transitional students</a:t>
            </a:r>
          </a:p>
          <a:p>
            <a:r>
              <a:rPr lang="en-US" dirty="0" smtClean="0"/>
              <a:t>Learning Communities</a:t>
            </a:r>
          </a:p>
          <a:p>
            <a:pPr lvl="1"/>
            <a:r>
              <a:rPr lang="en-US" dirty="0" smtClean="0"/>
              <a:t>Cohorts of students taking multiple classes together</a:t>
            </a:r>
            <a:r>
              <a:rPr lang="en-US" dirty="0"/>
              <a:t> </a:t>
            </a:r>
            <a:r>
              <a:rPr lang="en-US" dirty="0" smtClean="0"/>
              <a:t>including a first year seminar</a:t>
            </a:r>
          </a:p>
          <a:p>
            <a:pPr lvl="2"/>
            <a:r>
              <a:rPr lang="en-US" dirty="0" smtClean="0"/>
              <a:t>Major based</a:t>
            </a:r>
          </a:p>
          <a:p>
            <a:pPr lvl="2"/>
            <a:r>
              <a:rPr lang="en-US" dirty="0" smtClean="0"/>
              <a:t>Interdisciplinary</a:t>
            </a:r>
          </a:p>
        </p:txBody>
      </p:sp>
    </p:spTree>
    <p:extLst>
      <p:ext uri="{BB962C8B-B14F-4D97-AF65-F5344CB8AC3E}">
        <p14:creationId xmlns:p14="http://schemas.microsoft.com/office/powerpoint/2010/main" val="32140260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First Year Experience programs</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solidFill>
                  <a:schemeClr val="accent2"/>
                </a:solidFill>
              </a:rPr>
              <a:t>Camp War Eagle</a:t>
            </a:r>
          </a:p>
          <a:p>
            <a:pPr lvl="1"/>
            <a:r>
              <a:rPr lang="en-US" dirty="0" smtClean="0">
                <a:solidFill>
                  <a:schemeClr val="accent2"/>
                </a:solidFill>
              </a:rPr>
              <a:t>Orientation for freshmen and parents</a:t>
            </a:r>
            <a:endParaRPr lang="en-US" dirty="0">
              <a:solidFill>
                <a:schemeClr val="accent2"/>
              </a:solidFill>
            </a:endParaRPr>
          </a:p>
          <a:p>
            <a:r>
              <a:rPr lang="en-US" dirty="0" smtClean="0"/>
              <a:t>SOS</a:t>
            </a:r>
          </a:p>
          <a:p>
            <a:pPr lvl="1"/>
            <a:r>
              <a:rPr lang="en-US" dirty="0" smtClean="0"/>
              <a:t>Orientation for transfers and families</a:t>
            </a:r>
          </a:p>
          <a:p>
            <a:r>
              <a:rPr lang="en-US" dirty="0" smtClean="0"/>
              <a:t>First Year Seminars</a:t>
            </a:r>
          </a:p>
          <a:p>
            <a:pPr lvl="1"/>
            <a:r>
              <a:rPr lang="en-US" dirty="0" smtClean="0"/>
              <a:t>Academic courses for transitions</a:t>
            </a:r>
          </a:p>
          <a:p>
            <a:r>
              <a:rPr lang="en-US" dirty="0" smtClean="0"/>
              <a:t>Learning Communities</a:t>
            </a:r>
          </a:p>
          <a:p>
            <a:pPr lvl="1"/>
            <a:r>
              <a:rPr lang="en-US" dirty="0" smtClean="0"/>
              <a:t>Cohorts of students taking multiple classes together</a:t>
            </a:r>
            <a:r>
              <a:rPr lang="en-US" dirty="0"/>
              <a:t> </a:t>
            </a:r>
            <a:r>
              <a:rPr lang="en-US" dirty="0" smtClean="0"/>
              <a:t>including a first year seminar</a:t>
            </a:r>
          </a:p>
          <a:p>
            <a:pPr lvl="2"/>
            <a:r>
              <a:rPr lang="en-US" dirty="0" smtClean="0"/>
              <a:t>Major based</a:t>
            </a:r>
          </a:p>
          <a:p>
            <a:pPr lvl="2"/>
            <a:r>
              <a:rPr lang="en-US" dirty="0" smtClean="0"/>
              <a:t>Interdisciplinary</a:t>
            </a:r>
          </a:p>
        </p:txBody>
      </p:sp>
    </p:spTree>
    <p:extLst>
      <p:ext uri="{BB962C8B-B14F-4D97-AF65-F5344CB8AC3E}">
        <p14:creationId xmlns:p14="http://schemas.microsoft.com/office/powerpoint/2010/main" val="16186641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Camp War Eagle Mission Statement</a:t>
            </a:r>
            <a:endParaRPr lang="en-US" b="1" dirty="0"/>
          </a:p>
        </p:txBody>
      </p:sp>
      <p:sp>
        <p:nvSpPr>
          <p:cNvPr id="3" name="Content Placeholder 2"/>
          <p:cNvSpPr>
            <a:spLocks noGrp="1"/>
          </p:cNvSpPr>
          <p:nvPr>
            <p:ph idx="1"/>
          </p:nvPr>
        </p:nvSpPr>
        <p:spPr/>
        <p:txBody>
          <a:bodyPr/>
          <a:lstStyle/>
          <a:p>
            <a:r>
              <a:rPr lang="en-US" dirty="0" smtClean="0"/>
              <a:t>Camp </a:t>
            </a:r>
            <a:r>
              <a:rPr lang="en-US" dirty="0"/>
              <a:t>War Eagle is committed to providing an orientation experience which will promote the academic, social and personal success of incoming freshmen students, aiding in their adjustment to Auburn University and increasing the student retention rate into the second year.</a:t>
            </a:r>
          </a:p>
        </p:txBody>
      </p:sp>
    </p:spTree>
    <p:extLst>
      <p:ext uri="{BB962C8B-B14F-4D97-AF65-F5344CB8AC3E}">
        <p14:creationId xmlns:p14="http://schemas.microsoft.com/office/powerpoint/2010/main" val="14452378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Camp War Eagle Mission Statement</a:t>
            </a:r>
            <a:endParaRPr lang="en-US" b="1" dirty="0"/>
          </a:p>
        </p:txBody>
      </p:sp>
      <p:sp>
        <p:nvSpPr>
          <p:cNvPr id="3" name="Content Placeholder 2"/>
          <p:cNvSpPr>
            <a:spLocks noGrp="1"/>
          </p:cNvSpPr>
          <p:nvPr>
            <p:ph idx="1"/>
          </p:nvPr>
        </p:nvSpPr>
        <p:spPr/>
        <p:txBody>
          <a:bodyPr/>
          <a:lstStyle/>
          <a:p>
            <a:r>
              <a:rPr lang="en-US" dirty="0" smtClean="0"/>
              <a:t>Camp </a:t>
            </a:r>
            <a:r>
              <a:rPr lang="en-US" dirty="0"/>
              <a:t>War Eagle is committed to providing an orientation experience which will promote the </a:t>
            </a:r>
            <a:r>
              <a:rPr lang="en-US" dirty="0">
                <a:solidFill>
                  <a:schemeClr val="accent2"/>
                </a:solidFill>
              </a:rPr>
              <a:t>academic, social and personal success </a:t>
            </a:r>
            <a:r>
              <a:rPr lang="en-US" dirty="0"/>
              <a:t>of incoming freshmen students, aiding in their adjustment to Auburn University and increasing the student retention rate into the second year.</a:t>
            </a:r>
          </a:p>
        </p:txBody>
      </p:sp>
    </p:spTree>
    <p:extLst>
      <p:ext uri="{BB962C8B-B14F-4D97-AF65-F5344CB8AC3E}">
        <p14:creationId xmlns:p14="http://schemas.microsoft.com/office/powerpoint/2010/main" val="7036265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Camp War Eagle Schedule</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hlinkClick r:id="rId2"/>
              </a:rPr>
              <a:t>Student Schedule</a:t>
            </a:r>
            <a:endParaRPr lang="en-US" dirty="0" smtClean="0"/>
          </a:p>
          <a:p>
            <a:pPr lvl="1"/>
            <a:r>
              <a:rPr lang="en-US" dirty="0" smtClean="0"/>
              <a:t>Series of five Tiger Talks, two browse sessions, and three breakout sessions on first day</a:t>
            </a:r>
          </a:p>
          <a:p>
            <a:pPr lvl="1"/>
            <a:r>
              <a:rPr lang="en-US" dirty="0" smtClean="0"/>
              <a:t>Second day includes academic advising, registration training, fall semester registration and additional Tiger Talks</a:t>
            </a:r>
          </a:p>
          <a:p>
            <a:r>
              <a:rPr lang="en-US" dirty="0" smtClean="0">
                <a:hlinkClick r:id="rId3"/>
              </a:rPr>
              <a:t>Parent Schedule</a:t>
            </a:r>
            <a:endParaRPr lang="en-US" dirty="0"/>
          </a:p>
          <a:p>
            <a:pPr lvl="1"/>
            <a:r>
              <a:rPr lang="en-US" dirty="0" smtClean="0"/>
              <a:t>Series of panel discussions from university administrators and faculty, plus breakout and browse sessions</a:t>
            </a:r>
          </a:p>
          <a:p>
            <a:pPr lvl="1"/>
            <a:r>
              <a:rPr lang="en-US" dirty="0" smtClean="0"/>
              <a:t>Parents join students for academic advising</a:t>
            </a:r>
          </a:p>
        </p:txBody>
      </p:sp>
    </p:spTree>
    <p:extLst>
      <p:ext uri="{BB962C8B-B14F-4D97-AF65-F5344CB8AC3E}">
        <p14:creationId xmlns:p14="http://schemas.microsoft.com/office/powerpoint/2010/main" val="3175304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Camp War Eagle Attendance</a:t>
            </a:r>
            <a:endParaRPr lang="en-US" b="1" dirty="0"/>
          </a:p>
        </p:txBody>
      </p:sp>
      <p:sp>
        <p:nvSpPr>
          <p:cNvPr id="3" name="Content Placeholder 2"/>
          <p:cNvSpPr>
            <a:spLocks noGrp="1"/>
          </p:cNvSpPr>
          <p:nvPr>
            <p:ph idx="1"/>
          </p:nvPr>
        </p:nvSpPr>
        <p:spPr/>
        <p:txBody>
          <a:bodyPr/>
          <a:lstStyle/>
          <a:p>
            <a:r>
              <a:rPr lang="en-US" dirty="0" smtClean="0"/>
              <a:t>Attendance at CWE is a result of the admissions process</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817774895"/>
              </p:ext>
            </p:extLst>
          </p:nvPr>
        </p:nvGraphicFramePr>
        <p:xfrm>
          <a:off x="914400" y="2667000"/>
          <a:ext cx="7086600" cy="2494280"/>
        </p:xfrm>
        <a:graphic>
          <a:graphicData uri="http://schemas.openxmlformats.org/drawingml/2006/table">
            <a:tbl>
              <a:tblPr firstRow="1" bandRow="1">
                <a:tableStyleId>{5C22544A-7EE6-4342-B048-85BDC9FD1C3A}</a:tableStyleId>
              </a:tblPr>
              <a:tblGrid>
                <a:gridCol w="1417320"/>
                <a:gridCol w="1417320"/>
                <a:gridCol w="1417320"/>
                <a:gridCol w="1417320"/>
                <a:gridCol w="1417320"/>
              </a:tblGrid>
              <a:tr h="370840">
                <a:tc>
                  <a:txBody>
                    <a:bodyPr/>
                    <a:lstStyle/>
                    <a:p>
                      <a:r>
                        <a:rPr lang="en-US" dirty="0" smtClean="0"/>
                        <a:t>Year</a:t>
                      </a:r>
                      <a:endParaRPr lang="en-US" dirty="0"/>
                    </a:p>
                  </a:txBody>
                  <a:tcPr/>
                </a:tc>
                <a:tc>
                  <a:txBody>
                    <a:bodyPr/>
                    <a:lstStyle/>
                    <a:p>
                      <a:r>
                        <a:rPr lang="en-US" dirty="0" smtClean="0"/>
                        <a:t>CWE Registered</a:t>
                      </a:r>
                      <a:endParaRPr lang="en-US" dirty="0"/>
                    </a:p>
                  </a:txBody>
                  <a:tcPr/>
                </a:tc>
                <a:tc>
                  <a:txBody>
                    <a:bodyPr/>
                    <a:lstStyle/>
                    <a:p>
                      <a:r>
                        <a:rPr lang="en-US" dirty="0" smtClean="0"/>
                        <a:t>CWE</a:t>
                      </a:r>
                      <a:r>
                        <a:rPr lang="en-US" baseline="0" dirty="0" smtClean="0"/>
                        <a:t> Attended</a:t>
                      </a:r>
                      <a:endParaRPr lang="en-US" dirty="0" smtClean="0"/>
                    </a:p>
                  </a:txBody>
                  <a:tcPr/>
                </a:tc>
                <a:tc>
                  <a:txBody>
                    <a:bodyPr/>
                    <a:lstStyle/>
                    <a:p>
                      <a:r>
                        <a:rPr lang="en-US" dirty="0" smtClean="0"/>
                        <a:t>% CWE</a:t>
                      </a:r>
                      <a:r>
                        <a:rPr lang="en-US" baseline="0" dirty="0" smtClean="0"/>
                        <a:t> Attended</a:t>
                      </a:r>
                      <a:endParaRPr lang="en-US" dirty="0"/>
                    </a:p>
                  </a:txBody>
                  <a:tcPr/>
                </a:tc>
                <a:tc>
                  <a:txBody>
                    <a:bodyPr/>
                    <a:lstStyle/>
                    <a:p>
                      <a:r>
                        <a:rPr lang="en-US" dirty="0" smtClean="0"/>
                        <a:t>Total Freshmen</a:t>
                      </a:r>
                    </a:p>
                  </a:txBody>
                  <a:tcPr/>
                </a:tc>
              </a:tr>
              <a:tr h="370840">
                <a:tc>
                  <a:txBody>
                    <a:bodyPr/>
                    <a:lstStyle/>
                    <a:p>
                      <a:r>
                        <a:rPr lang="en-US" dirty="0" smtClean="0"/>
                        <a:t>2010</a:t>
                      </a:r>
                    </a:p>
                  </a:txBody>
                  <a:tcPr/>
                </a:tc>
                <a:tc>
                  <a:txBody>
                    <a:bodyPr/>
                    <a:lstStyle/>
                    <a:p>
                      <a:r>
                        <a:rPr lang="en-US" dirty="0" smtClean="0"/>
                        <a:t>4,259</a:t>
                      </a:r>
                      <a:endParaRPr lang="en-US" dirty="0"/>
                    </a:p>
                  </a:txBody>
                  <a:tcPr/>
                </a:tc>
                <a:tc>
                  <a:txBody>
                    <a:bodyPr/>
                    <a:lstStyle/>
                    <a:p>
                      <a:r>
                        <a:rPr lang="en-US" dirty="0" smtClean="0"/>
                        <a:t>4,161</a:t>
                      </a:r>
                      <a:endParaRPr lang="en-US" dirty="0"/>
                    </a:p>
                  </a:txBody>
                  <a:tcPr/>
                </a:tc>
                <a:tc>
                  <a:txBody>
                    <a:bodyPr/>
                    <a:lstStyle/>
                    <a:p>
                      <a:r>
                        <a:rPr lang="en-US" dirty="0" smtClean="0"/>
                        <a:t>97.7%</a:t>
                      </a:r>
                      <a:endParaRPr lang="en-US" dirty="0"/>
                    </a:p>
                  </a:txBody>
                  <a:tcPr/>
                </a:tc>
                <a:tc>
                  <a:txBody>
                    <a:bodyPr/>
                    <a:lstStyle/>
                    <a:p>
                      <a:r>
                        <a:rPr lang="en-US" dirty="0" smtClean="0"/>
                        <a:t>4,204</a:t>
                      </a:r>
                      <a:endParaRPr lang="en-US" dirty="0"/>
                    </a:p>
                  </a:txBody>
                  <a:tcPr/>
                </a:tc>
              </a:tr>
              <a:tr h="370840">
                <a:tc>
                  <a:txBody>
                    <a:bodyPr/>
                    <a:lstStyle/>
                    <a:p>
                      <a:r>
                        <a:rPr lang="en-US" dirty="0" smtClean="0"/>
                        <a:t>2011</a:t>
                      </a:r>
                    </a:p>
                  </a:txBody>
                  <a:tcPr/>
                </a:tc>
                <a:tc>
                  <a:txBody>
                    <a:bodyPr/>
                    <a:lstStyle/>
                    <a:p>
                      <a:r>
                        <a:rPr lang="en-US" dirty="0" smtClean="0"/>
                        <a:t>4,328</a:t>
                      </a:r>
                      <a:endParaRPr lang="en-US" dirty="0"/>
                    </a:p>
                  </a:txBody>
                  <a:tcPr/>
                </a:tc>
                <a:tc>
                  <a:txBody>
                    <a:bodyPr/>
                    <a:lstStyle/>
                    <a:p>
                      <a:r>
                        <a:rPr lang="en-US" dirty="0" smtClean="0"/>
                        <a:t>4,190</a:t>
                      </a:r>
                      <a:endParaRPr lang="en-US" dirty="0"/>
                    </a:p>
                  </a:txBody>
                  <a:tcPr/>
                </a:tc>
                <a:tc>
                  <a:txBody>
                    <a:bodyPr/>
                    <a:lstStyle/>
                    <a:p>
                      <a:r>
                        <a:rPr lang="en-US" dirty="0" smtClean="0"/>
                        <a:t>96.8%</a:t>
                      </a:r>
                      <a:endParaRPr lang="en-US" dirty="0"/>
                    </a:p>
                  </a:txBody>
                  <a:tcPr/>
                </a:tc>
                <a:tc>
                  <a:txBody>
                    <a:bodyPr/>
                    <a:lstStyle/>
                    <a:p>
                      <a:r>
                        <a:rPr lang="en-US" dirty="0" smtClean="0"/>
                        <a:t>4,202</a:t>
                      </a:r>
                      <a:endParaRPr lang="en-US" dirty="0"/>
                    </a:p>
                  </a:txBody>
                  <a:tcPr/>
                </a:tc>
              </a:tr>
              <a:tr h="370840">
                <a:tc>
                  <a:txBody>
                    <a:bodyPr/>
                    <a:lstStyle/>
                    <a:p>
                      <a:r>
                        <a:rPr lang="en-US" dirty="0" smtClean="0"/>
                        <a:t>2012</a:t>
                      </a:r>
                      <a:endParaRPr lang="en-US" dirty="0"/>
                    </a:p>
                  </a:txBody>
                  <a:tcPr/>
                </a:tc>
                <a:tc>
                  <a:txBody>
                    <a:bodyPr/>
                    <a:lstStyle/>
                    <a:p>
                      <a:r>
                        <a:rPr lang="en-US" dirty="0" smtClean="0"/>
                        <a:t>3,901</a:t>
                      </a:r>
                      <a:endParaRPr lang="en-US" dirty="0"/>
                    </a:p>
                  </a:txBody>
                  <a:tcPr/>
                </a:tc>
                <a:tc>
                  <a:txBody>
                    <a:bodyPr/>
                    <a:lstStyle/>
                    <a:p>
                      <a:r>
                        <a:rPr lang="en-US" dirty="0" smtClean="0"/>
                        <a:t>3,803</a:t>
                      </a:r>
                      <a:endParaRPr lang="en-US" dirty="0"/>
                    </a:p>
                  </a:txBody>
                  <a:tcPr/>
                </a:tc>
                <a:tc>
                  <a:txBody>
                    <a:bodyPr/>
                    <a:lstStyle/>
                    <a:p>
                      <a:r>
                        <a:rPr lang="en-US" dirty="0" smtClean="0"/>
                        <a:t>97.5%</a:t>
                      </a:r>
                      <a:endParaRPr lang="en-US" dirty="0"/>
                    </a:p>
                  </a:txBody>
                  <a:tcPr/>
                </a:tc>
                <a:tc>
                  <a:txBody>
                    <a:bodyPr/>
                    <a:lstStyle/>
                    <a:p>
                      <a:r>
                        <a:rPr lang="en-US" dirty="0" smtClean="0"/>
                        <a:t>3,852</a:t>
                      </a:r>
                      <a:endParaRPr lang="en-US" dirty="0"/>
                    </a:p>
                  </a:txBody>
                  <a:tcPr/>
                </a:tc>
              </a:tr>
              <a:tr h="370840">
                <a:tc>
                  <a:txBody>
                    <a:bodyPr/>
                    <a:lstStyle/>
                    <a:p>
                      <a:r>
                        <a:rPr lang="en-US" dirty="0" smtClean="0"/>
                        <a:t>2013</a:t>
                      </a:r>
                      <a:endParaRPr lang="en-US" dirty="0"/>
                    </a:p>
                  </a:txBody>
                  <a:tcPr/>
                </a:tc>
                <a:tc>
                  <a:txBody>
                    <a:bodyPr/>
                    <a:lstStyle/>
                    <a:p>
                      <a:r>
                        <a:rPr lang="en-US" dirty="0" smtClean="0"/>
                        <a:t>3,778</a:t>
                      </a:r>
                      <a:endParaRPr lang="en-US" dirty="0"/>
                    </a:p>
                  </a:txBody>
                  <a:tcPr/>
                </a:tc>
                <a:tc>
                  <a:txBody>
                    <a:bodyPr/>
                    <a:lstStyle/>
                    <a:p>
                      <a:r>
                        <a:rPr lang="en-US" dirty="0" smtClean="0"/>
                        <a:t>3,704</a:t>
                      </a:r>
                      <a:endParaRPr lang="en-US" dirty="0"/>
                    </a:p>
                  </a:txBody>
                  <a:tcPr/>
                </a:tc>
                <a:tc>
                  <a:txBody>
                    <a:bodyPr/>
                    <a:lstStyle/>
                    <a:p>
                      <a:r>
                        <a:rPr lang="en-US" dirty="0" smtClean="0"/>
                        <a:t>98.0%</a:t>
                      </a:r>
                      <a:endParaRPr lang="en-US" dirty="0"/>
                    </a:p>
                  </a:txBody>
                  <a:tcPr/>
                </a:tc>
                <a:tc>
                  <a:txBody>
                    <a:bodyPr/>
                    <a:lstStyle/>
                    <a:p>
                      <a:r>
                        <a:rPr lang="en-US" dirty="0" smtClean="0"/>
                        <a:t>3,726</a:t>
                      </a:r>
                      <a:endParaRPr lang="en-US" dirty="0"/>
                    </a:p>
                  </a:txBody>
                  <a:tcPr/>
                </a:tc>
              </a:tr>
              <a:tr h="370840">
                <a:tc>
                  <a:txBody>
                    <a:bodyPr/>
                    <a:lstStyle/>
                    <a:p>
                      <a:r>
                        <a:rPr lang="en-US" dirty="0" smtClean="0"/>
                        <a:t>2014</a:t>
                      </a:r>
                    </a:p>
                  </a:txBody>
                  <a:tcPr/>
                </a:tc>
                <a:tc>
                  <a:txBody>
                    <a:bodyPr/>
                    <a:lstStyle/>
                    <a:p>
                      <a:r>
                        <a:rPr lang="en-US" dirty="0" smtClean="0"/>
                        <a:t>4,591</a:t>
                      </a:r>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40641259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Camp War Eagle Partners</a:t>
            </a:r>
            <a:endParaRPr lang="en-US" b="1" dirty="0"/>
          </a:p>
        </p:txBody>
      </p:sp>
      <p:sp>
        <p:nvSpPr>
          <p:cNvPr id="3" name="Content Placeholder 2"/>
          <p:cNvSpPr>
            <a:spLocks noGrp="1"/>
          </p:cNvSpPr>
          <p:nvPr>
            <p:ph idx="1"/>
          </p:nvPr>
        </p:nvSpPr>
        <p:spPr/>
        <p:txBody>
          <a:bodyPr/>
          <a:lstStyle/>
          <a:p>
            <a:r>
              <a:rPr lang="en-US" dirty="0" smtClean="0"/>
              <a:t>Every College/School</a:t>
            </a:r>
          </a:p>
          <a:p>
            <a:r>
              <a:rPr lang="en-US" dirty="0" smtClean="0"/>
              <a:t>Division of Student Affairs</a:t>
            </a:r>
          </a:p>
          <a:p>
            <a:r>
              <a:rPr lang="en-US" dirty="0" smtClean="0"/>
              <a:t>Auxiliary Enterprises (Housing, Dining, Parking, </a:t>
            </a:r>
            <a:r>
              <a:rPr lang="en-US" dirty="0" err="1" smtClean="0"/>
              <a:t>TigerCard</a:t>
            </a:r>
            <a:r>
              <a:rPr lang="en-US" dirty="0" smtClean="0"/>
              <a:t>)</a:t>
            </a:r>
          </a:p>
          <a:p>
            <a:r>
              <a:rPr lang="en-US" dirty="0" smtClean="0"/>
              <a:t>Communications and Marketing</a:t>
            </a:r>
          </a:p>
          <a:p>
            <a:r>
              <a:rPr lang="en-US" dirty="0" smtClean="0"/>
              <a:t>Athletics</a:t>
            </a:r>
          </a:p>
          <a:p>
            <a:r>
              <a:rPr lang="en-US" dirty="0" smtClean="0"/>
              <a:t>OIRA (BCSSE)</a:t>
            </a:r>
          </a:p>
          <a:p>
            <a:endParaRPr lang="en-US" dirty="0" smtClean="0"/>
          </a:p>
        </p:txBody>
      </p:sp>
    </p:spTree>
    <p:extLst>
      <p:ext uri="{BB962C8B-B14F-4D97-AF65-F5344CB8AC3E}">
        <p14:creationId xmlns:p14="http://schemas.microsoft.com/office/powerpoint/2010/main" val="30475130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3209</TotalTime>
  <Words>1048</Words>
  <Application>Microsoft Office PowerPoint</Application>
  <PresentationFormat>On-screen Show (4:3)</PresentationFormat>
  <Paragraphs>221</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The First Year Experience Office</vt:lpstr>
      <vt:lpstr>Where we fit</vt:lpstr>
      <vt:lpstr>First Year Experience programs</vt:lpstr>
      <vt:lpstr>First Year Experience programs</vt:lpstr>
      <vt:lpstr>Camp War Eagle Mission Statement</vt:lpstr>
      <vt:lpstr>Camp War Eagle Mission Statement</vt:lpstr>
      <vt:lpstr>Camp War Eagle Schedule</vt:lpstr>
      <vt:lpstr>Camp War Eagle Attendance</vt:lpstr>
      <vt:lpstr>Camp War Eagle Partners</vt:lpstr>
      <vt:lpstr>First Year Experience programs</vt:lpstr>
      <vt:lpstr>SOS Mission</vt:lpstr>
      <vt:lpstr>SOS Mission</vt:lpstr>
      <vt:lpstr>SOS Schedule</vt:lpstr>
      <vt:lpstr>SOS Attendance</vt:lpstr>
      <vt:lpstr>First Year Experience programs</vt:lpstr>
      <vt:lpstr>First Year Seminars Mission</vt:lpstr>
      <vt:lpstr>First Year Seminars Mission</vt:lpstr>
      <vt:lpstr>First Year Seminar Enrollment</vt:lpstr>
      <vt:lpstr>First Year Seminars</vt:lpstr>
      <vt:lpstr>First Year Experience programs</vt:lpstr>
      <vt:lpstr>Learning Communities Mission</vt:lpstr>
      <vt:lpstr>Learning Communities Mission</vt:lpstr>
      <vt:lpstr>Learning Community definition</vt:lpstr>
      <vt:lpstr>Learning Community Enrollment</vt:lpstr>
      <vt:lpstr>How can faculty help?</vt:lpstr>
    </vt:vector>
  </TitlesOfParts>
  <Company>Auburn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FYE</dc:title>
  <dc:creator>Mark Armstrong</dc:creator>
  <cp:lastModifiedBy>Mark Armstrong</cp:lastModifiedBy>
  <cp:revision>45</cp:revision>
  <dcterms:created xsi:type="dcterms:W3CDTF">2014-06-05T18:51:14Z</dcterms:created>
  <dcterms:modified xsi:type="dcterms:W3CDTF">2014-06-16T20:12:14Z</dcterms:modified>
</cp:coreProperties>
</file>