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5" r:id="rId4"/>
    <p:sldId id="276" r:id="rId5"/>
    <p:sldId id="258" r:id="rId6"/>
    <p:sldId id="273" r:id="rId7"/>
    <p:sldId id="274" r:id="rId8"/>
    <p:sldId id="259" r:id="rId9"/>
    <p:sldId id="260" r:id="rId10"/>
    <p:sldId id="261" r:id="rId11"/>
    <p:sldId id="267" r:id="rId12"/>
    <p:sldId id="266" r:id="rId13"/>
    <p:sldId id="268" r:id="rId14"/>
    <p:sldId id="269" r:id="rId15"/>
    <p:sldId id="265" r:id="rId16"/>
    <p:sldId id="270" r:id="rId17"/>
    <p:sldId id="262" r:id="rId18"/>
    <p:sldId id="26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740"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B5D67D-13A7-46C7-92BF-39994FC5F4AD}" type="datetimeFigureOut">
              <a:rPr lang="en-US" smtClean="0"/>
              <a:t>3/3/2014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850BBE-B20A-4715-8312-B92C782DACB4}" type="slidenum">
              <a:rPr lang="en-US" smtClean="0"/>
              <a:t>‹#›</a:t>
            </a:fld>
            <a:endParaRPr lang="en-US"/>
          </a:p>
        </p:txBody>
      </p:sp>
    </p:spTree>
    <p:extLst>
      <p:ext uri="{BB962C8B-B14F-4D97-AF65-F5344CB8AC3E}">
        <p14:creationId xmlns:p14="http://schemas.microsoft.com/office/powerpoint/2010/main" val="38944831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B5D67D-13A7-46C7-92BF-39994FC5F4AD}" type="datetimeFigureOut">
              <a:rPr lang="en-US" smtClean="0"/>
              <a:t>3/3/2014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850BBE-B20A-4715-8312-B92C782DACB4}" type="slidenum">
              <a:rPr lang="en-US" smtClean="0"/>
              <a:t>‹#›</a:t>
            </a:fld>
            <a:endParaRPr lang="en-US"/>
          </a:p>
        </p:txBody>
      </p:sp>
    </p:spTree>
    <p:extLst>
      <p:ext uri="{BB962C8B-B14F-4D97-AF65-F5344CB8AC3E}">
        <p14:creationId xmlns:p14="http://schemas.microsoft.com/office/powerpoint/2010/main" val="1404312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B5D67D-13A7-46C7-92BF-39994FC5F4AD}" type="datetimeFigureOut">
              <a:rPr lang="en-US" smtClean="0"/>
              <a:t>3/3/2014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850BBE-B20A-4715-8312-B92C782DACB4}" type="slidenum">
              <a:rPr lang="en-US" smtClean="0"/>
              <a:t>‹#›</a:t>
            </a:fld>
            <a:endParaRPr lang="en-US"/>
          </a:p>
        </p:txBody>
      </p:sp>
    </p:spTree>
    <p:extLst>
      <p:ext uri="{BB962C8B-B14F-4D97-AF65-F5344CB8AC3E}">
        <p14:creationId xmlns:p14="http://schemas.microsoft.com/office/powerpoint/2010/main" val="3354975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B5D67D-13A7-46C7-92BF-39994FC5F4AD}" type="datetimeFigureOut">
              <a:rPr lang="en-US" smtClean="0"/>
              <a:t>3/3/2014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850BBE-B20A-4715-8312-B92C782DACB4}" type="slidenum">
              <a:rPr lang="en-US" smtClean="0"/>
              <a:t>‹#›</a:t>
            </a:fld>
            <a:endParaRPr lang="en-US"/>
          </a:p>
        </p:txBody>
      </p:sp>
    </p:spTree>
    <p:extLst>
      <p:ext uri="{BB962C8B-B14F-4D97-AF65-F5344CB8AC3E}">
        <p14:creationId xmlns:p14="http://schemas.microsoft.com/office/powerpoint/2010/main" val="570431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B5D67D-13A7-46C7-92BF-39994FC5F4AD}" type="datetimeFigureOut">
              <a:rPr lang="en-US" smtClean="0"/>
              <a:t>3/3/2014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850BBE-B20A-4715-8312-B92C782DACB4}" type="slidenum">
              <a:rPr lang="en-US" smtClean="0"/>
              <a:t>‹#›</a:t>
            </a:fld>
            <a:endParaRPr lang="en-US"/>
          </a:p>
        </p:txBody>
      </p:sp>
    </p:spTree>
    <p:extLst>
      <p:ext uri="{BB962C8B-B14F-4D97-AF65-F5344CB8AC3E}">
        <p14:creationId xmlns:p14="http://schemas.microsoft.com/office/powerpoint/2010/main" val="339586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EB5D67D-13A7-46C7-92BF-39994FC5F4AD}" type="datetimeFigureOut">
              <a:rPr lang="en-US" smtClean="0"/>
              <a:t>3/3/2014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850BBE-B20A-4715-8312-B92C782DACB4}" type="slidenum">
              <a:rPr lang="en-US" smtClean="0"/>
              <a:t>‹#›</a:t>
            </a:fld>
            <a:endParaRPr lang="en-US"/>
          </a:p>
        </p:txBody>
      </p:sp>
    </p:spTree>
    <p:extLst>
      <p:ext uri="{BB962C8B-B14F-4D97-AF65-F5344CB8AC3E}">
        <p14:creationId xmlns:p14="http://schemas.microsoft.com/office/powerpoint/2010/main" val="2044616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EB5D67D-13A7-46C7-92BF-39994FC5F4AD}" type="datetimeFigureOut">
              <a:rPr lang="en-US" smtClean="0"/>
              <a:t>3/3/2014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850BBE-B20A-4715-8312-B92C782DACB4}" type="slidenum">
              <a:rPr lang="en-US" smtClean="0"/>
              <a:t>‹#›</a:t>
            </a:fld>
            <a:endParaRPr lang="en-US"/>
          </a:p>
        </p:txBody>
      </p:sp>
    </p:spTree>
    <p:extLst>
      <p:ext uri="{BB962C8B-B14F-4D97-AF65-F5344CB8AC3E}">
        <p14:creationId xmlns:p14="http://schemas.microsoft.com/office/powerpoint/2010/main" val="1094171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B5D67D-13A7-46C7-92BF-39994FC5F4AD}" type="datetimeFigureOut">
              <a:rPr lang="en-US" smtClean="0"/>
              <a:t>3/3/2014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850BBE-B20A-4715-8312-B92C782DACB4}" type="slidenum">
              <a:rPr lang="en-US" smtClean="0"/>
              <a:t>‹#›</a:t>
            </a:fld>
            <a:endParaRPr lang="en-US"/>
          </a:p>
        </p:txBody>
      </p:sp>
    </p:spTree>
    <p:extLst>
      <p:ext uri="{BB962C8B-B14F-4D97-AF65-F5344CB8AC3E}">
        <p14:creationId xmlns:p14="http://schemas.microsoft.com/office/powerpoint/2010/main" val="834708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B5D67D-13A7-46C7-92BF-39994FC5F4AD}" type="datetimeFigureOut">
              <a:rPr lang="en-US" smtClean="0"/>
              <a:t>3/3/2014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850BBE-B20A-4715-8312-B92C782DACB4}" type="slidenum">
              <a:rPr lang="en-US" smtClean="0"/>
              <a:t>‹#›</a:t>
            </a:fld>
            <a:endParaRPr lang="en-US"/>
          </a:p>
        </p:txBody>
      </p:sp>
    </p:spTree>
    <p:extLst>
      <p:ext uri="{BB962C8B-B14F-4D97-AF65-F5344CB8AC3E}">
        <p14:creationId xmlns:p14="http://schemas.microsoft.com/office/powerpoint/2010/main" val="3890479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B5D67D-13A7-46C7-92BF-39994FC5F4AD}" type="datetimeFigureOut">
              <a:rPr lang="en-US" smtClean="0"/>
              <a:t>3/3/2014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850BBE-B20A-4715-8312-B92C782DACB4}" type="slidenum">
              <a:rPr lang="en-US" smtClean="0"/>
              <a:t>‹#›</a:t>
            </a:fld>
            <a:endParaRPr lang="en-US"/>
          </a:p>
        </p:txBody>
      </p:sp>
    </p:spTree>
    <p:extLst>
      <p:ext uri="{BB962C8B-B14F-4D97-AF65-F5344CB8AC3E}">
        <p14:creationId xmlns:p14="http://schemas.microsoft.com/office/powerpoint/2010/main" val="599893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B5D67D-13A7-46C7-92BF-39994FC5F4AD}" type="datetimeFigureOut">
              <a:rPr lang="en-US" smtClean="0"/>
              <a:t>3/3/2014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850BBE-B20A-4715-8312-B92C782DACB4}" type="slidenum">
              <a:rPr lang="en-US" smtClean="0"/>
              <a:t>‹#›</a:t>
            </a:fld>
            <a:endParaRPr lang="en-US"/>
          </a:p>
        </p:txBody>
      </p:sp>
    </p:spTree>
    <p:extLst>
      <p:ext uri="{BB962C8B-B14F-4D97-AF65-F5344CB8AC3E}">
        <p14:creationId xmlns:p14="http://schemas.microsoft.com/office/powerpoint/2010/main" val="3229675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B5D67D-13A7-46C7-92BF-39994FC5F4AD}" type="datetimeFigureOut">
              <a:rPr lang="en-US" smtClean="0"/>
              <a:t>3/3/2014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850BBE-B20A-4715-8312-B92C782DACB4}" type="slidenum">
              <a:rPr lang="en-US" smtClean="0"/>
              <a:t>‹#›</a:t>
            </a:fld>
            <a:endParaRPr lang="en-US"/>
          </a:p>
        </p:txBody>
      </p:sp>
    </p:spTree>
    <p:extLst>
      <p:ext uri="{BB962C8B-B14F-4D97-AF65-F5344CB8AC3E}">
        <p14:creationId xmlns:p14="http://schemas.microsoft.com/office/powerpoint/2010/main" val="33744907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Parental Leave Policies: </a:t>
            </a:r>
            <a:br>
              <a:rPr lang="en-US" dirty="0" smtClean="0"/>
            </a:br>
            <a:r>
              <a:rPr lang="en-US" dirty="0" smtClean="0"/>
              <a:t>An Interim Report</a:t>
            </a:r>
            <a:endParaRPr lang="en-US" dirty="0"/>
          </a:p>
        </p:txBody>
      </p:sp>
      <p:sp>
        <p:nvSpPr>
          <p:cNvPr id="3" name="Subtitle 2"/>
          <p:cNvSpPr>
            <a:spLocks noGrp="1"/>
          </p:cNvSpPr>
          <p:nvPr>
            <p:ph type="subTitle" idx="1"/>
          </p:nvPr>
        </p:nvSpPr>
        <p:spPr/>
        <p:txBody>
          <a:bodyPr/>
          <a:lstStyle/>
          <a:p>
            <a:r>
              <a:rPr lang="en-US" dirty="0" smtClean="0">
                <a:solidFill>
                  <a:srgbClr val="00B050"/>
                </a:solidFill>
              </a:rPr>
              <a:t>Beth Guertal</a:t>
            </a:r>
          </a:p>
          <a:p>
            <a:r>
              <a:rPr lang="en-US" dirty="0" smtClean="0">
                <a:solidFill>
                  <a:srgbClr val="00B050"/>
                </a:solidFill>
              </a:rPr>
              <a:t>Crop, Soil and Environmental Science</a:t>
            </a:r>
          </a:p>
          <a:p>
            <a:r>
              <a:rPr lang="en-US" sz="2400" i="1" dirty="0" smtClean="0">
                <a:solidFill>
                  <a:srgbClr val="00B050"/>
                </a:solidFill>
              </a:rPr>
              <a:t>Chair, Faculty Welfare and Salary Committee</a:t>
            </a:r>
            <a:endParaRPr lang="en-US" sz="2400" i="1" dirty="0">
              <a:solidFill>
                <a:srgbClr val="00B050"/>
              </a:solidFill>
            </a:endParaRPr>
          </a:p>
        </p:txBody>
      </p:sp>
    </p:spTree>
    <p:extLst>
      <p:ext uri="{BB962C8B-B14F-4D97-AF65-F5344CB8AC3E}">
        <p14:creationId xmlns:p14="http://schemas.microsoft.com/office/powerpoint/2010/main" val="35884830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Comparisons</a:t>
            </a:r>
            <a:endParaRPr lang="en-US" dirty="0">
              <a:solidFill>
                <a:srgbClr val="00B05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43767354"/>
              </p:ext>
            </p:extLst>
          </p:nvPr>
        </p:nvGraphicFramePr>
        <p:xfrm>
          <a:off x="457200" y="1600200"/>
          <a:ext cx="8001000" cy="4236720"/>
        </p:xfrm>
        <a:graphic>
          <a:graphicData uri="http://schemas.openxmlformats.org/drawingml/2006/table">
            <a:tbl>
              <a:tblPr firstRow="1" bandRow="1">
                <a:tableStyleId>{5C22544A-7EE6-4342-B048-85BDC9FD1C3A}</a:tableStyleId>
              </a:tblPr>
              <a:tblGrid>
                <a:gridCol w="1752600"/>
                <a:gridCol w="6248400"/>
              </a:tblGrid>
              <a:tr h="370840">
                <a:tc>
                  <a:txBody>
                    <a:bodyPr/>
                    <a:lstStyle/>
                    <a:p>
                      <a:pPr algn="ctr"/>
                      <a:r>
                        <a:rPr lang="en-US" sz="2800" dirty="0" smtClean="0"/>
                        <a:t>School</a:t>
                      </a:r>
                      <a:endParaRPr lang="en-US" sz="2800" dirty="0"/>
                    </a:p>
                  </a:txBody>
                  <a:tcPr/>
                </a:tc>
                <a:tc>
                  <a:txBody>
                    <a:bodyPr/>
                    <a:lstStyle/>
                    <a:p>
                      <a:r>
                        <a:rPr lang="en-US" sz="2800" dirty="0" smtClean="0"/>
                        <a:t>Does your University offer any type of parental/adoptive leave in addition to FML?  If so, how long?</a:t>
                      </a:r>
                      <a:endParaRPr lang="en-US" sz="2800" dirty="0"/>
                    </a:p>
                  </a:txBody>
                  <a:tcPr/>
                </a:tc>
              </a:tr>
              <a:tr h="370840">
                <a:tc>
                  <a:txBody>
                    <a:bodyPr/>
                    <a:lstStyle/>
                    <a:p>
                      <a:r>
                        <a:rPr lang="en-US" dirty="0" smtClean="0"/>
                        <a:t>Purdue</a:t>
                      </a:r>
                      <a:endParaRPr lang="en-US" dirty="0"/>
                    </a:p>
                  </a:txBody>
                  <a:tcPr/>
                </a:tc>
                <a:tc>
                  <a:txBody>
                    <a:bodyPr/>
                    <a:lstStyle/>
                    <a:p>
                      <a:r>
                        <a:rPr lang="en-US" dirty="0" smtClean="0"/>
                        <a:t>YES</a:t>
                      </a:r>
                      <a:endParaRPr lang="en-US" dirty="0"/>
                    </a:p>
                  </a:txBody>
                  <a:tcPr/>
                </a:tc>
              </a:tr>
              <a:tr h="370840">
                <a:tc>
                  <a:txBody>
                    <a:bodyPr/>
                    <a:lstStyle/>
                    <a:p>
                      <a:r>
                        <a:rPr lang="en-US" dirty="0" smtClean="0"/>
                        <a:t>Illinois</a:t>
                      </a:r>
                      <a:endParaRPr lang="en-US" dirty="0"/>
                    </a:p>
                  </a:txBody>
                  <a:tcPr/>
                </a:tc>
                <a:tc>
                  <a:txBody>
                    <a:bodyPr/>
                    <a:lstStyle/>
                    <a:p>
                      <a:r>
                        <a:rPr lang="en-US" dirty="0" smtClean="0"/>
                        <a:t>YES – 2 weeks paid parental leave</a:t>
                      </a:r>
                      <a:endParaRPr lang="en-US" dirty="0"/>
                    </a:p>
                  </a:txBody>
                  <a:tcPr/>
                </a:tc>
              </a:tr>
              <a:tr h="370840">
                <a:tc>
                  <a:txBody>
                    <a:bodyPr/>
                    <a:lstStyle/>
                    <a:p>
                      <a:r>
                        <a:rPr lang="en-US" dirty="0" smtClean="0"/>
                        <a:t>NCSU</a:t>
                      </a:r>
                      <a:endParaRPr lang="en-US" dirty="0"/>
                    </a:p>
                  </a:txBody>
                  <a:tcPr/>
                </a:tc>
                <a:tc>
                  <a:txBody>
                    <a:bodyPr/>
                    <a:lstStyle/>
                    <a:p>
                      <a:r>
                        <a:rPr lang="en-US" dirty="0" smtClean="0"/>
                        <a:t>NO (No sick leave for 9 mo. faculty)</a:t>
                      </a:r>
                      <a:endParaRPr lang="en-US" dirty="0"/>
                    </a:p>
                  </a:txBody>
                  <a:tcPr/>
                </a:tc>
              </a:tr>
              <a:tr h="370840">
                <a:tc>
                  <a:txBody>
                    <a:bodyPr/>
                    <a:lstStyle/>
                    <a:p>
                      <a:r>
                        <a:rPr lang="en-US" dirty="0" smtClean="0"/>
                        <a:t>Oklahoma State</a:t>
                      </a:r>
                      <a:endParaRPr lang="en-US" dirty="0"/>
                    </a:p>
                  </a:txBody>
                  <a:tcPr/>
                </a:tc>
                <a:tc>
                  <a:txBody>
                    <a:bodyPr/>
                    <a:lstStyle/>
                    <a:p>
                      <a:r>
                        <a:rPr lang="en-US" dirty="0" smtClean="0"/>
                        <a:t>NO</a:t>
                      </a:r>
                      <a:endParaRPr lang="en-US" dirty="0"/>
                    </a:p>
                  </a:txBody>
                  <a:tcPr/>
                </a:tc>
              </a:tr>
              <a:tr h="370840">
                <a:tc>
                  <a:txBody>
                    <a:bodyPr/>
                    <a:lstStyle/>
                    <a:p>
                      <a:r>
                        <a:rPr lang="en-US" dirty="0" smtClean="0"/>
                        <a:t>Texas A &amp; M</a:t>
                      </a:r>
                      <a:endParaRPr lang="en-US" dirty="0"/>
                    </a:p>
                  </a:txBody>
                  <a:tcPr/>
                </a:tc>
                <a:tc>
                  <a:txBody>
                    <a:bodyPr/>
                    <a:lstStyle/>
                    <a:p>
                      <a:r>
                        <a:rPr lang="en-US" dirty="0" smtClean="0"/>
                        <a:t>NO</a:t>
                      </a:r>
                      <a:endParaRPr lang="en-US" dirty="0"/>
                    </a:p>
                  </a:txBody>
                  <a:tcPr/>
                </a:tc>
              </a:tr>
              <a:tr h="370840">
                <a:tc>
                  <a:txBody>
                    <a:bodyPr/>
                    <a:lstStyle/>
                    <a:p>
                      <a:r>
                        <a:rPr lang="en-US" dirty="0" smtClean="0"/>
                        <a:t>Florida</a:t>
                      </a:r>
                      <a:endParaRPr lang="en-US" dirty="0"/>
                    </a:p>
                  </a:txBody>
                  <a:tcPr/>
                </a:tc>
                <a:tc>
                  <a:txBody>
                    <a:bodyPr/>
                    <a:lstStyle/>
                    <a:p>
                      <a:r>
                        <a:rPr lang="en-US" dirty="0" smtClean="0"/>
                        <a:t>YES – up to 6 months –</a:t>
                      </a:r>
                      <a:r>
                        <a:rPr lang="en-US" baseline="0" dirty="0" smtClean="0"/>
                        <a:t> but appears to simply be vacation/sick leave</a:t>
                      </a:r>
                      <a:endParaRPr lang="en-US" dirty="0"/>
                    </a:p>
                  </a:txBody>
                  <a:tcPr/>
                </a:tc>
              </a:tr>
              <a:tr h="370840">
                <a:tc>
                  <a:txBody>
                    <a:bodyPr/>
                    <a:lstStyle/>
                    <a:p>
                      <a:r>
                        <a:rPr lang="en-US" dirty="0" smtClean="0"/>
                        <a:t>LSU</a:t>
                      </a:r>
                      <a:endParaRPr lang="en-US" dirty="0"/>
                    </a:p>
                  </a:txBody>
                  <a:tcPr/>
                </a:tc>
                <a:tc>
                  <a:txBody>
                    <a:bodyPr/>
                    <a:lstStyle/>
                    <a:p>
                      <a:r>
                        <a:rPr lang="en-US" dirty="0" smtClean="0"/>
                        <a:t>NO</a:t>
                      </a:r>
                      <a:endParaRPr lang="en-US" dirty="0"/>
                    </a:p>
                  </a:txBody>
                  <a:tcPr/>
                </a:tc>
              </a:tr>
            </a:tbl>
          </a:graphicData>
        </a:graphic>
      </p:graphicFrame>
    </p:spTree>
    <p:extLst>
      <p:ext uri="{BB962C8B-B14F-4D97-AF65-F5344CB8AC3E}">
        <p14:creationId xmlns:p14="http://schemas.microsoft.com/office/powerpoint/2010/main" val="29618473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University of Florida</a:t>
            </a:r>
            <a:endParaRPr lang="en-US" dirty="0">
              <a:solidFill>
                <a:srgbClr val="00B050"/>
              </a:solidFill>
            </a:endParaRPr>
          </a:p>
        </p:txBody>
      </p:sp>
      <p:sp>
        <p:nvSpPr>
          <p:cNvPr id="3" name="Content Placeholder 2"/>
          <p:cNvSpPr>
            <a:spLocks noGrp="1"/>
          </p:cNvSpPr>
          <p:nvPr>
            <p:ph idx="1"/>
          </p:nvPr>
        </p:nvSpPr>
        <p:spPr>
          <a:xfrm>
            <a:off x="609600" y="1600200"/>
            <a:ext cx="7696200" cy="4525963"/>
          </a:xfrm>
        </p:spPr>
        <p:txBody>
          <a:bodyPr>
            <a:noAutofit/>
          </a:bodyPr>
          <a:lstStyle/>
          <a:p>
            <a:pPr marL="0" indent="0" algn="just">
              <a:buNone/>
            </a:pPr>
            <a:r>
              <a:rPr lang="en-US" sz="2400" dirty="0"/>
              <a:t>E</a:t>
            </a:r>
            <a:r>
              <a:rPr lang="en-US" sz="2400" dirty="0" smtClean="0"/>
              <a:t>mployees in leave-accruing positions may request up to 6 weeks of advanced sick or vacation leave for the birth or adoption of a child or the initial placement of a child in the foster care of the employee. Employees may also use their personal accrued leave, unpaid leave, or a combination of paid and unpaid leave, so long as the total parental leave period, including the paid parental leave program, does not exceed a total of six (6) calendar months from the first date leave is used. If being used for foster care, the paid parental leave must be used within the FMLA entitlement period of twelve (12) workweeks.</a:t>
            </a:r>
          </a:p>
          <a:p>
            <a:pPr marL="0" indent="0" algn="just">
              <a:buNone/>
            </a:pPr>
            <a:endParaRPr lang="en-US" sz="2400" dirty="0" smtClean="0"/>
          </a:p>
          <a:p>
            <a:pPr marL="0" indent="0">
              <a:buNone/>
            </a:pPr>
            <a:endParaRPr lang="en-US" sz="2400" dirty="0"/>
          </a:p>
        </p:txBody>
      </p:sp>
    </p:spTree>
    <p:extLst>
      <p:ext uri="{BB962C8B-B14F-4D97-AF65-F5344CB8AC3E}">
        <p14:creationId xmlns:p14="http://schemas.microsoft.com/office/powerpoint/2010/main" val="21546073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Illinois – Parental Leave</a:t>
            </a:r>
            <a:endParaRPr lang="en-US" dirty="0">
              <a:solidFill>
                <a:srgbClr val="00B050"/>
              </a:solidFill>
            </a:endParaRPr>
          </a:p>
        </p:txBody>
      </p:sp>
      <p:sp>
        <p:nvSpPr>
          <p:cNvPr id="3" name="Content Placeholder 2"/>
          <p:cNvSpPr>
            <a:spLocks noGrp="1"/>
          </p:cNvSpPr>
          <p:nvPr>
            <p:ph idx="1"/>
          </p:nvPr>
        </p:nvSpPr>
        <p:spPr/>
        <p:txBody>
          <a:bodyPr>
            <a:noAutofit/>
          </a:bodyPr>
          <a:lstStyle/>
          <a:p>
            <a:r>
              <a:rPr lang="en-US" sz="2000" b="1" dirty="0" smtClean="0"/>
              <a:t>Length of Leave</a:t>
            </a:r>
          </a:p>
          <a:p>
            <a:r>
              <a:rPr lang="en-US" sz="2000" dirty="0" smtClean="0"/>
              <a:t>Eligible employees are granted up to two weeks of leave with pay for parental leave. Parental leave is limited to one leave per twelve-month academic appointment year. For eligible employees, parental leave taken will count toward the 12-week FMLA entitlement.</a:t>
            </a:r>
          </a:p>
          <a:p>
            <a:r>
              <a:rPr lang="en-US" sz="2000" dirty="0" smtClean="0"/>
              <a:t>Parental leave following the birth of a child must be taken in full immediately after the birth or immediately following the child's release from a health care facility to the home.</a:t>
            </a:r>
          </a:p>
          <a:p>
            <a:r>
              <a:rPr lang="en-US" sz="2000" dirty="0" smtClean="0"/>
              <a:t>Parental leave for an adopted child may be taken in full either at the time of initial placement or at the time of legal adoption. </a:t>
            </a:r>
          </a:p>
          <a:p>
            <a:r>
              <a:rPr lang="en-US" sz="2000" dirty="0" smtClean="0"/>
              <a:t>Leave cannot be taken on an intermittent schedule, or on a reduced leave schedule for a period lasting longer than two weeks.</a:t>
            </a:r>
          </a:p>
          <a:p>
            <a:pPr marL="0" indent="0">
              <a:buNone/>
            </a:pPr>
            <a:endParaRPr lang="en-US" sz="2000" dirty="0"/>
          </a:p>
        </p:txBody>
      </p:sp>
    </p:spTree>
    <p:extLst>
      <p:ext uri="{BB962C8B-B14F-4D97-AF65-F5344CB8AC3E}">
        <p14:creationId xmlns:p14="http://schemas.microsoft.com/office/powerpoint/2010/main" val="22729011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Indiana</a:t>
            </a:r>
            <a:endParaRPr lang="en-US" dirty="0">
              <a:solidFill>
                <a:srgbClr val="00B050"/>
              </a:solidFill>
            </a:endParaRPr>
          </a:p>
        </p:txBody>
      </p:sp>
      <p:sp>
        <p:nvSpPr>
          <p:cNvPr id="3" name="Content Placeholder 2"/>
          <p:cNvSpPr>
            <a:spLocks noGrp="1"/>
          </p:cNvSpPr>
          <p:nvPr>
            <p:ph idx="1"/>
          </p:nvPr>
        </p:nvSpPr>
        <p:spPr>
          <a:xfrm>
            <a:off x="457200" y="1371600"/>
            <a:ext cx="8229600" cy="4525963"/>
          </a:xfrm>
        </p:spPr>
        <p:txBody>
          <a:bodyPr>
            <a:noAutofit/>
          </a:bodyPr>
          <a:lstStyle/>
          <a:p>
            <a:r>
              <a:rPr lang="en-US" sz="2000" dirty="0" smtClean="0"/>
              <a:t>Family leave provides eligible academic appointees with up to twelve weeks of fully paid leave.</a:t>
            </a:r>
          </a:p>
          <a:p>
            <a:r>
              <a:rPr lang="en-US" sz="2000" dirty="0" smtClean="0"/>
              <a:t>For the </a:t>
            </a:r>
            <a:r>
              <a:rPr lang="en-US" sz="2000" dirty="0" smtClean="0"/>
              <a:t>birth or adoption of a child by the academic appointee or the academic appointee’s spouse or domestic partner, or the primary care of an eligible family member with a serious health condition.</a:t>
            </a:r>
          </a:p>
          <a:p>
            <a:r>
              <a:rPr lang="en-US" sz="2000" dirty="0" smtClean="0"/>
              <a:t>Both 10- and 12-month academic appointees are eligible for family leave after two years of continuous full-time Indiana University service. Visiting, adjunct, part-time, post-doctoral, and intermittent appointees are not eligible for family leave</a:t>
            </a:r>
            <a:r>
              <a:rPr lang="en-US" sz="2000" dirty="0" smtClean="0"/>
              <a:t>.</a:t>
            </a:r>
          </a:p>
          <a:p>
            <a:r>
              <a:rPr lang="en-US" sz="2000" dirty="0"/>
              <a:t>Academic appointees may take family leave up to twice every five years, but the appointee must return to full-­time service for at least one fall or spring semester between leaves. Appointees in non-teaching appointments must return for at least five months. </a:t>
            </a:r>
            <a:endParaRPr lang="en-US" sz="2000" dirty="0" smtClean="0"/>
          </a:p>
        </p:txBody>
      </p:sp>
    </p:spTree>
    <p:extLst>
      <p:ext uri="{BB962C8B-B14F-4D97-AF65-F5344CB8AC3E}">
        <p14:creationId xmlns:p14="http://schemas.microsoft.com/office/powerpoint/2010/main" val="6348084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Purdue</a:t>
            </a:r>
            <a:endParaRPr lang="en-US" dirty="0">
              <a:solidFill>
                <a:srgbClr val="00B050"/>
              </a:solidFill>
            </a:endParaRPr>
          </a:p>
        </p:txBody>
      </p:sp>
      <p:sp>
        <p:nvSpPr>
          <p:cNvPr id="3" name="Content Placeholder 2"/>
          <p:cNvSpPr>
            <a:spLocks noGrp="1"/>
          </p:cNvSpPr>
          <p:nvPr>
            <p:ph idx="1"/>
          </p:nvPr>
        </p:nvSpPr>
        <p:spPr/>
        <p:txBody>
          <a:bodyPr>
            <a:normAutofit/>
          </a:bodyPr>
          <a:lstStyle/>
          <a:p>
            <a:pPr marL="0" indent="0">
              <a:buNone/>
            </a:pPr>
            <a:r>
              <a:rPr lang="en-US" sz="2800" dirty="0" smtClean="0"/>
              <a:t>It is the policy of Purdue University to provide Paid Parental Leave to benefits-eligible employees, including graduate student employees, due to the birth of an employee's child or the placement within an employee's home of an adopted child. This policy will run concurrently with Family and Medical Leave Act (FMLA) leave, in cases where an employee is eligible for FMLA leave. This policy is in effect for childbirth or adoptions occurring on or after October 1, 2008. </a:t>
            </a:r>
          </a:p>
          <a:p>
            <a:pPr marL="0" indent="0">
              <a:buNone/>
            </a:pPr>
            <a:endParaRPr lang="en-US" sz="2800" dirty="0" smtClean="0"/>
          </a:p>
          <a:p>
            <a:pPr marL="0" indent="0">
              <a:buNone/>
            </a:pPr>
            <a:endParaRPr lang="en-US" sz="2800" dirty="0"/>
          </a:p>
        </p:txBody>
      </p:sp>
    </p:spTree>
    <p:extLst>
      <p:ext uri="{BB962C8B-B14F-4D97-AF65-F5344CB8AC3E}">
        <p14:creationId xmlns:p14="http://schemas.microsoft.com/office/powerpoint/2010/main" val="6266348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solidFill>
                  <a:srgbClr val="00B050"/>
                </a:solidFill>
              </a:rPr>
              <a:t>Purdue</a:t>
            </a:r>
            <a:endParaRPr lang="en-US" dirty="0">
              <a:solidFill>
                <a:srgbClr val="00B05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00426730"/>
              </p:ext>
            </p:extLst>
          </p:nvPr>
        </p:nvGraphicFramePr>
        <p:xfrm>
          <a:off x="381000" y="1066800"/>
          <a:ext cx="8382000" cy="5256490"/>
        </p:xfrm>
        <a:graphic>
          <a:graphicData uri="http://schemas.openxmlformats.org/drawingml/2006/table">
            <a:tbl>
              <a:tblPr/>
              <a:tblGrid>
                <a:gridCol w="1745259"/>
                <a:gridCol w="6636741"/>
              </a:tblGrid>
              <a:tr h="254984">
                <a:tc>
                  <a:txBody>
                    <a:bodyPr/>
                    <a:lstStyle/>
                    <a:p>
                      <a:pPr algn="ctr"/>
                      <a:r>
                        <a:rPr lang="en-US" sz="1800" b="1" dirty="0"/>
                        <a:t>Word</a:t>
                      </a:r>
                    </a:p>
                  </a:txBody>
                  <a:tcPr marL="63746" marR="63746" marT="31873" marB="31873">
                    <a:lnL>
                      <a:noFill/>
                    </a:lnL>
                    <a:lnR>
                      <a:noFill/>
                    </a:lnR>
                    <a:lnT>
                      <a:noFill/>
                    </a:lnT>
                    <a:lnB>
                      <a:noFill/>
                    </a:lnB>
                  </a:tcPr>
                </a:tc>
                <a:tc>
                  <a:txBody>
                    <a:bodyPr/>
                    <a:lstStyle/>
                    <a:p>
                      <a:pPr algn="ctr"/>
                      <a:r>
                        <a:rPr lang="en-US" sz="1800" b="1" dirty="0"/>
                        <a:t>Definition</a:t>
                      </a:r>
                    </a:p>
                  </a:txBody>
                  <a:tcPr marL="63746" marR="63746" marT="31873" marB="31873">
                    <a:lnL>
                      <a:noFill/>
                    </a:lnL>
                    <a:lnR>
                      <a:noFill/>
                    </a:lnR>
                    <a:lnT>
                      <a:noFill/>
                    </a:lnT>
                    <a:lnB>
                      <a:noFill/>
                    </a:lnB>
                  </a:tcPr>
                </a:tc>
              </a:tr>
              <a:tr h="1019935">
                <a:tc>
                  <a:txBody>
                    <a:bodyPr/>
                    <a:lstStyle/>
                    <a:p>
                      <a:r>
                        <a:rPr lang="en-US" sz="1800"/>
                        <a:t>Eligible Employee </a:t>
                      </a:r>
                    </a:p>
                  </a:txBody>
                  <a:tcPr marL="63746" marR="63746" marT="31873" marB="31873">
                    <a:lnL>
                      <a:noFill/>
                    </a:lnL>
                    <a:lnR>
                      <a:noFill/>
                    </a:lnR>
                    <a:lnT>
                      <a:noFill/>
                    </a:lnT>
                    <a:lnB>
                      <a:noFill/>
                    </a:lnB>
                  </a:tcPr>
                </a:tc>
                <a:tc>
                  <a:txBody>
                    <a:bodyPr/>
                    <a:lstStyle/>
                    <a:p>
                      <a:r>
                        <a:rPr lang="en-US" sz="1800" dirty="0"/>
                        <a:t>An employee who has been employed by the University for at least one continuous year (12 months) half-time or more in a benefits-eligible faculty or staff position, a graduate student employee position, or a benefits-eligible post-doc position. </a:t>
                      </a:r>
                    </a:p>
                  </a:txBody>
                  <a:tcPr marL="63746" marR="63746" marT="31873" marB="31873">
                    <a:lnL>
                      <a:noFill/>
                    </a:lnL>
                    <a:lnR>
                      <a:noFill/>
                    </a:lnR>
                    <a:lnT>
                      <a:noFill/>
                    </a:lnT>
                    <a:lnB>
                      <a:noFill/>
                    </a:lnB>
                  </a:tcPr>
                </a:tc>
              </a:tr>
              <a:tr h="828697">
                <a:tc>
                  <a:txBody>
                    <a:bodyPr/>
                    <a:lstStyle/>
                    <a:p>
                      <a:r>
                        <a:rPr lang="en-US" sz="1800"/>
                        <a:t>Family and Medical Leave Act or FMLA</a:t>
                      </a:r>
                    </a:p>
                  </a:txBody>
                  <a:tcPr marL="63746" marR="63746" marT="31873" marB="31873">
                    <a:lnL>
                      <a:noFill/>
                    </a:lnL>
                    <a:lnR>
                      <a:noFill/>
                    </a:lnR>
                    <a:lnT>
                      <a:noFill/>
                    </a:lnT>
                    <a:lnB>
                      <a:noFill/>
                    </a:lnB>
                  </a:tcPr>
                </a:tc>
                <a:tc>
                  <a:txBody>
                    <a:bodyPr/>
                    <a:lstStyle/>
                    <a:p>
                      <a:r>
                        <a:rPr lang="en-US" sz="1800"/>
                        <a:t>The Family and Medical Leave Act of 1993, 29 U.S.C. § 2611 et. seq.</a:t>
                      </a:r>
                    </a:p>
                  </a:txBody>
                  <a:tcPr marL="63746" marR="63746" marT="31873" marB="31873">
                    <a:lnL>
                      <a:noFill/>
                    </a:lnL>
                    <a:lnR>
                      <a:noFill/>
                    </a:lnR>
                    <a:lnT>
                      <a:noFill/>
                    </a:lnT>
                    <a:lnB>
                      <a:noFill/>
                    </a:lnB>
                  </a:tcPr>
                </a:tc>
              </a:tr>
              <a:tr h="1211173">
                <a:tc>
                  <a:txBody>
                    <a:bodyPr/>
                    <a:lstStyle/>
                    <a:p>
                      <a:r>
                        <a:rPr lang="en-US" sz="1800"/>
                        <a:t>Parent</a:t>
                      </a:r>
                    </a:p>
                  </a:txBody>
                  <a:tcPr marL="63746" marR="63746" marT="31873" marB="31873">
                    <a:lnL>
                      <a:noFill/>
                    </a:lnL>
                    <a:lnR>
                      <a:noFill/>
                    </a:lnR>
                    <a:lnT>
                      <a:noFill/>
                    </a:lnT>
                    <a:lnB>
                      <a:noFill/>
                    </a:lnB>
                  </a:tcPr>
                </a:tc>
                <a:tc>
                  <a:txBody>
                    <a:bodyPr/>
                    <a:lstStyle/>
                    <a:p>
                      <a:r>
                        <a:rPr lang="en-US" sz="1800"/>
                        <a:t>A male or female faculty or staff member, graduate student employee, or post-doc who is a birth mother; a father of the birth child; a same-sex domestic partner of the birth mother; a same-sex domestic partner of the birth father; an adoptive mother or father; a same-sex domestic partner of an adoptive mother or father. </a:t>
                      </a:r>
                    </a:p>
                  </a:txBody>
                  <a:tcPr marL="63746" marR="63746" marT="31873" marB="31873">
                    <a:lnL>
                      <a:noFill/>
                    </a:lnL>
                    <a:lnR>
                      <a:noFill/>
                    </a:lnR>
                    <a:lnT>
                      <a:noFill/>
                    </a:lnT>
                    <a:lnB>
                      <a:noFill/>
                    </a:lnB>
                  </a:tcPr>
                </a:tc>
              </a:tr>
              <a:tr h="1211173">
                <a:tc>
                  <a:txBody>
                    <a:bodyPr/>
                    <a:lstStyle/>
                    <a:p>
                      <a:r>
                        <a:rPr lang="en-US" sz="1800"/>
                        <a:t>Paid Parental Leave </a:t>
                      </a:r>
                    </a:p>
                  </a:txBody>
                  <a:tcPr marL="63746" marR="63746" marT="31873" marB="31873">
                    <a:lnL>
                      <a:noFill/>
                    </a:lnL>
                    <a:lnR>
                      <a:noFill/>
                    </a:lnR>
                    <a:lnT>
                      <a:noFill/>
                    </a:lnT>
                    <a:lnB>
                      <a:noFill/>
                    </a:lnB>
                  </a:tcPr>
                </a:tc>
                <a:tc>
                  <a:txBody>
                    <a:bodyPr/>
                    <a:lstStyle/>
                    <a:p>
                      <a:r>
                        <a:rPr lang="en-US" sz="1800" dirty="0"/>
                        <a:t>A period of paid leave of absence (that does not reduce an Eligible Employee's balance of any other paid leave such as sick, vacation, or personal business days or personal holiday) for the purpose of recovery from the birth of a child; and/or, to bond with a newborn or with a newly-adopted child under the age of 18. </a:t>
                      </a:r>
                    </a:p>
                  </a:txBody>
                  <a:tcPr marL="63746" marR="63746" marT="31873" marB="31873">
                    <a:lnL>
                      <a:noFill/>
                    </a:lnL>
                    <a:lnR>
                      <a:noFill/>
                    </a:lnR>
                    <a:lnT>
                      <a:noFill/>
                    </a:lnT>
                    <a:lnB>
                      <a:noFill/>
                    </a:lnB>
                  </a:tcPr>
                </a:tc>
              </a:tr>
            </a:tbl>
          </a:graphicData>
        </a:graphic>
      </p:graphicFrame>
      <p:sp>
        <p:nvSpPr>
          <p:cNvPr id="3" name="TextBox 2"/>
          <p:cNvSpPr txBox="1"/>
          <p:nvPr/>
        </p:nvSpPr>
        <p:spPr>
          <a:xfrm>
            <a:off x="228600" y="6395966"/>
            <a:ext cx="2933047" cy="369332"/>
          </a:xfrm>
          <a:prstGeom prst="rect">
            <a:avLst/>
          </a:prstGeom>
          <a:noFill/>
        </p:spPr>
        <p:txBody>
          <a:bodyPr wrap="none" rtlCol="0">
            <a:spAutoFit/>
          </a:bodyPr>
          <a:lstStyle/>
          <a:p>
            <a:r>
              <a:rPr lang="en-US" dirty="0" smtClean="0"/>
              <a:t>240 hours total for paid leave</a:t>
            </a:r>
            <a:endParaRPr lang="en-US" dirty="0"/>
          </a:p>
        </p:txBody>
      </p:sp>
    </p:spTree>
    <p:extLst>
      <p:ext uri="{BB962C8B-B14F-4D97-AF65-F5344CB8AC3E}">
        <p14:creationId xmlns:p14="http://schemas.microsoft.com/office/powerpoint/2010/main" val="4202094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Summary</a:t>
            </a:r>
            <a:endParaRPr lang="en-US" dirty="0">
              <a:solidFill>
                <a:srgbClr val="00B050"/>
              </a:solidFill>
            </a:endParaRPr>
          </a:p>
        </p:txBody>
      </p:sp>
      <p:sp>
        <p:nvSpPr>
          <p:cNvPr id="3" name="Content Placeholder 2"/>
          <p:cNvSpPr>
            <a:spLocks noGrp="1"/>
          </p:cNvSpPr>
          <p:nvPr>
            <p:ph idx="1"/>
          </p:nvPr>
        </p:nvSpPr>
        <p:spPr>
          <a:xfrm>
            <a:off x="457200" y="1447800"/>
            <a:ext cx="8229600" cy="4525963"/>
          </a:xfrm>
        </p:spPr>
        <p:txBody>
          <a:bodyPr>
            <a:normAutofit/>
          </a:bodyPr>
          <a:lstStyle/>
          <a:p>
            <a:r>
              <a:rPr lang="en-US" sz="2400" dirty="0" smtClean="0"/>
              <a:t>Of our ‘snapshot’ survey, very few schools offer parental benefits beyond FMLA and use of an individual’s accrued sick and/or vacation leave. </a:t>
            </a:r>
          </a:p>
          <a:p>
            <a:r>
              <a:rPr lang="en-US" sz="2400" dirty="0" smtClean="0"/>
              <a:t>Additional paid parental leave may be offered for a short period – 2 weeks.</a:t>
            </a:r>
          </a:p>
          <a:p>
            <a:r>
              <a:rPr lang="en-US" sz="2400" dirty="0" smtClean="0"/>
              <a:t>Typically for all faculty, regardless of appointment (</a:t>
            </a:r>
            <a:r>
              <a:rPr lang="en-US" sz="2400" i="1" dirty="0" err="1" smtClean="0"/>
              <a:t>eg</a:t>
            </a:r>
            <a:r>
              <a:rPr lang="en-US" sz="2400" i="1" dirty="0" smtClean="0"/>
              <a:t>:</a:t>
            </a:r>
            <a:r>
              <a:rPr lang="en-US" sz="2400" dirty="0" smtClean="0"/>
              <a:t> 12, 10 , 9 mo.).</a:t>
            </a:r>
          </a:p>
          <a:p>
            <a:r>
              <a:rPr lang="en-US" sz="2400" dirty="0" smtClean="0"/>
              <a:t>Some other requirements as well (must have been employed for one year, etc.).</a:t>
            </a:r>
          </a:p>
          <a:p>
            <a:r>
              <a:rPr lang="en-US" sz="2400" dirty="0" smtClean="0"/>
              <a:t>Other University staff are typically included, but often not post-docs or graduate students.</a:t>
            </a:r>
          </a:p>
          <a:p>
            <a:endParaRPr lang="en-US" sz="2400" dirty="0"/>
          </a:p>
        </p:txBody>
      </p:sp>
    </p:spTree>
    <p:extLst>
      <p:ext uri="{BB962C8B-B14F-4D97-AF65-F5344CB8AC3E}">
        <p14:creationId xmlns:p14="http://schemas.microsoft.com/office/powerpoint/2010/main" val="16053007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50"/>
                </a:solidFill>
              </a:rPr>
              <a:t>T</a:t>
            </a:r>
            <a:r>
              <a:rPr lang="en-US" dirty="0" smtClean="0">
                <a:solidFill>
                  <a:srgbClr val="00B050"/>
                </a:solidFill>
              </a:rPr>
              <a:t>hanks to the Committee</a:t>
            </a:r>
            <a:endParaRPr lang="en-US" dirty="0">
              <a:solidFill>
                <a:srgbClr val="00B050"/>
              </a:solidFill>
            </a:endParaRPr>
          </a:p>
        </p:txBody>
      </p:sp>
      <p:sp>
        <p:nvSpPr>
          <p:cNvPr id="5" name="Rectangle 4"/>
          <p:cNvSpPr/>
          <p:nvPr/>
        </p:nvSpPr>
        <p:spPr>
          <a:xfrm>
            <a:off x="685800" y="1600200"/>
            <a:ext cx="7696200" cy="4832092"/>
          </a:xfrm>
          <a:prstGeom prst="rect">
            <a:avLst/>
          </a:prstGeom>
        </p:spPr>
        <p:txBody>
          <a:bodyPr wrap="square">
            <a:spAutoFit/>
          </a:bodyPr>
          <a:lstStyle/>
          <a:p>
            <a:r>
              <a:rPr lang="en-US" sz="2800" dirty="0" smtClean="0"/>
              <a:t>Barbara </a:t>
            </a:r>
            <a:r>
              <a:rPr lang="en-US" sz="2800" dirty="0"/>
              <a:t>Wilder, Nursing – 2014</a:t>
            </a:r>
          </a:p>
          <a:p>
            <a:r>
              <a:rPr lang="en-US" sz="2800" dirty="0" smtClean="0"/>
              <a:t>Douglas </a:t>
            </a:r>
            <a:r>
              <a:rPr lang="en-US" sz="2800" dirty="0"/>
              <a:t>Rosener, Music – 2014</a:t>
            </a:r>
          </a:p>
          <a:p>
            <a:r>
              <a:rPr lang="en-US" sz="2800" dirty="0"/>
              <a:t>Yolanda Brady, Agriculture – 2015</a:t>
            </a:r>
          </a:p>
          <a:p>
            <a:r>
              <a:rPr lang="en-US" sz="2800" dirty="0"/>
              <a:t>Jennifer Mueller, Accounting, COB– 2015</a:t>
            </a:r>
          </a:p>
          <a:p>
            <a:r>
              <a:rPr lang="en-US" sz="2800" dirty="0"/>
              <a:t>Lindsay Walker, Liberal Arts – 2015</a:t>
            </a:r>
          </a:p>
          <a:p>
            <a:r>
              <a:rPr lang="en-US" sz="2800" dirty="0"/>
              <a:t>Ivan Watts, Education – 2015</a:t>
            </a:r>
          </a:p>
          <a:p>
            <a:r>
              <a:rPr lang="en-US" sz="2800" dirty="0"/>
              <a:t>William Kelly, Political Science – 2016</a:t>
            </a:r>
          </a:p>
          <a:p>
            <a:r>
              <a:rPr lang="en-US" sz="2800" dirty="0" smtClean="0"/>
              <a:t>Karla </a:t>
            </a:r>
            <a:r>
              <a:rPr lang="en-US" sz="2800" dirty="0"/>
              <a:t>McCormick, Payroll &amp; Employee Benefits – Continuing</a:t>
            </a:r>
          </a:p>
          <a:p>
            <a:r>
              <a:rPr lang="en-US" sz="2800" dirty="0" smtClean="0"/>
              <a:t>Joel </a:t>
            </a:r>
            <a:r>
              <a:rPr lang="en-US" sz="2800" dirty="0"/>
              <a:t>Hunter – 2014</a:t>
            </a:r>
          </a:p>
          <a:p>
            <a:r>
              <a:rPr lang="en-US" sz="2800" dirty="0" smtClean="0"/>
              <a:t>Jayne </a:t>
            </a:r>
            <a:r>
              <a:rPr lang="en-US" sz="2800" dirty="0"/>
              <a:t>Kucera – 2016</a:t>
            </a:r>
          </a:p>
        </p:txBody>
      </p:sp>
    </p:spTree>
    <p:extLst>
      <p:ext uri="{BB962C8B-B14F-4D97-AF65-F5344CB8AC3E}">
        <p14:creationId xmlns:p14="http://schemas.microsoft.com/office/powerpoint/2010/main" val="2496692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9634"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57200" y="762000"/>
            <a:ext cx="82296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2502298" y="228600"/>
            <a:ext cx="4222887" cy="523220"/>
          </a:xfrm>
          <a:prstGeom prst="rect">
            <a:avLst/>
          </a:prstGeom>
          <a:noFill/>
        </p:spPr>
        <p:txBody>
          <a:bodyPr wrap="none" rtlCol="0">
            <a:spAutoFit/>
          </a:bodyPr>
          <a:lstStyle/>
          <a:p>
            <a:r>
              <a:rPr lang="en-US" sz="2800" b="1" dirty="0" smtClean="0">
                <a:solidFill>
                  <a:srgbClr val="00B050"/>
                </a:solidFill>
              </a:rPr>
              <a:t>THANK YOU – QUESTIONS?</a:t>
            </a:r>
            <a:endParaRPr lang="en-US" sz="2800" b="1" dirty="0">
              <a:solidFill>
                <a:srgbClr val="00B050"/>
              </a:solidFill>
            </a:endParaRPr>
          </a:p>
        </p:txBody>
      </p:sp>
    </p:spTree>
    <p:extLst>
      <p:ext uri="{BB962C8B-B14F-4D97-AF65-F5344CB8AC3E}">
        <p14:creationId xmlns:p14="http://schemas.microsoft.com/office/powerpoint/2010/main" val="4158190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457200"/>
            <a:ext cx="7543800" cy="5509200"/>
          </a:xfrm>
          <a:prstGeom prst="rect">
            <a:avLst/>
          </a:prstGeom>
        </p:spPr>
        <p:txBody>
          <a:bodyPr wrap="square">
            <a:spAutoFit/>
          </a:bodyPr>
          <a:lstStyle/>
          <a:p>
            <a:r>
              <a:rPr lang="en-US" sz="2800" dirty="0" smtClean="0">
                <a:solidFill>
                  <a:srgbClr val="00B050"/>
                </a:solidFill>
              </a:rPr>
              <a:t>Family and Medical Leave Act - Overview </a:t>
            </a:r>
          </a:p>
          <a:p>
            <a:endParaRPr lang="en-US" dirty="0" smtClean="0"/>
          </a:p>
          <a:p>
            <a:r>
              <a:rPr lang="en-US" dirty="0" smtClean="0"/>
              <a:t>The FMLA entitles eligible employees of covered employers to take unpaid, job-protected leave for specified family and medical reasons with continuation of group health insurance coverage under the same terms and conditions as if the employee had not taken leave. Eligible employees are entitled to: </a:t>
            </a:r>
          </a:p>
          <a:p>
            <a:endParaRPr lang="en-US" dirty="0" smtClean="0"/>
          </a:p>
          <a:p>
            <a:pPr marL="285750" indent="-285750">
              <a:buFont typeface="Arial" panose="020B0604020202020204" pitchFamily="34" charset="0"/>
              <a:buChar char="•"/>
            </a:pPr>
            <a:r>
              <a:rPr lang="en-US" dirty="0" smtClean="0"/>
              <a:t>Twelve workweeks of leave in a 12-month period for:</a:t>
            </a:r>
          </a:p>
          <a:p>
            <a:pPr marL="285750" indent="-285750">
              <a:buFont typeface="Arial" panose="020B0604020202020204" pitchFamily="34" charset="0"/>
              <a:buChar char="•"/>
            </a:pPr>
            <a:r>
              <a:rPr lang="en-US" dirty="0" smtClean="0"/>
              <a:t>the birth of a child and to care for the newborn child within one year of birth; </a:t>
            </a:r>
          </a:p>
          <a:p>
            <a:pPr marL="285750" indent="-285750">
              <a:buFont typeface="Arial" panose="020B0604020202020204" pitchFamily="34" charset="0"/>
              <a:buChar char="•"/>
            </a:pPr>
            <a:r>
              <a:rPr lang="en-US" dirty="0" smtClean="0"/>
              <a:t>the placement with the employee of a child for adoption or foster care and to care for the newly placed child within one year of placement; </a:t>
            </a:r>
          </a:p>
          <a:p>
            <a:pPr marL="285750" indent="-285750">
              <a:buFont typeface="Arial" panose="020B0604020202020204" pitchFamily="34" charset="0"/>
              <a:buChar char="•"/>
            </a:pPr>
            <a:r>
              <a:rPr lang="en-US" dirty="0" smtClean="0"/>
              <a:t>to care for the employee’s spouse, child, or parent who has a serious health condition; </a:t>
            </a:r>
          </a:p>
          <a:p>
            <a:pPr marL="285750" indent="-285750">
              <a:buFont typeface="Arial" panose="020B0604020202020204" pitchFamily="34" charset="0"/>
              <a:buChar char="•"/>
            </a:pPr>
            <a:r>
              <a:rPr lang="en-US" dirty="0" smtClean="0"/>
              <a:t>a serious health condition that makes the employee unable to perform the essential functions of his or her job;</a:t>
            </a:r>
          </a:p>
          <a:p>
            <a:pPr marL="285750" indent="-285750">
              <a:buFont typeface="Arial" panose="020B0604020202020204" pitchFamily="34" charset="0"/>
              <a:buChar char="•"/>
            </a:pPr>
            <a:r>
              <a:rPr lang="en-US" dirty="0" smtClean="0"/>
              <a:t>any qualifying exigency arising out of the fact that the employee’s spouse, son, daughter, or parent is a covered military member on “covered active duty;”</a:t>
            </a:r>
            <a:endParaRPr lang="en-US" dirty="0"/>
          </a:p>
        </p:txBody>
      </p:sp>
    </p:spTree>
    <p:extLst>
      <p:ext uri="{BB962C8B-B14F-4D97-AF65-F5344CB8AC3E}">
        <p14:creationId xmlns:p14="http://schemas.microsoft.com/office/powerpoint/2010/main" val="3785785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The </a:t>
            </a:r>
            <a:r>
              <a:rPr lang="en-US" dirty="0" err="1" smtClean="0">
                <a:solidFill>
                  <a:srgbClr val="00B050"/>
                </a:solidFill>
              </a:rPr>
              <a:t>Nitty</a:t>
            </a:r>
            <a:r>
              <a:rPr lang="en-US" dirty="0" smtClean="0">
                <a:solidFill>
                  <a:srgbClr val="00B050"/>
                </a:solidFill>
              </a:rPr>
              <a:t> Gritty</a:t>
            </a:r>
            <a:endParaRPr lang="en-US" dirty="0">
              <a:solidFill>
                <a:srgbClr val="00B050"/>
              </a:solidFill>
            </a:endParaRPr>
          </a:p>
        </p:txBody>
      </p:sp>
      <p:sp>
        <p:nvSpPr>
          <p:cNvPr id="3" name="Content Placeholder 2"/>
          <p:cNvSpPr>
            <a:spLocks noGrp="1"/>
          </p:cNvSpPr>
          <p:nvPr>
            <p:ph idx="1"/>
          </p:nvPr>
        </p:nvSpPr>
        <p:spPr/>
        <p:txBody>
          <a:bodyPr/>
          <a:lstStyle/>
          <a:p>
            <a:r>
              <a:rPr lang="en-US" dirty="0" smtClean="0"/>
              <a:t>FMLA can be taken intermittently, but a doctor must document this need.</a:t>
            </a:r>
          </a:p>
          <a:p>
            <a:r>
              <a:rPr lang="en-US" dirty="0" smtClean="0"/>
              <a:t>FMLA is managed by HR, is required by law and is unpaid.</a:t>
            </a:r>
          </a:p>
          <a:p>
            <a:r>
              <a:rPr lang="en-US" dirty="0" smtClean="0"/>
              <a:t>FMLA protects the job, not the right to get paid while not working in the job.</a:t>
            </a:r>
          </a:p>
          <a:p>
            <a:r>
              <a:rPr lang="en-US" dirty="0" smtClean="0"/>
              <a:t>Once FMLA is exhausted job protection ends.</a:t>
            </a:r>
            <a:endParaRPr lang="en-US" dirty="0"/>
          </a:p>
        </p:txBody>
      </p:sp>
    </p:spTree>
    <p:extLst>
      <p:ext uri="{BB962C8B-B14F-4D97-AF65-F5344CB8AC3E}">
        <p14:creationId xmlns:p14="http://schemas.microsoft.com/office/powerpoint/2010/main" val="22922989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lstStyle/>
          <a:p>
            <a:r>
              <a:rPr lang="en-US" dirty="0" smtClean="0">
                <a:solidFill>
                  <a:srgbClr val="00B050"/>
                </a:solidFill>
              </a:rPr>
              <a:t>What Auburn Offers</a:t>
            </a:r>
            <a:endParaRPr lang="en-US" dirty="0">
              <a:solidFill>
                <a:srgbClr val="00B050"/>
              </a:solidFill>
            </a:endParaRPr>
          </a:p>
        </p:txBody>
      </p:sp>
      <p:sp>
        <p:nvSpPr>
          <p:cNvPr id="3" name="Content Placeholder 2"/>
          <p:cNvSpPr>
            <a:spLocks noGrp="1"/>
          </p:cNvSpPr>
          <p:nvPr>
            <p:ph idx="1"/>
          </p:nvPr>
        </p:nvSpPr>
        <p:spPr>
          <a:xfrm>
            <a:off x="457200" y="1447800"/>
            <a:ext cx="8229600" cy="4525963"/>
          </a:xfrm>
        </p:spPr>
        <p:txBody>
          <a:bodyPr>
            <a:noAutofit/>
          </a:bodyPr>
          <a:lstStyle/>
          <a:p>
            <a:r>
              <a:rPr lang="en-US" sz="2400" dirty="0" smtClean="0"/>
              <a:t>SCP – Salary Continuation Plan - a short term disability benefit.  </a:t>
            </a:r>
          </a:p>
          <a:p>
            <a:r>
              <a:rPr lang="en-US" sz="2400" dirty="0" smtClean="0"/>
              <a:t>This is managed internally.  Requires medical certification.</a:t>
            </a:r>
          </a:p>
          <a:p>
            <a:r>
              <a:rPr lang="en-US" sz="2400" dirty="0" smtClean="0"/>
              <a:t>It has been Auburn’s practice to protect jobs for the 6 months of SCP (but it is not a guarantee).</a:t>
            </a:r>
          </a:p>
          <a:p>
            <a:r>
              <a:rPr lang="en-US" sz="2400" dirty="0" smtClean="0"/>
              <a:t>No stated limit for how many times or how often a person may apply for SCP.</a:t>
            </a:r>
          </a:p>
          <a:p>
            <a:r>
              <a:rPr lang="en-US" sz="2400" dirty="0" smtClean="0"/>
              <a:t>SCP is two parts:</a:t>
            </a:r>
          </a:p>
          <a:p>
            <a:pPr lvl="1"/>
            <a:r>
              <a:rPr lang="en-US" sz="2000" dirty="0" smtClean="0"/>
              <a:t>Use sick leave at 100% pay.</a:t>
            </a:r>
          </a:p>
          <a:p>
            <a:pPr lvl="1"/>
            <a:r>
              <a:rPr lang="en-US" sz="2000" dirty="0" smtClean="0"/>
              <a:t>SCP at 60% of pay.</a:t>
            </a:r>
          </a:p>
          <a:p>
            <a:pPr lvl="1"/>
            <a:r>
              <a:rPr lang="en-US" sz="2000" dirty="0" smtClean="0"/>
              <a:t>It is a total – sick leave + SCP = 6 months</a:t>
            </a:r>
          </a:p>
          <a:p>
            <a:pPr lvl="1"/>
            <a:endParaRPr lang="en-US" sz="2000" dirty="0" smtClean="0"/>
          </a:p>
        </p:txBody>
      </p:sp>
    </p:spTree>
    <p:extLst>
      <p:ext uri="{BB962C8B-B14F-4D97-AF65-F5344CB8AC3E}">
        <p14:creationId xmlns:p14="http://schemas.microsoft.com/office/powerpoint/2010/main" val="17030071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FMLA and SCP</a:t>
            </a:r>
            <a:endParaRPr lang="en-US" dirty="0">
              <a:solidFill>
                <a:srgbClr val="00B050"/>
              </a:solidFill>
            </a:endParaRPr>
          </a:p>
        </p:txBody>
      </p:sp>
      <p:sp>
        <p:nvSpPr>
          <p:cNvPr id="3" name="Content Placeholder 2"/>
          <p:cNvSpPr>
            <a:spLocks noGrp="1"/>
          </p:cNvSpPr>
          <p:nvPr>
            <p:ph idx="1"/>
          </p:nvPr>
        </p:nvSpPr>
        <p:spPr>
          <a:xfrm>
            <a:off x="457200" y="1524000"/>
            <a:ext cx="8229600" cy="4525963"/>
          </a:xfrm>
        </p:spPr>
        <p:txBody>
          <a:bodyPr/>
          <a:lstStyle/>
          <a:p>
            <a:pPr marL="0" indent="0">
              <a:buNone/>
            </a:pPr>
            <a:r>
              <a:rPr lang="en-US" dirty="0" smtClean="0"/>
              <a:t>1. </a:t>
            </a:r>
            <a:r>
              <a:rPr lang="en-US" sz="2800" dirty="0" smtClean="0"/>
              <a:t>Complete the FMLA forms – doctor etc.</a:t>
            </a:r>
          </a:p>
          <a:p>
            <a:pPr marL="457200" indent="-457200">
              <a:buNone/>
            </a:pPr>
            <a:r>
              <a:rPr lang="en-US" sz="2800" dirty="0" smtClean="0"/>
              <a:t>2.  Go on sick leave (can use annual leave but do not have to do so)</a:t>
            </a:r>
          </a:p>
          <a:p>
            <a:pPr marL="457200" indent="-457200">
              <a:buNone/>
            </a:pPr>
            <a:r>
              <a:rPr lang="en-US" sz="2800" dirty="0" smtClean="0"/>
              <a:t>3.  Once sick leave is exhausted - file the Salary Compensation Program (SCP) paperwork.</a:t>
            </a:r>
          </a:p>
          <a:p>
            <a:pPr marL="457200" indent="-457200">
              <a:buNone/>
            </a:pPr>
            <a:r>
              <a:rPr lang="en-US" sz="2800" dirty="0" smtClean="0"/>
              <a:t>4.	SCP then provides 60% of salary for up to 6 months. </a:t>
            </a:r>
          </a:p>
          <a:p>
            <a:pPr marL="457200" indent="-457200">
              <a:buNone/>
            </a:pPr>
            <a:r>
              <a:rPr lang="en-US" sz="2800" dirty="0" smtClean="0"/>
              <a:t>5.  One is on FMLA whilst receiving SCP, but FMLA lasts only 12 weeks, while SCP can last up to 6 months.</a:t>
            </a:r>
          </a:p>
          <a:p>
            <a:pPr marL="457200" indent="-457200">
              <a:buNone/>
            </a:pPr>
            <a:r>
              <a:rPr lang="en-US" sz="2800" dirty="0" smtClean="0"/>
              <a:t>6.	Sick Leave + SCP cannot exceed 6 months.  It’s not additive.</a:t>
            </a:r>
            <a:endParaRPr lang="en-US" sz="2800" dirty="0"/>
          </a:p>
        </p:txBody>
      </p:sp>
    </p:spTree>
    <p:extLst>
      <p:ext uri="{BB962C8B-B14F-4D97-AF65-F5344CB8AC3E}">
        <p14:creationId xmlns:p14="http://schemas.microsoft.com/office/powerpoint/2010/main" val="20554175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Issue 1</a:t>
            </a:r>
            <a:endParaRPr lang="en-US" dirty="0">
              <a:solidFill>
                <a:srgbClr val="00B050"/>
              </a:solidFill>
            </a:endParaRPr>
          </a:p>
        </p:txBody>
      </p:sp>
      <p:sp>
        <p:nvSpPr>
          <p:cNvPr id="3" name="Content Placeholder 2"/>
          <p:cNvSpPr>
            <a:spLocks noGrp="1"/>
          </p:cNvSpPr>
          <p:nvPr>
            <p:ph idx="1"/>
          </p:nvPr>
        </p:nvSpPr>
        <p:spPr/>
        <p:txBody>
          <a:bodyPr/>
          <a:lstStyle/>
          <a:p>
            <a:r>
              <a:rPr lang="en-US" dirty="0" smtClean="0"/>
              <a:t>The application and use of sick leave during the early parts of SCP.  </a:t>
            </a:r>
          </a:p>
          <a:p>
            <a:r>
              <a:rPr lang="en-US" dirty="0" smtClean="0"/>
              <a:t>Everyone (who is eligible) accrues sick leave as if they work a 40 hour week, or 5 eight hour days.</a:t>
            </a:r>
          </a:p>
          <a:p>
            <a:r>
              <a:rPr lang="en-US" dirty="0" smtClean="0"/>
              <a:t>Some departments only make faculty take sick leave for hours in which they teach – basically, we have inconsistencies in use of sick leave.</a:t>
            </a:r>
            <a:endParaRPr lang="en-US" dirty="0"/>
          </a:p>
        </p:txBody>
      </p:sp>
    </p:spTree>
    <p:extLst>
      <p:ext uri="{BB962C8B-B14F-4D97-AF65-F5344CB8AC3E}">
        <p14:creationId xmlns:p14="http://schemas.microsoft.com/office/powerpoint/2010/main" val="11138554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solidFill>
                  <a:srgbClr val="00B050"/>
                </a:solidFill>
              </a:rPr>
              <a:t>Issue 2.  What Happens after 6 Months?</a:t>
            </a:r>
            <a:endParaRPr lang="en-US" sz="3600" dirty="0">
              <a:solidFill>
                <a:srgbClr val="00B050"/>
              </a:solidFill>
            </a:endParaRPr>
          </a:p>
        </p:txBody>
      </p:sp>
      <p:sp>
        <p:nvSpPr>
          <p:cNvPr id="3" name="Content Placeholder 2"/>
          <p:cNvSpPr>
            <a:spLocks noGrp="1"/>
          </p:cNvSpPr>
          <p:nvPr>
            <p:ph idx="1"/>
          </p:nvPr>
        </p:nvSpPr>
        <p:spPr>
          <a:xfrm>
            <a:off x="457200" y="1295400"/>
            <a:ext cx="8229600" cy="4525963"/>
          </a:xfrm>
        </p:spPr>
        <p:txBody>
          <a:bodyPr>
            <a:normAutofit/>
          </a:bodyPr>
          <a:lstStyle/>
          <a:p>
            <a:r>
              <a:rPr lang="en-US" sz="2800" dirty="0" smtClean="0"/>
              <a:t>SCP ends after 6 months – what happens next lacks consistency.</a:t>
            </a:r>
          </a:p>
          <a:p>
            <a:r>
              <a:rPr lang="en-US" sz="2800" dirty="0" smtClean="0"/>
              <a:t>Departments need to work with HR on this issue.</a:t>
            </a:r>
          </a:p>
          <a:p>
            <a:r>
              <a:rPr lang="en-US" sz="2800" dirty="0" smtClean="0"/>
              <a:t>If the person is left as ‘actively employed’ it causes issues with benefits.</a:t>
            </a:r>
          </a:p>
          <a:p>
            <a:r>
              <a:rPr lang="en-US" sz="2800" dirty="0" smtClean="0"/>
              <a:t>If not considered as ‘continued leave’ they are not eligible for COBRA insurance or continued benefits.</a:t>
            </a:r>
          </a:p>
          <a:p>
            <a:r>
              <a:rPr lang="en-US" sz="2800" dirty="0" smtClean="0"/>
              <a:t>Basically – Limbo – if they die or go on LTD they lose access to coverage – life insurance, health insurance, disability.</a:t>
            </a:r>
            <a:endParaRPr lang="en-US" sz="2800" dirty="0"/>
          </a:p>
        </p:txBody>
      </p:sp>
    </p:spTree>
    <p:extLst>
      <p:ext uri="{BB962C8B-B14F-4D97-AF65-F5344CB8AC3E}">
        <p14:creationId xmlns:p14="http://schemas.microsoft.com/office/powerpoint/2010/main" val="35415525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Flow Chart</a:t>
            </a:r>
            <a:endParaRPr lang="en-US" dirty="0">
              <a:solidFill>
                <a:srgbClr val="00B050"/>
              </a:solidFill>
            </a:endParaRPr>
          </a:p>
        </p:txBody>
      </p:sp>
      <p:sp>
        <p:nvSpPr>
          <p:cNvPr id="4" name="TextBox 3"/>
          <p:cNvSpPr txBox="1"/>
          <p:nvPr/>
        </p:nvSpPr>
        <p:spPr>
          <a:xfrm>
            <a:off x="685800" y="1828800"/>
            <a:ext cx="1607812" cy="369332"/>
          </a:xfrm>
          <a:prstGeom prst="rect">
            <a:avLst/>
          </a:prstGeom>
          <a:noFill/>
        </p:spPr>
        <p:txBody>
          <a:bodyPr wrap="none" rtlCol="0">
            <a:spAutoFit/>
          </a:bodyPr>
          <a:lstStyle/>
          <a:p>
            <a:r>
              <a:rPr lang="en-US" dirty="0" smtClean="0"/>
              <a:t>Pregnant ----- &gt;</a:t>
            </a:r>
            <a:endParaRPr lang="en-US" dirty="0"/>
          </a:p>
        </p:txBody>
      </p:sp>
      <p:sp>
        <p:nvSpPr>
          <p:cNvPr id="5" name="TextBox 4"/>
          <p:cNvSpPr txBox="1"/>
          <p:nvPr/>
        </p:nvSpPr>
        <p:spPr>
          <a:xfrm>
            <a:off x="2293612" y="1413301"/>
            <a:ext cx="2124621" cy="1200329"/>
          </a:xfrm>
          <a:prstGeom prst="rect">
            <a:avLst/>
          </a:prstGeom>
          <a:noFill/>
        </p:spPr>
        <p:txBody>
          <a:bodyPr wrap="none" rtlCol="0">
            <a:spAutoFit/>
          </a:bodyPr>
          <a:lstStyle/>
          <a:p>
            <a:r>
              <a:rPr lang="en-US" dirty="0" smtClean="0"/>
              <a:t>Obtain and fill</a:t>
            </a:r>
          </a:p>
          <a:p>
            <a:r>
              <a:rPr lang="en-US" dirty="0" smtClean="0"/>
              <a:t>out FMLA and SCP </a:t>
            </a:r>
          </a:p>
          <a:p>
            <a:r>
              <a:rPr lang="en-US" dirty="0"/>
              <a:t>f</a:t>
            </a:r>
            <a:r>
              <a:rPr lang="en-US" dirty="0" smtClean="0"/>
              <a:t>orms – both require</a:t>
            </a:r>
          </a:p>
          <a:p>
            <a:r>
              <a:rPr lang="en-US" dirty="0" smtClean="0"/>
              <a:t>doctors signature.</a:t>
            </a:r>
            <a:endParaRPr lang="en-US" dirty="0"/>
          </a:p>
        </p:txBody>
      </p:sp>
      <p:sp>
        <p:nvSpPr>
          <p:cNvPr id="6" name="TextBox 5"/>
          <p:cNvSpPr txBox="1"/>
          <p:nvPr/>
        </p:nvSpPr>
        <p:spPr>
          <a:xfrm>
            <a:off x="4418233" y="1838468"/>
            <a:ext cx="705642" cy="369332"/>
          </a:xfrm>
          <a:prstGeom prst="rect">
            <a:avLst/>
          </a:prstGeom>
          <a:noFill/>
        </p:spPr>
        <p:txBody>
          <a:bodyPr wrap="none" rtlCol="0">
            <a:spAutoFit/>
          </a:bodyPr>
          <a:lstStyle/>
          <a:p>
            <a:r>
              <a:rPr lang="en-US" dirty="0" smtClean="0"/>
              <a:t>----- &gt;</a:t>
            </a:r>
            <a:endParaRPr lang="en-US" dirty="0"/>
          </a:p>
        </p:txBody>
      </p:sp>
      <p:sp>
        <p:nvSpPr>
          <p:cNvPr id="7" name="TextBox 6"/>
          <p:cNvSpPr txBox="1"/>
          <p:nvPr/>
        </p:nvSpPr>
        <p:spPr>
          <a:xfrm>
            <a:off x="5257800" y="1422969"/>
            <a:ext cx="1752599" cy="1200329"/>
          </a:xfrm>
          <a:prstGeom prst="rect">
            <a:avLst/>
          </a:prstGeom>
          <a:noFill/>
        </p:spPr>
        <p:txBody>
          <a:bodyPr wrap="square" rtlCol="0">
            <a:spAutoFit/>
          </a:bodyPr>
          <a:lstStyle/>
          <a:p>
            <a:r>
              <a:rPr lang="en-US" dirty="0" smtClean="0"/>
              <a:t>Go on sick leave</a:t>
            </a:r>
          </a:p>
          <a:p>
            <a:r>
              <a:rPr lang="en-US" dirty="0" smtClean="0"/>
              <a:t>Have the FMLA and SCP forms ready if needed.</a:t>
            </a:r>
            <a:endParaRPr lang="en-US" dirty="0"/>
          </a:p>
        </p:txBody>
      </p:sp>
      <p:sp>
        <p:nvSpPr>
          <p:cNvPr id="8" name="TextBox 7"/>
          <p:cNvSpPr txBox="1"/>
          <p:nvPr/>
        </p:nvSpPr>
        <p:spPr>
          <a:xfrm>
            <a:off x="7072293" y="1857804"/>
            <a:ext cx="705642" cy="369332"/>
          </a:xfrm>
          <a:prstGeom prst="rect">
            <a:avLst/>
          </a:prstGeom>
          <a:noFill/>
        </p:spPr>
        <p:txBody>
          <a:bodyPr wrap="none" rtlCol="0">
            <a:spAutoFit/>
          </a:bodyPr>
          <a:lstStyle/>
          <a:p>
            <a:r>
              <a:rPr lang="en-US" dirty="0" smtClean="0"/>
              <a:t>----- &gt;</a:t>
            </a:r>
            <a:endParaRPr lang="en-US" dirty="0"/>
          </a:p>
        </p:txBody>
      </p:sp>
      <p:sp>
        <p:nvSpPr>
          <p:cNvPr id="9" name="TextBox 8"/>
          <p:cNvSpPr txBox="1"/>
          <p:nvPr/>
        </p:nvSpPr>
        <p:spPr>
          <a:xfrm>
            <a:off x="685800" y="3048000"/>
            <a:ext cx="1676400" cy="2031325"/>
          </a:xfrm>
          <a:prstGeom prst="rect">
            <a:avLst/>
          </a:prstGeom>
          <a:noFill/>
        </p:spPr>
        <p:txBody>
          <a:bodyPr wrap="square" rtlCol="0">
            <a:spAutoFit/>
          </a:bodyPr>
          <a:lstStyle/>
          <a:p>
            <a:r>
              <a:rPr lang="en-US" dirty="0" smtClean="0"/>
              <a:t>Sick leave is exhausted.  Either annual leave is exhausted or you choose not to use it.</a:t>
            </a:r>
            <a:endParaRPr lang="en-US" dirty="0"/>
          </a:p>
        </p:txBody>
      </p:sp>
      <p:sp>
        <p:nvSpPr>
          <p:cNvPr id="10" name="TextBox 9"/>
          <p:cNvSpPr txBox="1"/>
          <p:nvPr/>
        </p:nvSpPr>
        <p:spPr>
          <a:xfrm>
            <a:off x="2362200" y="3657600"/>
            <a:ext cx="705642" cy="369332"/>
          </a:xfrm>
          <a:prstGeom prst="rect">
            <a:avLst/>
          </a:prstGeom>
          <a:noFill/>
        </p:spPr>
        <p:txBody>
          <a:bodyPr wrap="none" rtlCol="0">
            <a:spAutoFit/>
          </a:bodyPr>
          <a:lstStyle/>
          <a:p>
            <a:r>
              <a:rPr lang="en-US" dirty="0" smtClean="0"/>
              <a:t>----- &gt;</a:t>
            </a:r>
            <a:endParaRPr lang="en-US" dirty="0"/>
          </a:p>
        </p:txBody>
      </p:sp>
      <p:sp>
        <p:nvSpPr>
          <p:cNvPr id="11" name="TextBox 10"/>
          <p:cNvSpPr txBox="1"/>
          <p:nvPr/>
        </p:nvSpPr>
        <p:spPr>
          <a:xfrm>
            <a:off x="3101205" y="2895600"/>
            <a:ext cx="1637875" cy="3693319"/>
          </a:xfrm>
          <a:prstGeom prst="rect">
            <a:avLst/>
          </a:prstGeom>
          <a:noFill/>
        </p:spPr>
        <p:txBody>
          <a:bodyPr wrap="square" rtlCol="0">
            <a:spAutoFit/>
          </a:bodyPr>
          <a:lstStyle/>
          <a:p>
            <a:r>
              <a:rPr lang="en-US" dirty="0" smtClean="0"/>
              <a:t>Switch to FMLA</a:t>
            </a:r>
          </a:p>
          <a:p>
            <a:r>
              <a:rPr lang="en-US" dirty="0"/>
              <a:t>a</a:t>
            </a:r>
            <a:r>
              <a:rPr lang="en-US" dirty="0" smtClean="0"/>
              <a:t>nd SCP – both</a:t>
            </a:r>
          </a:p>
          <a:p>
            <a:r>
              <a:rPr lang="en-US" dirty="0" smtClean="0"/>
              <a:t>run simultaneously.</a:t>
            </a:r>
          </a:p>
          <a:p>
            <a:endParaRPr lang="en-US" dirty="0"/>
          </a:p>
          <a:p>
            <a:r>
              <a:rPr lang="en-US" dirty="0" smtClean="0"/>
              <a:t>Non-child bearing spouse or adoptive parents start here.  Do not have to use sick or annual leave.</a:t>
            </a:r>
            <a:endParaRPr lang="en-US" dirty="0"/>
          </a:p>
        </p:txBody>
      </p:sp>
      <p:sp>
        <p:nvSpPr>
          <p:cNvPr id="12" name="TextBox 11"/>
          <p:cNvSpPr txBox="1"/>
          <p:nvPr/>
        </p:nvSpPr>
        <p:spPr>
          <a:xfrm>
            <a:off x="4904979" y="3657599"/>
            <a:ext cx="705642" cy="369332"/>
          </a:xfrm>
          <a:prstGeom prst="rect">
            <a:avLst/>
          </a:prstGeom>
          <a:noFill/>
        </p:spPr>
        <p:txBody>
          <a:bodyPr wrap="none" rtlCol="0">
            <a:spAutoFit/>
          </a:bodyPr>
          <a:lstStyle/>
          <a:p>
            <a:r>
              <a:rPr lang="en-US" dirty="0" smtClean="0"/>
              <a:t>----- &gt;</a:t>
            </a:r>
            <a:endParaRPr lang="en-US" dirty="0"/>
          </a:p>
        </p:txBody>
      </p:sp>
      <p:sp>
        <p:nvSpPr>
          <p:cNvPr id="13" name="TextBox 12"/>
          <p:cNvSpPr txBox="1"/>
          <p:nvPr/>
        </p:nvSpPr>
        <p:spPr>
          <a:xfrm>
            <a:off x="5791200" y="3380600"/>
            <a:ext cx="1752599" cy="923330"/>
          </a:xfrm>
          <a:prstGeom prst="rect">
            <a:avLst/>
          </a:prstGeom>
          <a:noFill/>
        </p:spPr>
        <p:txBody>
          <a:bodyPr wrap="square" rtlCol="0">
            <a:spAutoFit/>
          </a:bodyPr>
          <a:lstStyle/>
          <a:p>
            <a:r>
              <a:rPr lang="en-US" dirty="0" smtClean="0"/>
              <a:t>Up to six months of 60% salary via SCP.</a:t>
            </a:r>
            <a:endParaRPr lang="en-US" dirty="0"/>
          </a:p>
        </p:txBody>
      </p:sp>
    </p:spTree>
    <p:extLst>
      <p:ext uri="{BB962C8B-B14F-4D97-AF65-F5344CB8AC3E}">
        <p14:creationId xmlns:p14="http://schemas.microsoft.com/office/powerpoint/2010/main" val="26852268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Comparisons</a:t>
            </a:r>
            <a:endParaRPr lang="en-US" dirty="0">
              <a:solidFill>
                <a:srgbClr val="00B05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00686612"/>
              </p:ext>
            </p:extLst>
          </p:nvPr>
        </p:nvGraphicFramePr>
        <p:xfrm>
          <a:off x="533400" y="1447800"/>
          <a:ext cx="8001000" cy="4607560"/>
        </p:xfrm>
        <a:graphic>
          <a:graphicData uri="http://schemas.openxmlformats.org/drawingml/2006/table">
            <a:tbl>
              <a:tblPr firstRow="1" bandRow="1">
                <a:tableStyleId>{5C22544A-7EE6-4342-B048-85BDC9FD1C3A}</a:tableStyleId>
              </a:tblPr>
              <a:tblGrid>
                <a:gridCol w="1752600"/>
                <a:gridCol w="6248400"/>
              </a:tblGrid>
              <a:tr h="370840">
                <a:tc>
                  <a:txBody>
                    <a:bodyPr/>
                    <a:lstStyle/>
                    <a:p>
                      <a:pPr algn="ctr"/>
                      <a:r>
                        <a:rPr lang="en-US" sz="2800" dirty="0" smtClean="0"/>
                        <a:t>School</a:t>
                      </a:r>
                      <a:endParaRPr lang="en-US" sz="2800" dirty="0"/>
                    </a:p>
                  </a:txBody>
                  <a:tcPr/>
                </a:tc>
                <a:tc>
                  <a:txBody>
                    <a:bodyPr/>
                    <a:lstStyle/>
                    <a:p>
                      <a:r>
                        <a:rPr lang="en-US" sz="2800" dirty="0" smtClean="0"/>
                        <a:t>Does your University offer any type of parental/adoptive leave in addition to FML?  If so, how long?</a:t>
                      </a:r>
                      <a:endParaRPr lang="en-US" sz="2800" dirty="0"/>
                    </a:p>
                  </a:txBody>
                  <a:tcPr/>
                </a:tc>
              </a:tr>
              <a:tr h="370840">
                <a:tc>
                  <a:txBody>
                    <a:bodyPr/>
                    <a:lstStyle/>
                    <a:p>
                      <a:r>
                        <a:rPr lang="en-US" dirty="0" smtClean="0"/>
                        <a:t>Alabama</a:t>
                      </a:r>
                      <a:endParaRPr lang="en-US" dirty="0"/>
                    </a:p>
                  </a:txBody>
                  <a:tcPr/>
                </a:tc>
                <a:tc>
                  <a:txBody>
                    <a:bodyPr/>
                    <a:lstStyle/>
                    <a:p>
                      <a:r>
                        <a:rPr lang="en-US" dirty="0" smtClean="0"/>
                        <a:t>Maternity leave for</a:t>
                      </a:r>
                      <a:r>
                        <a:rPr lang="en-US" baseline="0" dirty="0" smtClean="0"/>
                        <a:t> 9 month faculty without sick or annual leave.  Up to 6 weeks, if baby not born in summer.</a:t>
                      </a:r>
                      <a:endParaRPr lang="en-US" dirty="0"/>
                    </a:p>
                  </a:txBody>
                  <a:tcPr/>
                </a:tc>
              </a:tr>
              <a:tr h="370840">
                <a:tc>
                  <a:txBody>
                    <a:bodyPr/>
                    <a:lstStyle/>
                    <a:p>
                      <a:r>
                        <a:rPr lang="en-US" dirty="0" smtClean="0"/>
                        <a:t>Univ.</a:t>
                      </a:r>
                      <a:r>
                        <a:rPr lang="en-US" baseline="0" dirty="0" smtClean="0"/>
                        <a:t> S. AL</a:t>
                      </a:r>
                      <a:endParaRPr lang="en-US" dirty="0"/>
                    </a:p>
                  </a:txBody>
                  <a:tcPr/>
                </a:tc>
                <a:tc>
                  <a:txBody>
                    <a:bodyPr/>
                    <a:lstStyle/>
                    <a:p>
                      <a:r>
                        <a:rPr lang="en-US" dirty="0" smtClean="0"/>
                        <a:t>NO</a:t>
                      </a:r>
                      <a:endParaRPr lang="en-US" dirty="0"/>
                    </a:p>
                  </a:txBody>
                  <a:tcPr/>
                </a:tc>
              </a:tr>
              <a:tr h="370840">
                <a:tc>
                  <a:txBody>
                    <a:bodyPr/>
                    <a:lstStyle/>
                    <a:p>
                      <a:r>
                        <a:rPr lang="en-US" dirty="0" smtClean="0"/>
                        <a:t>Tennessee</a:t>
                      </a:r>
                      <a:endParaRPr lang="en-US" dirty="0"/>
                    </a:p>
                  </a:txBody>
                  <a:tcPr/>
                </a:tc>
                <a:tc>
                  <a:txBody>
                    <a:bodyPr/>
                    <a:lstStyle/>
                    <a:p>
                      <a:r>
                        <a:rPr lang="en-US" dirty="0" smtClean="0"/>
                        <a:t>NO</a:t>
                      </a:r>
                      <a:endParaRPr lang="en-US" dirty="0"/>
                    </a:p>
                  </a:txBody>
                  <a:tcPr/>
                </a:tc>
              </a:tr>
              <a:tr h="370840">
                <a:tc>
                  <a:txBody>
                    <a:bodyPr/>
                    <a:lstStyle/>
                    <a:p>
                      <a:r>
                        <a:rPr lang="en-US" dirty="0" smtClean="0"/>
                        <a:t>UGA</a:t>
                      </a:r>
                      <a:endParaRPr lang="en-US" dirty="0"/>
                    </a:p>
                  </a:txBody>
                  <a:tcPr/>
                </a:tc>
                <a:tc>
                  <a:txBody>
                    <a:bodyPr/>
                    <a:lstStyle/>
                    <a:p>
                      <a:r>
                        <a:rPr lang="en-US" dirty="0" smtClean="0"/>
                        <a:t>NO</a:t>
                      </a:r>
                      <a:endParaRPr lang="en-US" dirty="0"/>
                    </a:p>
                  </a:txBody>
                  <a:tcPr/>
                </a:tc>
              </a:tr>
              <a:tr h="370840">
                <a:tc>
                  <a:txBody>
                    <a:bodyPr/>
                    <a:lstStyle/>
                    <a:p>
                      <a:r>
                        <a:rPr lang="en-US" dirty="0" smtClean="0"/>
                        <a:t>Missouri</a:t>
                      </a:r>
                      <a:endParaRPr lang="en-US" dirty="0"/>
                    </a:p>
                  </a:txBody>
                  <a:tcPr/>
                </a:tc>
                <a:tc>
                  <a:txBody>
                    <a:bodyPr/>
                    <a:lstStyle/>
                    <a:p>
                      <a:r>
                        <a:rPr lang="en-US" dirty="0" smtClean="0"/>
                        <a:t>NO</a:t>
                      </a:r>
                      <a:endParaRPr lang="en-US" dirty="0"/>
                    </a:p>
                  </a:txBody>
                  <a:tcPr/>
                </a:tc>
              </a:tr>
              <a:tr h="370840">
                <a:tc>
                  <a:txBody>
                    <a:bodyPr/>
                    <a:lstStyle/>
                    <a:p>
                      <a:r>
                        <a:rPr lang="en-US" dirty="0" smtClean="0"/>
                        <a:t>Kentucky</a:t>
                      </a:r>
                      <a:endParaRPr lang="en-US" dirty="0"/>
                    </a:p>
                  </a:txBody>
                  <a:tcPr/>
                </a:tc>
                <a:tc>
                  <a:txBody>
                    <a:bodyPr/>
                    <a:lstStyle/>
                    <a:p>
                      <a:r>
                        <a:rPr lang="en-US" dirty="0" smtClean="0"/>
                        <a:t>NO</a:t>
                      </a:r>
                      <a:endParaRPr lang="en-US" dirty="0"/>
                    </a:p>
                  </a:txBody>
                  <a:tcPr/>
                </a:tc>
              </a:tr>
              <a:tr h="370840">
                <a:tc>
                  <a:txBody>
                    <a:bodyPr/>
                    <a:lstStyle/>
                    <a:p>
                      <a:r>
                        <a:rPr lang="en-US" dirty="0" smtClean="0"/>
                        <a:t>Nebraska</a:t>
                      </a:r>
                      <a:endParaRPr lang="en-US" dirty="0"/>
                    </a:p>
                  </a:txBody>
                  <a:tcPr/>
                </a:tc>
                <a:tc>
                  <a:txBody>
                    <a:bodyPr/>
                    <a:lstStyle/>
                    <a:p>
                      <a:r>
                        <a:rPr lang="en-US" dirty="0" smtClean="0"/>
                        <a:t>YES – 8 weeks – all deducted from accrued sick/vacation leave</a:t>
                      </a:r>
                      <a:endParaRPr lang="en-US" dirty="0"/>
                    </a:p>
                  </a:txBody>
                  <a:tcPr/>
                </a:tc>
              </a:tr>
              <a:tr h="370840">
                <a:tc>
                  <a:txBody>
                    <a:bodyPr/>
                    <a:lstStyle/>
                    <a:p>
                      <a:r>
                        <a:rPr lang="en-US" dirty="0" smtClean="0"/>
                        <a:t>Indiana</a:t>
                      </a:r>
                      <a:endParaRPr lang="en-US" dirty="0"/>
                    </a:p>
                  </a:txBody>
                  <a:tcPr/>
                </a:tc>
                <a:tc>
                  <a:txBody>
                    <a:bodyPr/>
                    <a:lstStyle/>
                    <a:p>
                      <a:r>
                        <a:rPr lang="en-US" dirty="0" smtClean="0"/>
                        <a:t>YES – up to one year</a:t>
                      </a:r>
                      <a:endParaRPr lang="en-US" dirty="0"/>
                    </a:p>
                  </a:txBody>
                  <a:tcPr/>
                </a:tc>
              </a:tr>
            </a:tbl>
          </a:graphicData>
        </a:graphic>
      </p:graphicFrame>
    </p:spTree>
    <p:extLst>
      <p:ext uri="{BB962C8B-B14F-4D97-AF65-F5344CB8AC3E}">
        <p14:creationId xmlns:p14="http://schemas.microsoft.com/office/powerpoint/2010/main" val="13607481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296</TotalTime>
  <Words>1662</Words>
  <Application>Microsoft Office PowerPoint</Application>
  <PresentationFormat>On-screen Show (4:3)</PresentationFormat>
  <Paragraphs>145</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Parental Leave Policies:  An Interim Report</vt:lpstr>
      <vt:lpstr>PowerPoint Presentation</vt:lpstr>
      <vt:lpstr>The Nitty Gritty</vt:lpstr>
      <vt:lpstr>What Auburn Offers</vt:lpstr>
      <vt:lpstr>FMLA and SCP</vt:lpstr>
      <vt:lpstr>Issue 1</vt:lpstr>
      <vt:lpstr>Issue 2.  What Happens after 6 Months?</vt:lpstr>
      <vt:lpstr>Flow Chart</vt:lpstr>
      <vt:lpstr>Comparisons</vt:lpstr>
      <vt:lpstr>Comparisons</vt:lpstr>
      <vt:lpstr>University of Florida</vt:lpstr>
      <vt:lpstr>Illinois – Parental Leave</vt:lpstr>
      <vt:lpstr>Indiana</vt:lpstr>
      <vt:lpstr>Purdue</vt:lpstr>
      <vt:lpstr>Purdue</vt:lpstr>
      <vt:lpstr>Summary</vt:lpstr>
      <vt:lpstr>Thanks to the Committee</vt:lpstr>
      <vt:lpstr>PowerPoint Presentation</vt:lpstr>
    </vt:vector>
  </TitlesOfParts>
  <Company>ACES/CoAg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referee</dc:creator>
  <cp:lastModifiedBy>referee</cp:lastModifiedBy>
  <cp:revision>28</cp:revision>
  <dcterms:created xsi:type="dcterms:W3CDTF">2014-02-21T16:25:28Z</dcterms:created>
  <dcterms:modified xsi:type="dcterms:W3CDTF">2014-03-03T13:45:37Z</dcterms:modified>
</cp:coreProperties>
</file>