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79" r:id="rId2"/>
    <p:sldId id="280" r:id="rId3"/>
    <p:sldId id="275" r:id="rId4"/>
    <p:sldId id="281" r:id="rId5"/>
    <p:sldId id="276" r:id="rId6"/>
    <p:sldId id="27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20" y="210"/>
      </p:cViewPr>
      <p:guideLst>
        <p:guide orient="horz" pos="2160"/>
        <p:guide pos="2880"/>
      </p:guideLst>
    </p:cSldViewPr>
  </p:slideViewPr>
  <p:notesTextViewPr>
    <p:cViewPr>
      <p:scale>
        <a:sx n="1" d="1"/>
        <a:sy n="1" d="1"/>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916E96-A8A0-474F-ABE7-48E1BE8C778C}" type="datetimeFigureOut">
              <a:rPr lang="en-US" smtClean="0"/>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F3A4D-9E70-4F55-8E0A-8DC4BC090F9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916E96-A8A0-474F-ABE7-48E1BE8C778C}" type="datetimeFigureOut">
              <a:rPr lang="en-US" smtClean="0"/>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916E96-A8A0-474F-ABE7-48E1BE8C778C}" type="datetimeFigureOut">
              <a:rPr lang="en-US" smtClean="0"/>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916E96-A8A0-474F-ABE7-48E1BE8C778C}" type="datetimeFigureOut">
              <a:rPr lang="en-US" smtClean="0"/>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916E96-A8A0-474F-ABE7-48E1BE8C778C}" type="datetimeFigureOut">
              <a:rPr lang="en-US" smtClean="0"/>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F3A4D-9E70-4F55-8E0A-8DC4BC090F9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916E96-A8A0-474F-ABE7-48E1BE8C778C}" type="datetimeFigureOut">
              <a:rPr lang="en-US" smtClean="0"/>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916E96-A8A0-474F-ABE7-48E1BE8C778C}" type="datetimeFigureOut">
              <a:rPr lang="en-US" smtClean="0"/>
              <a:t>3/2/2014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4F3A4D-9E70-4F55-8E0A-8DC4BC090F9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916E96-A8A0-474F-ABE7-48E1BE8C778C}" type="datetimeFigureOut">
              <a:rPr lang="en-US" smtClean="0"/>
              <a:t>3/2/2014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16E96-A8A0-474F-ABE7-48E1BE8C778C}" type="datetimeFigureOut">
              <a:rPr lang="en-US" smtClean="0"/>
              <a:t>3/2/2014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916E96-A8A0-474F-ABE7-48E1BE8C778C}" type="datetimeFigureOut">
              <a:rPr lang="en-US" smtClean="0"/>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F3A4D-9E70-4F55-8E0A-8DC4BC090F9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916E96-A8A0-474F-ABE7-48E1BE8C778C}" type="datetimeFigureOut">
              <a:rPr lang="en-US" smtClean="0"/>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F3A4D-9E70-4F55-8E0A-8DC4BC090F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1916E96-A8A0-474F-ABE7-48E1BE8C778C}" type="datetimeFigureOut">
              <a:rPr lang="en-US" smtClean="0"/>
              <a:t>3/2/2014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4F3A4D-9E70-4F55-8E0A-8DC4BC090F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bet.org/eac-criteria-2014-20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smtClean="0">
                <a:solidFill>
                  <a:schemeClr val="accent1"/>
                </a:solidFill>
              </a:rPr>
              <a:t>ABET </a:t>
            </a:r>
            <a:br>
              <a:rPr lang="en-US" sz="2400" dirty="0" smtClean="0">
                <a:solidFill>
                  <a:schemeClr val="accent1"/>
                </a:solidFill>
              </a:rPr>
            </a:br>
            <a:r>
              <a:rPr lang="en-US" sz="2400" dirty="0">
                <a:solidFill>
                  <a:schemeClr val="accent1"/>
                </a:solidFill>
              </a:rPr>
              <a:t>Accreditation Board for Engineering and Technology</a:t>
            </a:r>
          </a:p>
        </p:txBody>
      </p:sp>
      <p:sp>
        <p:nvSpPr>
          <p:cNvPr id="21" name="Content Placeholder 20"/>
          <p:cNvSpPr>
            <a:spLocks noGrp="1"/>
          </p:cNvSpPr>
          <p:nvPr>
            <p:ph idx="1"/>
          </p:nvPr>
        </p:nvSpPr>
        <p:spPr>
          <a:xfrm>
            <a:off x="304800" y="1600200"/>
            <a:ext cx="8686800" cy="4876800"/>
          </a:xfrm>
        </p:spPr>
        <p:txBody>
          <a:bodyPr>
            <a:noAutofit/>
          </a:bodyPr>
          <a:lstStyle/>
          <a:p>
            <a:pPr marL="0" indent="0">
              <a:spcBef>
                <a:spcPts val="10"/>
              </a:spcBef>
              <a:buNone/>
            </a:pPr>
            <a:r>
              <a:rPr lang="en-US" sz="2000" dirty="0"/>
              <a:t>What Is ABET Accreditation?</a:t>
            </a:r>
          </a:p>
          <a:p>
            <a:pPr marL="0" indent="0">
              <a:spcBef>
                <a:spcPts val="10"/>
              </a:spcBef>
              <a:buNone/>
            </a:pPr>
            <a:endParaRPr lang="en-US" sz="2000" dirty="0" smtClean="0"/>
          </a:p>
          <a:p>
            <a:pPr marL="0" indent="0">
              <a:spcBef>
                <a:spcPts val="10"/>
              </a:spcBef>
              <a:buNone/>
            </a:pPr>
            <a:r>
              <a:rPr lang="en-US" sz="2000" dirty="0" smtClean="0"/>
              <a:t>ABET </a:t>
            </a:r>
            <a:r>
              <a:rPr lang="en-US" sz="2000" dirty="0"/>
              <a:t>accreditation is not a ranking system; rather, it is a form of quality assurance, declaring to the relevant professional community and to the world at large, that a program meets the quality standards set by the technical profession.</a:t>
            </a:r>
          </a:p>
          <a:p>
            <a:pPr marL="0" indent="0">
              <a:spcBef>
                <a:spcPts val="10"/>
              </a:spcBef>
              <a:buNone/>
            </a:pPr>
            <a:endParaRPr lang="en-US" sz="2000" dirty="0" smtClean="0"/>
          </a:p>
          <a:p>
            <a:pPr marL="0" indent="0">
              <a:spcBef>
                <a:spcPts val="10"/>
              </a:spcBef>
              <a:buNone/>
            </a:pPr>
            <a:r>
              <a:rPr lang="en-US" sz="2000" dirty="0" smtClean="0"/>
              <a:t>ABET </a:t>
            </a:r>
            <a:r>
              <a:rPr lang="en-US" sz="2000" dirty="0"/>
              <a:t>accreditation applies to </a:t>
            </a:r>
            <a:r>
              <a:rPr lang="en-US" sz="2000" b="1" dirty="0"/>
              <a:t>programs</a:t>
            </a:r>
            <a:r>
              <a:rPr lang="en-US" sz="2000" dirty="0"/>
              <a:t> only, not degrees, departments, colleges, institutions, or individuals.</a:t>
            </a:r>
          </a:p>
          <a:p>
            <a:pPr marL="0" indent="0">
              <a:spcBef>
                <a:spcPts val="10"/>
              </a:spcBef>
              <a:buNone/>
            </a:pPr>
            <a:endParaRPr lang="en-US" sz="2000" dirty="0" smtClean="0"/>
          </a:p>
          <a:p>
            <a:pPr marL="0" indent="0">
              <a:spcBef>
                <a:spcPts val="10"/>
              </a:spcBef>
              <a:buNone/>
            </a:pPr>
            <a:r>
              <a:rPr lang="en-US" sz="2000" dirty="0" smtClean="0"/>
              <a:t>ABET </a:t>
            </a:r>
            <a:r>
              <a:rPr lang="en-US" sz="2000" dirty="0"/>
              <a:t>is a federation of member professional and technical societies. These societies and their individual members collaborate through ABET to develop quality standards, known as </a:t>
            </a:r>
            <a:r>
              <a:rPr lang="en-US" sz="2000" b="1" dirty="0"/>
              <a:t>ABET Criteria</a:t>
            </a:r>
            <a:r>
              <a:rPr lang="en-US" sz="2000" dirty="0"/>
              <a:t>, on which ABET review teams base their evaluations of applied science, computing, engineering, and engineering technology programs.</a:t>
            </a:r>
          </a:p>
          <a:p>
            <a:pPr marL="0" indent="0">
              <a:spcBef>
                <a:spcPts val="10"/>
              </a:spcBef>
              <a:buNone/>
            </a:pPr>
            <a:endParaRPr lang="en-US" sz="1400" dirty="0"/>
          </a:p>
          <a:p>
            <a:pPr marL="0" indent="0">
              <a:spcBef>
                <a:spcPts val="10"/>
              </a:spcBef>
              <a:buNone/>
            </a:pPr>
            <a:r>
              <a:rPr lang="en-US" sz="1400" dirty="0" smtClean="0">
                <a:hlinkClick r:id="rId2"/>
              </a:rPr>
              <a:t>http</a:t>
            </a:r>
            <a:r>
              <a:rPr lang="en-US" sz="1400" dirty="0">
                <a:hlinkClick r:id="rId2"/>
              </a:rPr>
              <a:t>://www.abet.org/eac-criteria-2014-2015</a:t>
            </a:r>
            <a:r>
              <a:rPr lang="en-US" sz="1400" dirty="0" smtClean="0">
                <a:hlinkClick r:id="rId2"/>
              </a:rPr>
              <a:t>/</a:t>
            </a:r>
            <a:r>
              <a:rPr lang="en-US" sz="1400" dirty="0" smtClean="0"/>
              <a:t>				Steve Duke, March 2014</a:t>
            </a:r>
          </a:p>
          <a:p>
            <a:pPr marL="0" indent="0">
              <a:spcBef>
                <a:spcPts val="10"/>
              </a:spcBef>
              <a:buNone/>
            </a:pPr>
            <a:endParaRPr lang="en-US" sz="1400" dirty="0"/>
          </a:p>
        </p:txBody>
      </p:sp>
    </p:spTree>
    <p:extLst>
      <p:ext uri="{BB962C8B-B14F-4D97-AF65-F5344CB8AC3E}">
        <p14:creationId xmlns:p14="http://schemas.microsoft.com/office/powerpoint/2010/main" val="1165229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smtClean="0">
                <a:solidFill>
                  <a:schemeClr val="accent1"/>
                </a:solidFill>
              </a:rPr>
              <a:t>ABET </a:t>
            </a:r>
            <a:br>
              <a:rPr lang="en-US" sz="2400" dirty="0" smtClean="0">
                <a:solidFill>
                  <a:schemeClr val="accent1"/>
                </a:solidFill>
              </a:rPr>
            </a:br>
            <a:r>
              <a:rPr lang="en-US" sz="2400" dirty="0">
                <a:solidFill>
                  <a:schemeClr val="accent1"/>
                </a:solidFill>
              </a:rPr>
              <a:t>Accreditation Board for Engineering and Technology</a:t>
            </a:r>
          </a:p>
        </p:txBody>
      </p:sp>
      <p:sp>
        <p:nvSpPr>
          <p:cNvPr id="21" name="Content Placeholder 20"/>
          <p:cNvSpPr>
            <a:spLocks noGrp="1"/>
          </p:cNvSpPr>
          <p:nvPr>
            <p:ph idx="1"/>
          </p:nvPr>
        </p:nvSpPr>
        <p:spPr>
          <a:xfrm>
            <a:off x="304800" y="1600200"/>
            <a:ext cx="8686800" cy="4876800"/>
          </a:xfrm>
        </p:spPr>
        <p:txBody>
          <a:bodyPr>
            <a:noAutofit/>
          </a:bodyPr>
          <a:lstStyle/>
          <a:p>
            <a:pPr marL="0" indent="0">
              <a:spcBef>
                <a:spcPts val="10"/>
              </a:spcBef>
              <a:buNone/>
            </a:pPr>
            <a:r>
              <a:rPr lang="en-US" sz="2000" dirty="0" smtClean="0"/>
              <a:t>GENERAL </a:t>
            </a:r>
            <a:r>
              <a:rPr lang="en-US" sz="2000" dirty="0"/>
              <a:t>CRITERIA FOR BACCALAUREATE LEVEL </a:t>
            </a:r>
            <a:r>
              <a:rPr lang="en-US" sz="2000" dirty="0" smtClean="0"/>
              <a:t>PROGRAMS</a:t>
            </a:r>
          </a:p>
          <a:p>
            <a:pPr marL="0" indent="0">
              <a:spcBef>
                <a:spcPts val="10"/>
              </a:spcBef>
              <a:buNone/>
            </a:pPr>
            <a:r>
              <a:rPr lang="en-US" sz="2000" dirty="0" smtClean="0"/>
              <a:t>General Criterion </a:t>
            </a:r>
            <a:r>
              <a:rPr lang="en-US" sz="2000" dirty="0"/>
              <a:t>1. </a:t>
            </a:r>
            <a:r>
              <a:rPr lang="en-US" sz="2000" dirty="0" smtClean="0"/>
              <a:t>Students</a:t>
            </a:r>
          </a:p>
          <a:p>
            <a:pPr marL="0" indent="0">
              <a:spcBef>
                <a:spcPts val="10"/>
              </a:spcBef>
              <a:buNone/>
            </a:pPr>
            <a:r>
              <a:rPr lang="en-US" sz="2000" dirty="0" smtClean="0"/>
              <a:t>General </a:t>
            </a:r>
            <a:r>
              <a:rPr lang="en-US" sz="2000" dirty="0"/>
              <a:t>Criterion 2. Program Educational </a:t>
            </a:r>
            <a:r>
              <a:rPr lang="en-US" sz="2000" dirty="0" smtClean="0"/>
              <a:t>Objectives</a:t>
            </a:r>
          </a:p>
          <a:p>
            <a:pPr marL="0" indent="0">
              <a:spcBef>
                <a:spcPts val="10"/>
              </a:spcBef>
              <a:buNone/>
            </a:pPr>
            <a:r>
              <a:rPr lang="en-US" sz="2000" dirty="0" smtClean="0"/>
              <a:t>General </a:t>
            </a:r>
            <a:r>
              <a:rPr lang="en-US" sz="2000" dirty="0"/>
              <a:t>Criterion 3. Student </a:t>
            </a:r>
            <a:r>
              <a:rPr lang="en-US" sz="2000" dirty="0" smtClean="0"/>
              <a:t>Outcomes</a:t>
            </a:r>
          </a:p>
          <a:p>
            <a:pPr marL="0" indent="0">
              <a:spcBef>
                <a:spcPts val="10"/>
              </a:spcBef>
              <a:buNone/>
            </a:pPr>
            <a:r>
              <a:rPr lang="en-US" sz="2000" dirty="0" smtClean="0"/>
              <a:t>General </a:t>
            </a:r>
            <a:r>
              <a:rPr lang="en-US" sz="2000" dirty="0"/>
              <a:t>Criterion 4. Continuous </a:t>
            </a:r>
            <a:r>
              <a:rPr lang="en-US" sz="2000" dirty="0" smtClean="0"/>
              <a:t>Improvement</a:t>
            </a:r>
          </a:p>
          <a:p>
            <a:pPr marL="0" indent="0">
              <a:spcBef>
                <a:spcPts val="10"/>
              </a:spcBef>
              <a:buNone/>
            </a:pPr>
            <a:r>
              <a:rPr lang="en-US" sz="2000" dirty="0" smtClean="0"/>
              <a:t>General </a:t>
            </a:r>
            <a:r>
              <a:rPr lang="en-US" sz="2000" dirty="0"/>
              <a:t>Criterion 5. </a:t>
            </a:r>
            <a:r>
              <a:rPr lang="en-US" sz="2000" dirty="0" smtClean="0"/>
              <a:t>Curriculum</a:t>
            </a:r>
          </a:p>
          <a:p>
            <a:pPr marL="0" indent="0">
              <a:spcBef>
                <a:spcPts val="10"/>
              </a:spcBef>
              <a:buNone/>
            </a:pPr>
            <a:r>
              <a:rPr lang="en-US" sz="2000" dirty="0" smtClean="0"/>
              <a:t>General </a:t>
            </a:r>
            <a:r>
              <a:rPr lang="en-US" sz="2000" dirty="0"/>
              <a:t>Criterion 6. </a:t>
            </a:r>
            <a:r>
              <a:rPr lang="en-US" sz="2000" dirty="0" smtClean="0"/>
              <a:t>Faculty</a:t>
            </a:r>
          </a:p>
          <a:p>
            <a:pPr marL="0" indent="0">
              <a:spcBef>
                <a:spcPts val="10"/>
              </a:spcBef>
              <a:buNone/>
            </a:pPr>
            <a:r>
              <a:rPr lang="en-US" sz="2000" dirty="0" smtClean="0"/>
              <a:t>General </a:t>
            </a:r>
            <a:r>
              <a:rPr lang="en-US" sz="2000" dirty="0"/>
              <a:t>Criterion 7. </a:t>
            </a:r>
            <a:r>
              <a:rPr lang="en-US" sz="2000" dirty="0" smtClean="0"/>
              <a:t>Facilities</a:t>
            </a:r>
          </a:p>
          <a:p>
            <a:pPr marL="0" indent="0">
              <a:spcBef>
                <a:spcPts val="10"/>
              </a:spcBef>
              <a:buNone/>
            </a:pPr>
            <a:r>
              <a:rPr lang="en-US" sz="2000" dirty="0" smtClean="0"/>
              <a:t>General </a:t>
            </a:r>
            <a:r>
              <a:rPr lang="en-US" sz="2000" dirty="0"/>
              <a:t>Criterion 8. Institutional </a:t>
            </a:r>
            <a:r>
              <a:rPr lang="en-US" sz="2000" dirty="0" smtClean="0"/>
              <a:t>Support</a:t>
            </a:r>
          </a:p>
          <a:p>
            <a:pPr marL="0" indent="0">
              <a:spcBef>
                <a:spcPts val="10"/>
              </a:spcBef>
              <a:buNone/>
            </a:pPr>
            <a:endParaRPr lang="en-US" sz="2000" dirty="0"/>
          </a:p>
          <a:p>
            <a:pPr marL="0" indent="0">
              <a:spcBef>
                <a:spcPts val="10"/>
              </a:spcBef>
              <a:buNone/>
            </a:pPr>
            <a:r>
              <a:rPr lang="en-US" sz="2000" dirty="0" smtClean="0"/>
              <a:t>PROGRAM CRITERIA</a:t>
            </a:r>
          </a:p>
          <a:p>
            <a:pPr marL="0" indent="0">
              <a:spcBef>
                <a:spcPts val="10"/>
              </a:spcBef>
              <a:buNone/>
            </a:pPr>
            <a:r>
              <a:rPr lang="en-US" sz="2000" dirty="0" smtClean="0"/>
              <a:t>one for each specific program</a:t>
            </a:r>
          </a:p>
          <a:p>
            <a:pPr marL="0" indent="0">
              <a:spcBef>
                <a:spcPts val="10"/>
              </a:spcBef>
              <a:buNone/>
            </a:pPr>
            <a:r>
              <a:rPr lang="en-US" sz="2000" dirty="0"/>
              <a:t>c</a:t>
            </a:r>
            <a:r>
              <a:rPr lang="en-US" sz="2000" dirty="0" smtClean="0"/>
              <a:t>hemical, civil, mechanical, electrical, etc. </a:t>
            </a:r>
            <a:endParaRPr lang="en-US" sz="2000" dirty="0"/>
          </a:p>
          <a:p>
            <a:pPr marL="0" indent="0">
              <a:spcBef>
                <a:spcPts val="10"/>
              </a:spcBef>
              <a:buNone/>
            </a:pPr>
            <a:endParaRPr lang="en-US" sz="1400" dirty="0"/>
          </a:p>
          <a:p>
            <a:pPr marL="0" indent="0">
              <a:spcBef>
                <a:spcPts val="10"/>
              </a:spcBef>
              <a:buNone/>
            </a:pPr>
            <a:r>
              <a:rPr lang="en-US" sz="1400" dirty="0" smtClean="0">
                <a:hlinkClick r:id="rId2"/>
              </a:rPr>
              <a:t>http</a:t>
            </a:r>
            <a:r>
              <a:rPr lang="en-US" sz="1400" dirty="0">
                <a:hlinkClick r:id="rId2"/>
              </a:rPr>
              <a:t>://www.abet.org/eac-criteria-2014-2015</a:t>
            </a:r>
            <a:r>
              <a:rPr lang="en-US" sz="1400" dirty="0" smtClean="0">
                <a:hlinkClick r:id="rId2"/>
              </a:rPr>
              <a:t>/</a:t>
            </a:r>
            <a:endParaRPr lang="en-US" sz="1400" dirty="0" smtClean="0"/>
          </a:p>
          <a:p>
            <a:pPr marL="0" indent="0">
              <a:spcBef>
                <a:spcPts val="10"/>
              </a:spcBef>
              <a:buNone/>
            </a:pPr>
            <a:endParaRPr lang="en-US" sz="1400" dirty="0"/>
          </a:p>
        </p:txBody>
      </p:sp>
    </p:spTree>
    <p:extLst>
      <p:ext uri="{BB962C8B-B14F-4D97-AF65-F5344CB8AC3E}">
        <p14:creationId xmlns:p14="http://schemas.microsoft.com/office/powerpoint/2010/main" val="2783764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a:solidFill>
                  <a:schemeClr val="accent1"/>
                </a:solidFill>
              </a:rPr>
              <a:t>ABET Criteria for Accrediting Engineering Programs, 2014 - </a:t>
            </a:r>
            <a:r>
              <a:rPr lang="en-US" sz="2400" dirty="0" smtClean="0">
                <a:solidFill>
                  <a:schemeClr val="accent1"/>
                </a:solidFill>
              </a:rPr>
              <a:t>2015 </a:t>
            </a:r>
            <a:br>
              <a:rPr lang="en-US" sz="2400" dirty="0" smtClean="0">
                <a:solidFill>
                  <a:schemeClr val="accent1"/>
                </a:solidFill>
              </a:rPr>
            </a:br>
            <a:r>
              <a:rPr lang="en-US" sz="2400" dirty="0" smtClean="0">
                <a:solidFill>
                  <a:schemeClr val="accent1"/>
                </a:solidFill>
              </a:rPr>
              <a:t>General </a:t>
            </a:r>
            <a:r>
              <a:rPr lang="en-US" sz="2400" dirty="0">
                <a:solidFill>
                  <a:schemeClr val="accent1"/>
                </a:solidFill>
              </a:rPr>
              <a:t>Criterion 3. Student Outcomes</a:t>
            </a:r>
          </a:p>
        </p:txBody>
      </p:sp>
      <p:sp>
        <p:nvSpPr>
          <p:cNvPr id="21" name="Content Placeholder 20"/>
          <p:cNvSpPr>
            <a:spLocks noGrp="1"/>
          </p:cNvSpPr>
          <p:nvPr>
            <p:ph sz="half" idx="1"/>
          </p:nvPr>
        </p:nvSpPr>
        <p:spPr>
          <a:xfrm>
            <a:off x="457200" y="1600200"/>
            <a:ext cx="3962400" cy="4876800"/>
          </a:xfrm>
        </p:spPr>
        <p:txBody>
          <a:bodyPr>
            <a:normAutofit fontScale="55000" lnSpcReduction="20000"/>
          </a:bodyPr>
          <a:lstStyle/>
          <a:p>
            <a:pPr marL="0" indent="0">
              <a:spcBef>
                <a:spcPts val="10"/>
              </a:spcBef>
              <a:buNone/>
            </a:pPr>
            <a:r>
              <a:rPr lang="en-US" sz="2700" dirty="0"/>
              <a:t>The program must have documented student outcomes that prepare graduates to attain the program educational objectives. </a:t>
            </a:r>
          </a:p>
          <a:p>
            <a:pPr marL="0" indent="0">
              <a:spcBef>
                <a:spcPts val="10"/>
              </a:spcBef>
              <a:buNone/>
            </a:pPr>
            <a:endParaRPr lang="en-US" sz="2700" dirty="0"/>
          </a:p>
          <a:p>
            <a:pPr marL="0" indent="0">
              <a:spcBef>
                <a:spcPts val="10"/>
              </a:spcBef>
              <a:buNone/>
            </a:pPr>
            <a:r>
              <a:rPr lang="en-US" sz="2700" dirty="0"/>
              <a:t>Student outcomes are outcomes (a) through (k) plus any additional outcomes that may be articulated by the program. </a:t>
            </a:r>
          </a:p>
          <a:p>
            <a:pPr marL="0" indent="0">
              <a:spcBef>
                <a:spcPts val="10"/>
              </a:spcBef>
              <a:buNone/>
            </a:pPr>
            <a:endParaRPr lang="en-US" sz="2700" dirty="0"/>
          </a:p>
          <a:p>
            <a:pPr marL="0" indent="0">
              <a:spcBef>
                <a:spcPts val="10"/>
              </a:spcBef>
              <a:buNone/>
            </a:pPr>
            <a:r>
              <a:rPr lang="en-US" sz="2700" dirty="0"/>
              <a:t>(a) an ability to apply knowledge of mathematics, science, and engineering </a:t>
            </a:r>
          </a:p>
          <a:p>
            <a:pPr marL="0" indent="0">
              <a:spcBef>
                <a:spcPts val="10"/>
              </a:spcBef>
              <a:buNone/>
            </a:pPr>
            <a:endParaRPr lang="en-US" sz="2700" dirty="0"/>
          </a:p>
          <a:p>
            <a:pPr marL="0" indent="0">
              <a:spcBef>
                <a:spcPts val="10"/>
              </a:spcBef>
              <a:buNone/>
            </a:pPr>
            <a:r>
              <a:rPr lang="en-US" sz="2700" dirty="0"/>
              <a:t>(b) an ability to design and conduct experiments, as well as to analyze and interpret data </a:t>
            </a:r>
          </a:p>
          <a:p>
            <a:pPr marL="0" indent="0">
              <a:spcBef>
                <a:spcPts val="10"/>
              </a:spcBef>
              <a:buNone/>
            </a:pPr>
            <a:endParaRPr lang="en-US" sz="2700" dirty="0"/>
          </a:p>
          <a:p>
            <a:pPr marL="0" indent="0">
              <a:spcBef>
                <a:spcPts val="10"/>
              </a:spcBef>
              <a:buNone/>
            </a:pPr>
            <a:r>
              <a:rPr lang="en-US" sz="2700" dirty="0"/>
              <a:t>(c) an ability to design a system, component, or process to meet desired needs within realistic constraints such as </a:t>
            </a:r>
            <a:r>
              <a:rPr lang="en-US" sz="2700" b="1" dirty="0"/>
              <a:t>economic, environmental, social, political, ethical, health and safety, manufacturability, and sustainability </a:t>
            </a:r>
          </a:p>
          <a:p>
            <a:pPr marL="0" indent="0">
              <a:spcBef>
                <a:spcPts val="10"/>
              </a:spcBef>
              <a:buNone/>
            </a:pPr>
            <a:endParaRPr lang="en-US" sz="2700" dirty="0"/>
          </a:p>
          <a:p>
            <a:pPr marL="0" indent="0">
              <a:spcBef>
                <a:spcPts val="10"/>
              </a:spcBef>
              <a:buNone/>
            </a:pPr>
            <a:r>
              <a:rPr lang="en-US" sz="2700" dirty="0"/>
              <a:t>(d) an ability to function on </a:t>
            </a:r>
            <a:r>
              <a:rPr lang="en-US" sz="2700" b="1" dirty="0"/>
              <a:t>multidisciplinary teams </a:t>
            </a:r>
          </a:p>
          <a:p>
            <a:pPr marL="0" indent="0">
              <a:spcBef>
                <a:spcPts val="10"/>
              </a:spcBef>
              <a:buNone/>
            </a:pPr>
            <a:endParaRPr lang="en-US" sz="2600" dirty="0"/>
          </a:p>
        </p:txBody>
      </p:sp>
      <p:sp>
        <p:nvSpPr>
          <p:cNvPr id="22" name="Content Placeholder 21"/>
          <p:cNvSpPr>
            <a:spLocks noGrp="1"/>
          </p:cNvSpPr>
          <p:nvPr>
            <p:ph sz="half" idx="2"/>
          </p:nvPr>
        </p:nvSpPr>
        <p:spPr>
          <a:xfrm>
            <a:off x="4800600" y="1600200"/>
            <a:ext cx="3962400" cy="4724400"/>
          </a:xfrm>
        </p:spPr>
        <p:txBody>
          <a:bodyPr>
            <a:noAutofit/>
          </a:bodyPr>
          <a:lstStyle/>
          <a:p>
            <a:pPr marL="0" indent="0">
              <a:spcBef>
                <a:spcPts val="10"/>
              </a:spcBef>
              <a:buNone/>
            </a:pPr>
            <a:r>
              <a:rPr lang="en-US" sz="1500" dirty="0"/>
              <a:t>(e) an ability to identify, formulate, and solve engineering problems </a:t>
            </a:r>
          </a:p>
          <a:p>
            <a:pPr marL="0" indent="0">
              <a:spcBef>
                <a:spcPts val="10"/>
              </a:spcBef>
              <a:buNone/>
            </a:pPr>
            <a:endParaRPr lang="en-US" sz="1500" dirty="0" smtClean="0"/>
          </a:p>
          <a:p>
            <a:pPr marL="0" indent="0">
              <a:spcBef>
                <a:spcPts val="10"/>
              </a:spcBef>
              <a:buNone/>
            </a:pPr>
            <a:r>
              <a:rPr lang="en-US" sz="1500" dirty="0" smtClean="0"/>
              <a:t>(</a:t>
            </a:r>
            <a:r>
              <a:rPr lang="en-US" sz="1500" dirty="0"/>
              <a:t>f) an understanding of </a:t>
            </a:r>
            <a:r>
              <a:rPr lang="en-US" sz="1500" b="1" dirty="0"/>
              <a:t>professional and ethical responsibility </a:t>
            </a:r>
          </a:p>
          <a:p>
            <a:pPr marL="0" indent="0">
              <a:spcBef>
                <a:spcPts val="10"/>
              </a:spcBef>
              <a:buNone/>
            </a:pPr>
            <a:endParaRPr lang="en-US" sz="1500" dirty="0" smtClean="0"/>
          </a:p>
          <a:p>
            <a:pPr marL="0" indent="0">
              <a:spcBef>
                <a:spcPts val="10"/>
              </a:spcBef>
              <a:buNone/>
            </a:pPr>
            <a:r>
              <a:rPr lang="en-US" sz="1500" dirty="0" smtClean="0"/>
              <a:t>(</a:t>
            </a:r>
            <a:r>
              <a:rPr lang="en-US" sz="1500" dirty="0"/>
              <a:t>g) an ability to </a:t>
            </a:r>
            <a:r>
              <a:rPr lang="en-US" sz="1500" b="1" dirty="0"/>
              <a:t>communicate effectively </a:t>
            </a:r>
          </a:p>
          <a:p>
            <a:pPr marL="0" indent="0">
              <a:spcBef>
                <a:spcPts val="10"/>
              </a:spcBef>
              <a:buNone/>
            </a:pPr>
            <a:endParaRPr lang="en-US" sz="1500" dirty="0"/>
          </a:p>
          <a:p>
            <a:pPr marL="0" indent="0">
              <a:spcBef>
                <a:spcPts val="10"/>
              </a:spcBef>
              <a:buNone/>
            </a:pPr>
            <a:r>
              <a:rPr lang="en-US" sz="1500" dirty="0"/>
              <a:t>(h) the </a:t>
            </a:r>
            <a:r>
              <a:rPr lang="en-US" sz="1500" b="1" dirty="0"/>
              <a:t>broad education necessary to understand the impact of engineering solutions in a global, economic, environmental, and societal context </a:t>
            </a:r>
          </a:p>
          <a:p>
            <a:pPr marL="0" indent="0">
              <a:spcBef>
                <a:spcPts val="10"/>
              </a:spcBef>
              <a:buNone/>
            </a:pPr>
            <a:endParaRPr lang="en-US" sz="1500" dirty="0"/>
          </a:p>
          <a:p>
            <a:pPr marL="0" indent="0">
              <a:spcBef>
                <a:spcPts val="10"/>
              </a:spcBef>
              <a:buNone/>
            </a:pPr>
            <a:r>
              <a:rPr lang="en-US" sz="1500" dirty="0"/>
              <a:t>(</a:t>
            </a:r>
            <a:r>
              <a:rPr lang="en-US" sz="1500" dirty="0" err="1"/>
              <a:t>i</a:t>
            </a:r>
            <a:r>
              <a:rPr lang="en-US" sz="1500" dirty="0"/>
              <a:t>) a recognition of the need for, and an ability to engage in </a:t>
            </a:r>
            <a:r>
              <a:rPr lang="en-US" sz="1500" b="1" dirty="0"/>
              <a:t>life-long learning </a:t>
            </a:r>
          </a:p>
          <a:p>
            <a:pPr marL="0" indent="0">
              <a:spcBef>
                <a:spcPts val="10"/>
              </a:spcBef>
              <a:buNone/>
            </a:pPr>
            <a:endParaRPr lang="en-US" sz="1500" dirty="0"/>
          </a:p>
          <a:p>
            <a:pPr marL="0" indent="0">
              <a:spcBef>
                <a:spcPts val="10"/>
              </a:spcBef>
              <a:buNone/>
            </a:pPr>
            <a:r>
              <a:rPr lang="en-US" sz="1500" dirty="0"/>
              <a:t>(j) a knowledge of </a:t>
            </a:r>
            <a:r>
              <a:rPr lang="en-US" sz="1500" b="1" dirty="0"/>
              <a:t>contemporary issues </a:t>
            </a:r>
          </a:p>
          <a:p>
            <a:pPr marL="0" indent="0">
              <a:spcBef>
                <a:spcPts val="10"/>
              </a:spcBef>
              <a:buNone/>
            </a:pPr>
            <a:endParaRPr lang="en-US" sz="1500" dirty="0"/>
          </a:p>
          <a:p>
            <a:pPr marL="0" indent="0">
              <a:spcBef>
                <a:spcPts val="10"/>
              </a:spcBef>
              <a:buNone/>
            </a:pPr>
            <a:r>
              <a:rPr lang="en-US" sz="1500" dirty="0"/>
              <a:t>(k) an ability to use the techniques, skills, and modern engineering tools necessary for engineering practice. </a:t>
            </a:r>
          </a:p>
          <a:p>
            <a:endParaRPr lang="en-US" sz="1500" dirty="0"/>
          </a:p>
        </p:txBody>
      </p:sp>
      <p:sp>
        <p:nvSpPr>
          <p:cNvPr id="2" name="TextBox 1"/>
          <p:cNvSpPr txBox="1"/>
          <p:nvPr/>
        </p:nvSpPr>
        <p:spPr>
          <a:xfrm>
            <a:off x="2895600" y="6477000"/>
            <a:ext cx="3614836" cy="523220"/>
          </a:xfrm>
          <a:prstGeom prst="rect">
            <a:avLst/>
          </a:prstGeom>
          <a:noFill/>
        </p:spPr>
        <p:txBody>
          <a:bodyPr wrap="none" rtlCol="0">
            <a:spAutoFit/>
          </a:bodyPr>
          <a:lstStyle/>
          <a:p>
            <a:r>
              <a:rPr lang="en-US" sz="1400" dirty="0">
                <a:hlinkClick r:id="rId2"/>
              </a:rPr>
              <a:t>http://www.abet.org/eac-criteria-2014-2015</a:t>
            </a:r>
            <a:r>
              <a:rPr lang="en-US" sz="1400" dirty="0" smtClean="0">
                <a:hlinkClick r:id="rId2"/>
              </a:rPr>
              <a:t>/</a:t>
            </a:r>
            <a:endParaRPr lang="en-US" sz="1400" dirty="0" smtClean="0"/>
          </a:p>
          <a:p>
            <a:endParaRPr lang="en-US" sz="1400" dirty="0" smtClean="0"/>
          </a:p>
        </p:txBody>
      </p:sp>
    </p:spTree>
    <p:extLst>
      <p:ext uri="{BB962C8B-B14F-4D97-AF65-F5344CB8AC3E}">
        <p14:creationId xmlns:p14="http://schemas.microsoft.com/office/powerpoint/2010/main" val="1764611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a:solidFill>
                  <a:schemeClr val="accent1"/>
                </a:solidFill>
              </a:rPr>
              <a:t>ABET Criteria for Accrediting Engineering Programs, 2014 - </a:t>
            </a:r>
            <a:r>
              <a:rPr lang="en-US" sz="2400" dirty="0" smtClean="0">
                <a:solidFill>
                  <a:schemeClr val="accent1"/>
                </a:solidFill>
              </a:rPr>
              <a:t>2015 </a:t>
            </a:r>
            <a:br>
              <a:rPr lang="en-US" sz="2400" dirty="0" smtClean="0">
                <a:solidFill>
                  <a:schemeClr val="accent1"/>
                </a:solidFill>
              </a:rPr>
            </a:br>
            <a:r>
              <a:rPr lang="en-US" sz="2400" dirty="0" smtClean="0">
                <a:solidFill>
                  <a:schemeClr val="accent1"/>
                </a:solidFill>
              </a:rPr>
              <a:t>General </a:t>
            </a:r>
            <a:r>
              <a:rPr lang="en-US" sz="2400" dirty="0">
                <a:solidFill>
                  <a:schemeClr val="accent1"/>
                </a:solidFill>
              </a:rPr>
              <a:t>Criterion </a:t>
            </a:r>
            <a:r>
              <a:rPr lang="en-US" sz="2400" dirty="0" smtClean="0">
                <a:solidFill>
                  <a:schemeClr val="accent1"/>
                </a:solidFill>
              </a:rPr>
              <a:t>4. Continuous Improvement</a:t>
            </a:r>
            <a:endParaRPr lang="en-US" sz="2400" dirty="0">
              <a:solidFill>
                <a:schemeClr val="accent1"/>
              </a:solidFill>
            </a:endParaRPr>
          </a:p>
        </p:txBody>
      </p:sp>
      <p:sp>
        <p:nvSpPr>
          <p:cNvPr id="21" name="Content Placeholder 20"/>
          <p:cNvSpPr>
            <a:spLocks noGrp="1"/>
          </p:cNvSpPr>
          <p:nvPr>
            <p:ph idx="1"/>
          </p:nvPr>
        </p:nvSpPr>
        <p:spPr>
          <a:xfrm>
            <a:off x="304800" y="1600200"/>
            <a:ext cx="8686800" cy="4876800"/>
          </a:xfrm>
        </p:spPr>
        <p:txBody>
          <a:bodyPr>
            <a:noAutofit/>
          </a:bodyPr>
          <a:lstStyle/>
          <a:p>
            <a:pPr marL="0" indent="0">
              <a:spcBef>
                <a:spcPts val="10"/>
              </a:spcBef>
              <a:buNone/>
            </a:pPr>
            <a:r>
              <a:rPr lang="en-US" dirty="0"/>
              <a:t>The program must regularly use appropriate, documented processes for assessing and evaluating the extent to which the student outcomes are being attained. </a:t>
            </a:r>
            <a:endParaRPr lang="en-US" dirty="0" smtClean="0"/>
          </a:p>
          <a:p>
            <a:pPr marL="0" indent="0">
              <a:spcBef>
                <a:spcPts val="10"/>
              </a:spcBef>
              <a:buNone/>
            </a:pPr>
            <a:endParaRPr lang="en-US" dirty="0"/>
          </a:p>
          <a:p>
            <a:pPr marL="0" indent="0">
              <a:spcBef>
                <a:spcPts val="10"/>
              </a:spcBef>
              <a:buNone/>
            </a:pPr>
            <a:r>
              <a:rPr lang="en-US" dirty="0" smtClean="0"/>
              <a:t>The </a:t>
            </a:r>
            <a:r>
              <a:rPr lang="en-US" dirty="0"/>
              <a:t>results of these evaluations must be systematically utilized as input for the continuous improvement of the program. </a:t>
            </a:r>
            <a:endParaRPr lang="en-US" dirty="0" smtClean="0"/>
          </a:p>
          <a:p>
            <a:pPr marL="0" indent="0">
              <a:spcBef>
                <a:spcPts val="10"/>
              </a:spcBef>
              <a:buNone/>
            </a:pPr>
            <a:endParaRPr lang="en-US" dirty="0"/>
          </a:p>
          <a:p>
            <a:pPr marL="0" indent="0">
              <a:spcBef>
                <a:spcPts val="10"/>
              </a:spcBef>
              <a:buNone/>
            </a:pPr>
            <a:r>
              <a:rPr lang="en-US" dirty="0" smtClean="0"/>
              <a:t>Other </a:t>
            </a:r>
            <a:r>
              <a:rPr lang="en-US" dirty="0"/>
              <a:t>available information may also be used to assist in the continuous improvement of the program.  </a:t>
            </a:r>
          </a:p>
          <a:p>
            <a:pPr marL="0" indent="0">
              <a:spcBef>
                <a:spcPts val="10"/>
              </a:spcBef>
              <a:buNone/>
            </a:pPr>
            <a:endParaRPr lang="en-US" sz="1300" dirty="0">
              <a:hlinkClick r:id="rId2"/>
            </a:endParaRPr>
          </a:p>
          <a:p>
            <a:pPr marL="0" indent="0">
              <a:spcBef>
                <a:spcPts val="10"/>
              </a:spcBef>
              <a:buNone/>
            </a:pPr>
            <a:r>
              <a:rPr lang="en-US" sz="1300" dirty="0" smtClean="0">
                <a:hlinkClick r:id="rId2"/>
              </a:rPr>
              <a:t>http</a:t>
            </a:r>
            <a:r>
              <a:rPr lang="en-US" sz="1300" dirty="0">
                <a:hlinkClick r:id="rId2"/>
              </a:rPr>
              <a:t>://www.abet.org/eac-criteria-2014-2015</a:t>
            </a:r>
            <a:r>
              <a:rPr lang="en-US" sz="1300" dirty="0" smtClean="0">
                <a:hlinkClick r:id="rId2"/>
              </a:rPr>
              <a:t>/</a:t>
            </a:r>
            <a:endParaRPr lang="en-US" sz="1300" dirty="0" smtClean="0"/>
          </a:p>
          <a:p>
            <a:pPr marL="0" indent="0">
              <a:spcBef>
                <a:spcPts val="10"/>
              </a:spcBef>
              <a:buNone/>
            </a:pPr>
            <a:endParaRPr lang="en-US" sz="1300" dirty="0" smtClean="0"/>
          </a:p>
        </p:txBody>
      </p:sp>
    </p:spTree>
    <p:extLst>
      <p:ext uri="{BB962C8B-B14F-4D97-AF65-F5344CB8AC3E}">
        <p14:creationId xmlns:p14="http://schemas.microsoft.com/office/powerpoint/2010/main" val="310060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a:solidFill>
                  <a:schemeClr val="accent1"/>
                </a:solidFill>
              </a:rPr>
              <a:t>ABET Criteria for Accrediting Engineering Programs, 2014 - </a:t>
            </a:r>
            <a:r>
              <a:rPr lang="en-US" sz="2400" dirty="0" smtClean="0">
                <a:solidFill>
                  <a:schemeClr val="accent1"/>
                </a:solidFill>
              </a:rPr>
              <a:t>2015 </a:t>
            </a:r>
            <a:br>
              <a:rPr lang="en-US" sz="2400" dirty="0" smtClean="0">
                <a:solidFill>
                  <a:schemeClr val="accent1"/>
                </a:solidFill>
              </a:rPr>
            </a:br>
            <a:r>
              <a:rPr lang="en-US" sz="2400" dirty="0" smtClean="0">
                <a:solidFill>
                  <a:schemeClr val="accent1"/>
                </a:solidFill>
              </a:rPr>
              <a:t>General </a:t>
            </a:r>
            <a:r>
              <a:rPr lang="en-US" sz="2400" dirty="0">
                <a:solidFill>
                  <a:schemeClr val="accent1"/>
                </a:solidFill>
              </a:rPr>
              <a:t>Criterion 5. Curriculum</a:t>
            </a:r>
          </a:p>
        </p:txBody>
      </p:sp>
      <p:sp>
        <p:nvSpPr>
          <p:cNvPr id="21" name="Content Placeholder 20"/>
          <p:cNvSpPr>
            <a:spLocks noGrp="1"/>
          </p:cNvSpPr>
          <p:nvPr>
            <p:ph idx="1"/>
          </p:nvPr>
        </p:nvSpPr>
        <p:spPr>
          <a:xfrm>
            <a:off x="304800" y="1600200"/>
            <a:ext cx="8686800" cy="4876800"/>
          </a:xfrm>
        </p:spPr>
        <p:txBody>
          <a:bodyPr>
            <a:noAutofit/>
          </a:bodyPr>
          <a:lstStyle/>
          <a:p>
            <a:pPr marL="0" indent="0">
              <a:spcBef>
                <a:spcPts val="10"/>
              </a:spcBef>
              <a:buNone/>
            </a:pPr>
            <a:r>
              <a:rPr lang="en-US" sz="1300" dirty="0" smtClean="0"/>
              <a:t>The </a:t>
            </a:r>
            <a:r>
              <a:rPr lang="en-US" sz="1300" dirty="0"/>
              <a:t>curriculum requirements specify subject areas appropriate to engineering but do not prescribe specific courses. </a:t>
            </a:r>
            <a:r>
              <a:rPr lang="en-US" sz="1300" b="1" dirty="0"/>
              <a:t>The faculty must ensure </a:t>
            </a:r>
            <a:r>
              <a:rPr lang="en-US" sz="1300" dirty="0"/>
              <a:t>that the program curriculum devotes adequate attention and time to each component, consistent with the outcomes and objectives of the program and institution. The professional component must include: </a:t>
            </a:r>
            <a:br>
              <a:rPr lang="en-US" sz="1300" dirty="0"/>
            </a:br>
            <a:r>
              <a:rPr lang="en-US" sz="1300" dirty="0"/>
              <a:t/>
            </a:r>
            <a:br>
              <a:rPr lang="en-US" sz="1300" dirty="0"/>
            </a:br>
            <a:r>
              <a:rPr lang="en-US" sz="1300" dirty="0"/>
              <a:t>(a) one year of a combination of college level </a:t>
            </a:r>
            <a:r>
              <a:rPr lang="en-US" sz="1300" b="1" dirty="0"/>
              <a:t>mathematics and basic sciences </a:t>
            </a:r>
            <a:r>
              <a:rPr lang="en-US" sz="1300" dirty="0"/>
              <a:t>(some with experimental experience) appropriate to the discipline. Basic sciences are defined as biological, chemical, and physical sciences. </a:t>
            </a:r>
            <a:br>
              <a:rPr lang="en-US" sz="1300" dirty="0"/>
            </a:br>
            <a:r>
              <a:rPr lang="en-US" sz="1300" dirty="0"/>
              <a:t/>
            </a:r>
            <a:br>
              <a:rPr lang="en-US" sz="1300" dirty="0"/>
            </a:br>
            <a:r>
              <a:rPr lang="en-US" sz="1300" dirty="0"/>
              <a:t>(b) one and one-half years of </a:t>
            </a:r>
            <a:r>
              <a:rPr lang="en-US" sz="1300" b="1" dirty="0"/>
              <a:t>engineering topics</a:t>
            </a:r>
            <a:r>
              <a:rPr lang="en-US" sz="1300" dirty="0"/>
              <a:t>, consisting of engineering sciences and engineering design appropriate to the student's field of study. The engineering sciences have their roots in mathematics and basic sciences but carry knowledge further toward creative application. These studies provide a bridge between mathematics and basic sciences on the one hand and engineering practice on the other. Engineering design is the process of devising a system, component, or process to meet desired needs. It is a decision-making process (often iterative), in which the basic sciences, mathematics, and the engineering sciences are applied to convert resources optimally to meet these stated needs</a:t>
            </a:r>
            <a:r>
              <a:rPr lang="en-US" sz="1300" dirty="0" smtClean="0"/>
              <a:t>.</a:t>
            </a:r>
          </a:p>
          <a:p>
            <a:pPr marL="0" indent="0">
              <a:spcBef>
                <a:spcPts val="10"/>
              </a:spcBef>
              <a:buNone/>
            </a:pPr>
            <a:endParaRPr lang="en-US" sz="1300" dirty="0"/>
          </a:p>
          <a:p>
            <a:pPr marL="0" indent="0">
              <a:spcBef>
                <a:spcPts val="10"/>
              </a:spcBef>
              <a:buNone/>
            </a:pPr>
            <a:r>
              <a:rPr lang="en-US" sz="1300" dirty="0" smtClean="0"/>
              <a:t>(</a:t>
            </a:r>
            <a:r>
              <a:rPr lang="en-US" sz="1300" dirty="0"/>
              <a:t>c) a </a:t>
            </a:r>
            <a:r>
              <a:rPr lang="en-US" sz="1300" b="1" dirty="0"/>
              <a:t>general education</a:t>
            </a:r>
            <a:r>
              <a:rPr lang="en-US" sz="1300" dirty="0"/>
              <a:t> component that complements the technical content of the curriculum and is consistent with the program and institution objectives. </a:t>
            </a:r>
            <a:br>
              <a:rPr lang="en-US" sz="1300" dirty="0"/>
            </a:br>
            <a:r>
              <a:rPr lang="en-US" sz="1300" dirty="0"/>
              <a:t/>
            </a:r>
            <a:br>
              <a:rPr lang="en-US" sz="1300" dirty="0"/>
            </a:br>
            <a:r>
              <a:rPr lang="en-US" sz="1300" dirty="0"/>
              <a:t>Students must be prepared for engineering practice through a curriculum culminating in a </a:t>
            </a:r>
            <a:r>
              <a:rPr lang="en-US" sz="1300" b="1" dirty="0"/>
              <a:t>major design experience </a:t>
            </a:r>
            <a:r>
              <a:rPr lang="en-US" sz="1300" dirty="0"/>
              <a:t>based on the knowledge and skills acquired in earlier course work and incorporating appropriate engineering standards and multiple realistic constraints. </a:t>
            </a:r>
            <a:br>
              <a:rPr lang="en-US" sz="1300" dirty="0"/>
            </a:br>
            <a:r>
              <a:rPr lang="en-US" sz="1300" dirty="0"/>
              <a:t/>
            </a:r>
            <a:br>
              <a:rPr lang="en-US" sz="1300" dirty="0"/>
            </a:br>
            <a:r>
              <a:rPr lang="en-US" sz="1300" dirty="0"/>
              <a:t>One year is the lesser of 32 semester hours (or equivalent) or one-fourth of the total credits required for graduation. </a:t>
            </a:r>
            <a:r>
              <a:rPr lang="en-US" sz="1300" dirty="0" smtClean="0"/>
              <a:t>                                                                </a:t>
            </a:r>
            <a:r>
              <a:rPr lang="en-US" sz="1300" dirty="0" smtClean="0">
                <a:hlinkClick r:id="rId2"/>
              </a:rPr>
              <a:t>http</a:t>
            </a:r>
            <a:r>
              <a:rPr lang="en-US" sz="1300" dirty="0">
                <a:hlinkClick r:id="rId2"/>
              </a:rPr>
              <a:t>://www.abet.org/eac-criteria-2014-2015</a:t>
            </a:r>
            <a:r>
              <a:rPr lang="en-US" sz="1300" dirty="0" smtClean="0">
                <a:hlinkClick r:id="rId2"/>
              </a:rPr>
              <a:t>/</a:t>
            </a:r>
            <a:endParaRPr lang="en-US" sz="1300" dirty="0" smtClean="0"/>
          </a:p>
          <a:p>
            <a:pPr marL="0" indent="0">
              <a:spcBef>
                <a:spcPts val="10"/>
              </a:spcBef>
              <a:buNone/>
            </a:pPr>
            <a:endParaRPr lang="en-US" sz="1300" dirty="0" smtClean="0"/>
          </a:p>
        </p:txBody>
      </p:sp>
    </p:spTree>
    <p:extLst>
      <p:ext uri="{BB962C8B-B14F-4D97-AF65-F5344CB8AC3E}">
        <p14:creationId xmlns:p14="http://schemas.microsoft.com/office/powerpoint/2010/main" val="2915373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pPr algn="ctr"/>
            <a:r>
              <a:rPr lang="en-US" sz="2400" dirty="0">
                <a:solidFill>
                  <a:schemeClr val="accent1"/>
                </a:solidFill>
              </a:rPr>
              <a:t>ABET Criteria for Accrediting Engineering Programs, 2014 - </a:t>
            </a:r>
            <a:r>
              <a:rPr lang="en-US" sz="2400" dirty="0" smtClean="0">
                <a:solidFill>
                  <a:schemeClr val="accent1"/>
                </a:solidFill>
              </a:rPr>
              <a:t>2015 </a:t>
            </a:r>
            <a:br>
              <a:rPr lang="en-US" sz="2400" dirty="0" smtClean="0">
                <a:solidFill>
                  <a:schemeClr val="accent1"/>
                </a:solidFill>
              </a:rPr>
            </a:br>
            <a:r>
              <a:rPr lang="en-US" sz="2400" dirty="0" smtClean="0">
                <a:solidFill>
                  <a:schemeClr val="accent1"/>
                </a:solidFill>
              </a:rPr>
              <a:t>Program Specific Criteria (MECH and CIVL)</a:t>
            </a:r>
            <a:endParaRPr lang="en-US" sz="2400" dirty="0">
              <a:solidFill>
                <a:schemeClr val="accent1"/>
              </a:solidFill>
            </a:endParaRPr>
          </a:p>
        </p:txBody>
      </p:sp>
      <p:sp>
        <p:nvSpPr>
          <p:cNvPr id="21" name="Content Placeholder 20"/>
          <p:cNvSpPr>
            <a:spLocks noGrp="1"/>
          </p:cNvSpPr>
          <p:nvPr>
            <p:ph idx="1"/>
          </p:nvPr>
        </p:nvSpPr>
        <p:spPr>
          <a:xfrm>
            <a:off x="304800" y="1600200"/>
            <a:ext cx="8686800" cy="4876800"/>
          </a:xfrm>
        </p:spPr>
        <p:txBody>
          <a:bodyPr>
            <a:noAutofit/>
          </a:bodyPr>
          <a:lstStyle/>
          <a:p>
            <a:pPr marL="0" indent="0">
              <a:spcBef>
                <a:spcPts val="10"/>
              </a:spcBef>
              <a:buNone/>
            </a:pPr>
            <a:r>
              <a:rPr lang="en-US" sz="1400" b="1" dirty="0"/>
              <a:t>Program Criteria for Mechanical and Similarly Named Engineering Programs</a:t>
            </a:r>
          </a:p>
          <a:p>
            <a:pPr marL="0" indent="0">
              <a:spcBef>
                <a:spcPts val="10"/>
              </a:spcBef>
              <a:buNone/>
            </a:pPr>
            <a:endParaRPr lang="en-US" sz="1400" b="1" dirty="0" smtClean="0"/>
          </a:p>
          <a:p>
            <a:pPr marL="0" indent="0">
              <a:spcBef>
                <a:spcPts val="10"/>
              </a:spcBef>
              <a:buNone/>
            </a:pPr>
            <a:r>
              <a:rPr lang="en-US" sz="1400" dirty="0" smtClean="0"/>
              <a:t>Lead </a:t>
            </a:r>
            <a:r>
              <a:rPr lang="en-US" sz="1400" dirty="0"/>
              <a:t>Society: American Society of Mechanical </a:t>
            </a:r>
            <a:r>
              <a:rPr lang="en-US" sz="1400" dirty="0" smtClean="0"/>
              <a:t>Engineers</a:t>
            </a:r>
            <a:endParaRPr lang="en-US" sz="1400" dirty="0"/>
          </a:p>
          <a:p>
            <a:pPr marL="0" indent="0">
              <a:spcBef>
                <a:spcPts val="10"/>
              </a:spcBef>
              <a:buNone/>
            </a:pPr>
            <a:endParaRPr lang="en-US" sz="1400" dirty="0"/>
          </a:p>
          <a:p>
            <a:pPr marL="0" indent="0">
              <a:spcBef>
                <a:spcPts val="10"/>
              </a:spcBef>
              <a:buNone/>
            </a:pPr>
            <a:r>
              <a:rPr lang="en-US" sz="1400" dirty="0" smtClean="0"/>
              <a:t>Curriculum: The </a:t>
            </a:r>
            <a:r>
              <a:rPr lang="en-US" sz="1400" dirty="0"/>
              <a:t>curriculum must require students to apply principles of engineering, basic science, and mathematics (including multivariate calculus and differential equations); to model, analyze, design, and realize physical systems, components or processes; and prepare students to work professionally in either thermal or mechanical systems while requiring courses in each area. </a:t>
            </a:r>
            <a:endParaRPr lang="en-US" sz="1400" dirty="0" smtClean="0"/>
          </a:p>
          <a:p>
            <a:pPr marL="0" indent="0">
              <a:spcBef>
                <a:spcPts val="10"/>
              </a:spcBef>
              <a:buNone/>
            </a:pPr>
            <a:endParaRPr lang="en-US" sz="1400" dirty="0"/>
          </a:p>
          <a:p>
            <a:pPr marL="0" indent="0">
              <a:spcBef>
                <a:spcPts val="10"/>
              </a:spcBef>
              <a:buNone/>
            </a:pPr>
            <a:endParaRPr lang="en-US" sz="1400" dirty="0" smtClean="0"/>
          </a:p>
          <a:p>
            <a:pPr marL="0" indent="0">
              <a:spcBef>
                <a:spcPts val="10"/>
              </a:spcBef>
              <a:buNone/>
            </a:pPr>
            <a:r>
              <a:rPr lang="en-US" sz="1400" b="1" dirty="0"/>
              <a:t>Program Criteria for Civil and Similarly Named Engineering </a:t>
            </a:r>
            <a:r>
              <a:rPr lang="en-US" sz="1400" b="1" dirty="0" smtClean="0"/>
              <a:t>Programs</a:t>
            </a:r>
          </a:p>
          <a:p>
            <a:pPr marL="0" indent="0">
              <a:spcBef>
                <a:spcPts val="10"/>
              </a:spcBef>
              <a:buNone/>
            </a:pPr>
            <a:endParaRPr lang="en-US" sz="1400" dirty="0"/>
          </a:p>
          <a:p>
            <a:pPr marL="0" indent="0">
              <a:spcBef>
                <a:spcPts val="10"/>
              </a:spcBef>
              <a:buNone/>
            </a:pPr>
            <a:r>
              <a:rPr lang="en-US" sz="1400" dirty="0"/>
              <a:t>Lead Society: American Society of Civil </a:t>
            </a:r>
            <a:r>
              <a:rPr lang="en-US" sz="1400" dirty="0" smtClean="0"/>
              <a:t>Engineers</a:t>
            </a:r>
            <a:endParaRPr lang="en-US" sz="1400" dirty="0"/>
          </a:p>
          <a:p>
            <a:pPr marL="0" indent="0">
              <a:spcBef>
                <a:spcPts val="10"/>
              </a:spcBef>
              <a:buNone/>
            </a:pPr>
            <a:endParaRPr lang="en-US" sz="1400" dirty="0"/>
          </a:p>
          <a:p>
            <a:pPr marL="0" indent="0">
              <a:spcBef>
                <a:spcPts val="10"/>
              </a:spcBef>
              <a:buNone/>
            </a:pPr>
            <a:r>
              <a:rPr lang="en-US" sz="1400" dirty="0" smtClean="0"/>
              <a:t>Curriculum: The </a:t>
            </a:r>
            <a:r>
              <a:rPr lang="en-US" sz="1400" dirty="0"/>
              <a:t>program must prepare graduates to apply knowledge of mathematics through differential equations, calculus-based physics, chemistry, and at least one additional area of basic science, consistent with the program educational objectives; apply knowledge of four technical areas appropriate to civil engineering; conduct civil engineering experiments and analyze and interpret the resulting data; design a system, component, or process in more than one civil engineering context; explain basic concepts in management, business, public policy, and leadership; and explain the importance of professional licensure. </a:t>
            </a:r>
          </a:p>
          <a:p>
            <a:pPr marL="0" indent="0">
              <a:spcBef>
                <a:spcPts val="10"/>
              </a:spcBef>
              <a:buNone/>
            </a:pPr>
            <a:endParaRPr lang="en-US" sz="1400" dirty="0"/>
          </a:p>
          <a:p>
            <a:pPr marL="0" indent="0">
              <a:spcBef>
                <a:spcPts val="10"/>
              </a:spcBef>
              <a:buNone/>
            </a:pPr>
            <a:r>
              <a:rPr lang="en-US" sz="1400" dirty="0" smtClean="0">
                <a:hlinkClick r:id="rId2"/>
              </a:rPr>
              <a:t>http</a:t>
            </a:r>
            <a:r>
              <a:rPr lang="en-US" sz="1400" dirty="0">
                <a:hlinkClick r:id="rId2"/>
              </a:rPr>
              <a:t>://www.abet.org/eac-criteria-2014-2015</a:t>
            </a:r>
            <a:r>
              <a:rPr lang="en-US" sz="1400" dirty="0" smtClean="0">
                <a:hlinkClick r:id="rId2"/>
              </a:rPr>
              <a:t>/</a:t>
            </a:r>
            <a:endParaRPr lang="en-US" sz="1400" dirty="0" smtClean="0"/>
          </a:p>
          <a:p>
            <a:pPr marL="0" indent="0">
              <a:spcBef>
                <a:spcPts val="10"/>
              </a:spcBef>
              <a:buNone/>
            </a:pPr>
            <a:endParaRPr lang="en-US" sz="1400" dirty="0"/>
          </a:p>
        </p:txBody>
      </p:sp>
    </p:spTree>
    <p:extLst>
      <p:ext uri="{BB962C8B-B14F-4D97-AF65-F5344CB8AC3E}">
        <p14:creationId xmlns:p14="http://schemas.microsoft.com/office/powerpoint/2010/main" val="2947309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818</TotalTime>
  <Words>783</Words>
  <Application>Microsoft Office PowerPoint</Application>
  <PresentationFormat>On-screen Show (4:3)</PresentationFormat>
  <Paragraphs>79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Clarity</vt:lpstr>
      <vt:lpstr>ABET  Accreditation Board for Engineering and Technology</vt:lpstr>
      <vt:lpstr>ABET  Accreditation Board for Engineering and Technology</vt:lpstr>
      <vt:lpstr>ABET Criteria for Accrediting Engineering Programs, 2014 - 2015  General Criterion 3. Student Outcomes</vt:lpstr>
      <vt:lpstr>ABET Criteria for Accrediting Engineering Programs, 2014 - 2015  General Criterion 4. Continuous Improvement</vt:lpstr>
      <vt:lpstr>ABET Criteria for Accrediting Engineering Programs, 2014 - 2015  General Criterion 5. Curriculum</vt:lpstr>
      <vt:lpstr>ABET Criteria for Accrediting Engineering Programs, 2014 - 2015  Program Specific Criteria (MECH and CIVL)</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AGSC LAW (1994)</dc:title>
  <dc:creator>Constance Relihan</dc:creator>
  <cp:lastModifiedBy>Dukester</cp:lastModifiedBy>
  <cp:revision>66</cp:revision>
  <dcterms:created xsi:type="dcterms:W3CDTF">2014-01-26T20:56:05Z</dcterms:created>
  <dcterms:modified xsi:type="dcterms:W3CDTF">2014-03-03T02:08:45Z</dcterms:modified>
</cp:coreProperties>
</file>