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5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53EC23-3B1E-4927-89FA-C9754E2A80A6}" type="datetimeFigureOut">
              <a:rPr lang="en-US"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342953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3EC23-3B1E-4927-89FA-C9754E2A80A6}" type="datetimeFigureOut">
              <a:rPr lang="en-US"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832752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3EC23-3B1E-4927-89FA-C9754E2A80A6}" type="datetimeFigureOut">
              <a:rPr lang="en-US"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2542366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3EC23-3B1E-4927-89FA-C9754E2A80A6}" type="datetimeFigureOut">
              <a:rPr lang="en-US"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20857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53EC23-3B1E-4927-89FA-C9754E2A80A6}" type="datetimeFigureOut">
              <a:rPr lang="en-US" smtClean="0"/>
              <a:t>04/03/2014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2834645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53EC23-3B1E-4927-89FA-C9754E2A80A6}" type="datetimeFigureOut">
              <a:rPr lang="en-US" smtClean="0"/>
              <a:t>04/03/2014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73539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53EC23-3B1E-4927-89FA-C9754E2A80A6}" type="datetimeFigureOut">
              <a:rPr lang="en-US" smtClean="0"/>
              <a:t>04/03/2014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1281761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53EC23-3B1E-4927-89FA-C9754E2A80A6}" type="datetimeFigureOut">
              <a:rPr lang="en-US" smtClean="0"/>
              <a:t>04/03/2014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616636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3EC23-3B1E-4927-89FA-C9754E2A80A6}" type="datetimeFigureOut">
              <a:rPr lang="en-US" smtClean="0"/>
              <a:t>04/03/2014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297635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53EC23-3B1E-4927-89FA-C9754E2A80A6}" type="datetimeFigureOut">
              <a:rPr lang="en-US" smtClean="0"/>
              <a:t>04/03/2014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1264485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53EC23-3B1E-4927-89FA-C9754E2A80A6}" type="datetimeFigureOut">
              <a:rPr lang="en-US" smtClean="0"/>
              <a:t>04/03/2014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6DAD4-38FF-4B3A-A98D-615D65054009}" type="slidenum">
              <a:rPr lang="en-US" smtClean="0"/>
              <a:t>‹#›</a:t>
            </a:fld>
            <a:endParaRPr lang="en-US"/>
          </a:p>
        </p:txBody>
      </p:sp>
    </p:spTree>
    <p:extLst>
      <p:ext uri="{BB962C8B-B14F-4D97-AF65-F5344CB8AC3E}">
        <p14:creationId xmlns:p14="http://schemas.microsoft.com/office/powerpoint/2010/main" val="280899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3EC23-3B1E-4927-89FA-C9754E2A80A6}" type="datetimeFigureOut">
              <a:rPr lang="en-US" smtClean="0"/>
              <a:t>04/03/2014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6DAD4-38FF-4B3A-A98D-615D65054009}" type="slidenum">
              <a:rPr lang="en-US" smtClean="0"/>
              <a:t>‹#›</a:t>
            </a:fld>
            <a:endParaRPr lang="en-US"/>
          </a:p>
        </p:txBody>
      </p:sp>
    </p:spTree>
    <p:extLst>
      <p:ext uri="{BB962C8B-B14F-4D97-AF65-F5344CB8AC3E}">
        <p14:creationId xmlns:p14="http://schemas.microsoft.com/office/powerpoint/2010/main" val="4263140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371600"/>
            <a:ext cx="8305800" cy="5170646"/>
          </a:xfrm>
          <a:prstGeom prst="rect">
            <a:avLst/>
          </a:prstGeom>
          <a:noFill/>
        </p:spPr>
        <p:txBody>
          <a:bodyPr wrap="square" rtlCol="0">
            <a:spAutoFit/>
          </a:bodyPr>
          <a:lstStyle/>
          <a:p>
            <a:pPr algn="ctr"/>
            <a:r>
              <a:rPr lang="en-US" b="1" dirty="0"/>
              <a:t>Section 3.8 </a:t>
            </a:r>
            <a:r>
              <a:rPr lang="en-US" dirty="0"/>
              <a:t/>
            </a:r>
            <a:br>
              <a:rPr lang="en-US" dirty="0"/>
            </a:br>
            <a:r>
              <a:rPr lang="en-US" b="1" dirty="0"/>
              <a:t>Faculty </a:t>
            </a:r>
            <a:r>
              <a:rPr lang="en-US" b="1" dirty="0" smtClean="0"/>
              <a:t>Development</a:t>
            </a:r>
          </a:p>
          <a:p>
            <a:pPr algn="ctr"/>
            <a:endParaRPr lang="en-US" dirty="0"/>
          </a:p>
          <a:p>
            <a:r>
              <a:rPr lang="en-US" b="1" dirty="0"/>
              <a:t>3.8.2 External Residential </a:t>
            </a:r>
            <a:r>
              <a:rPr lang="en-US" b="1" dirty="0" smtClean="0"/>
              <a:t>Fellowships</a:t>
            </a:r>
            <a:endParaRPr lang="en-US" dirty="0"/>
          </a:p>
          <a:p>
            <a:r>
              <a:rPr lang="en-US" sz="1600" dirty="0"/>
              <a:t>Tenure-track or tenured faculty members who are successful candidates for external fellowships may request one or two semesters of leave.  Applications for such leaves shall be made through department heads/chairs and deans.  The purpose of the leave should be consistent with departmental missions and goals.  In cases of external fellowships whose duration is at least one and not more than two full semesters of a nine-month academic year, and where the stipend or award offered by the external fellowship is insufficient to match the current base salary for the same period of time, Auburn University will offer to provide the salary difference when such funding is available.  In most cases, the funding to make up the salary difference will be equally divided between the department and/or college or school and the central administration.  A faculty member who is paid a salary difference must serve as a member of the Auburn faculty for one year after taking leave, or else he or she must reimburse the University for its portion of the paid leave time.  Support for leave in this section is unrelated to other forms of leave described in the handbook.  Faculty members who receive support from Auburn University that enables them to accept external fellowships shall remain eligible to apply for Professional Improvement Leaves with pay according to the schedule described in 3.8.1.</a:t>
            </a:r>
          </a:p>
          <a:p>
            <a:endParaRPr lang="en-US" dirty="0"/>
          </a:p>
        </p:txBody>
      </p:sp>
      <p:sp>
        <p:nvSpPr>
          <p:cNvPr id="6" name="TextBox 5"/>
          <p:cNvSpPr txBox="1"/>
          <p:nvPr/>
        </p:nvSpPr>
        <p:spPr>
          <a:xfrm>
            <a:off x="381000" y="381000"/>
            <a:ext cx="8153400" cy="461665"/>
          </a:xfrm>
          <a:prstGeom prst="rect">
            <a:avLst/>
          </a:prstGeom>
          <a:noFill/>
        </p:spPr>
        <p:txBody>
          <a:bodyPr wrap="square" rtlCol="0">
            <a:spAutoFit/>
          </a:bodyPr>
          <a:lstStyle/>
          <a:p>
            <a:r>
              <a:rPr lang="en-US" sz="2400" b="1" dirty="0" smtClean="0"/>
              <a:t>Proposed Policy</a:t>
            </a:r>
            <a:endParaRPr lang="en-US" sz="2400" b="1" dirty="0"/>
          </a:p>
        </p:txBody>
      </p:sp>
    </p:spTree>
    <p:extLst>
      <p:ext uri="{BB962C8B-B14F-4D97-AF65-F5344CB8AC3E}">
        <p14:creationId xmlns:p14="http://schemas.microsoft.com/office/powerpoint/2010/main" val="244645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581400"/>
          </a:xfrm>
        </p:spPr>
        <p:txBody>
          <a:bodyPr>
            <a:normAutofit/>
          </a:bodyPr>
          <a:lstStyle/>
          <a:p>
            <a:pPr algn="l"/>
            <a:r>
              <a:rPr lang="en-US" sz="1800" dirty="0"/>
              <a:t>The Faculty Handbook Review Committee has met and discussed the language on the External Residential Fellowship Policy and proposes that it be accepted with no changes.</a:t>
            </a:r>
          </a:p>
        </p:txBody>
      </p:sp>
    </p:spTree>
    <p:extLst>
      <p:ext uri="{BB962C8B-B14F-4D97-AF65-F5344CB8AC3E}">
        <p14:creationId xmlns:p14="http://schemas.microsoft.com/office/powerpoint/2010/main" val="3287066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31</Words>
  <Application>Microsoft Office PowerPoint</Application>
  <PresentationFormat>On-screen Show (4:3)</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The Faculty Handbook Review Committee has met and discussed the language on the External Residential Fellowship Policy and proposes that it be accepted with no changes.</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Bishop</dc:creator>
  <cp:lastModifiedBy>Barbara Bishop</cp:lastModifiedBy>
  <cp:revision>3</cp:revision>
  <dcterms:created xsi:type="dcterms:W3CDTF">2014-04-03T16:47:23Z</dcterms:created>
  <dcterms:modified xsi:type="dcterms:W3CDTF">2014-04-03T17:03:24Z</dcterms:modified>
</cp:coreProperties>
</file>