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7"/>
  </p:notesMasterIdLst>
  <p:handoutMasterIdLst>
    <p:handoutMasterId r:id="rId8"/>
  </p:handoutMasterIdLst>
  <p:sldIdLst>
    <p:sldId id="257" r:id="rId2"/>
    <p:sldId id="525" r:id="rId3"/>
    <p:sldId id="526" r:id="rId4"/>
    <p:sldId id="527" r:id="rId5"/>
    <p:sldId id="528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633" autoAdjust="0"/>
    <p:restoredTop sz="92686" autoAdjust="0"/>
  </p:normalViewPr>
  <p:slideViewPr>
    <p:cSldViewPr>
      <p:cViewPr>
        <p:scale>
          <a:sx n="106" d="100"/>
          <a:sy n="106" d="100"/>
        </p:scale>
        <p:origin x="-1764" y="-1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19162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1316997-4C86-498B-9B06-76F53CA40483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62478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1003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03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03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1003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F255B70-DCCA-404E-8482-F049A725A066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28517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1828800"/>
            <a:ext cx="3429000" cy="2743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 b="1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1543050" y="4286250"/>
            <a:ext cx="4114800" cy="10287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105400"/>
          </a:xfrm>
        </p:spPr>
        <p:txBody>
          <a:bodyPr vert="eaVert"/>
          <a:lstStyle>
            <a:lvl1pPr>
              <a:defRPr sz="4000" b="1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105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1543050" y="4286250"/>
            <a:ext cx="4114800" cy="10287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 b="1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b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b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b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b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0" y="5905500"/>
            <a:ext cx="4114800" cy="10287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0" y="5905500"/>
            <a:ext cx="4114800" cy="10287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8077200" cy="1143000"/>
          </a:xfrm>
        </p:spPr>
        <p:txBody>
          <a:bodyPr/>
          <a:lstStyle>
            <a:lvl1pPr>
              <a:defRPr sz="4000" b="1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695700" cy="3733800"/>
          </a:xfrm>
        </p:spPr>
        <p:txBody>
          <a:bodyPr/>
          <a:lstStyle>
            <a:lvl1pPr>
              <a:defRPr sz="2800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 b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 b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 b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 b="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33900" y="1981200"/>
            <a:ext cx="3695700" cy="3733800"/>
          </a:xfrm>
        </p:spPr>
        <p:txBody>
          <a:bodyPr/>
          <a:lstStyle>
            <a:lvl1pPr>
              <a:defRPr sz="2800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 b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 b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 b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 b="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0" y="5905500"/>
            <a:ext cx="4114800" cy="10287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 sz="4000" b="1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0270" y="220083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0" y="5905500"/>
            <a:ext cx="4114800" cy="10287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 b="1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0" y="5905500"/>
            <a:ext cx="4114800" cy="10287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0" y="5905500"/>
            <a:ext cx="4114800" cy="10287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0" y="5905500"/>
            <a:ext cx="4114800" cy="10287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0" y="5905500"/>
            <a:ext cx="4114800" cy="10287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762000" y="762000"/>
            <a:ext cx="8380413" cy="7620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bg1">
                  <a:gamma/>
                  <a:shade val="15294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/>
            <a:endParaRPr kumimoji="1" lang="en-US" dirty="0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5438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Times"/>
        <a:buChar char="•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Times"/>
        <a:buChar char="•"/>
        <a:defRPr sz="2800" b="1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Char char="•"/>
        <a:defRPr sz="2400" b="1"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Times"/>
        <a:buChar char="•"/>
        <a:defRPr sz="2000" b="1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Times"/>
        <a:buChar char="•"/>
        <a:defRPr sz="2000" b="1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Times"/>
        <a:buChar char="•"/>
        <a:defRPr sz="2000" b="1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Times"/>
        <a:buChar char="•"/>
        <a:defRPr sz="2000" b="1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Times"/>
        <a:buChar char="•"/>
        <a:defRPr sz="2000" b="1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Times"/>
        <a:buChar char="•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2" name="Text Box 18"/>
          <p:cNvSpPr txBox="1">
            <a:spLocks noChangeArrowheads="1"/>
          </p:cNvSpPr>
          <p:nvPr/>
        </p:nvSpPr>
        <p:spPr bwMode="auto">
          <a:xfrm>
            <a:off x="4648200" y="26670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dirty="0"/>
          </a:p>
        </p:txBody>
      </p:sp>
      <p:sp>
        <p:nvSpPr>
          <p:cNvPr id="1045" name="Text Box 21"/>
          <p:cNvSpPr txBox="1">
            <a:spLocks noChangeArrowheads="1"/>
          </p:cNvSpPr>
          <p:nvPr/>
        </p:nvSpPr>
        <p:spPr bwMode="auto">
          <a:xfrm>
            <a:off x="4495800" y="2590800"/>
            <a:ext cx="396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 dirty="0"/>
          </a:p>
        </p:txBody>
      </p:sp>
      <p:sp>
        <p:nvSpPr>
          <p:cNvPr id="1050" name="Rectangle 26"/>
          <p:cNvSpPr>
            <a:spLocks noGrp="1" noChangeArrowheads="1"/>
          </p:cNvSpPr>
          <p:nvPr/>
        </p:nvSpPr>
        <p:spPr bwMode="auto">
          <a:xfrm>
            <a:off x="4495800" y="3810000"/>
            <a:ext cx="44958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DeWayne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L. Searcy</a:t>
            </a:r>
          </a:p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Committee Chair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Associate Professor and Director</a:t>
            </a:r>
          </a:p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School of Accountancy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26"/>
          <p:cNvSpPr>
            <a:spLocks noGrp="1" noChangeArrowheads="1"/>
          </p:cNvSpPr>
          <p:nvPr/>
        </p:nvSpPr>
        <p:spPr bwMode="auto">
          <a:xfrm>
            <a:off x="762000" y="533400"/>
            <a:ext cx="8382000" cy="30840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4400" kern="0" dirty="0">
                <a:solidFill>
                  <a:srgbClr val="CBCBCB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Academic Honesty Committee </a:t>
            </a:r>
            <a:br>
              <a:rPr lang="en-US" sz="4400" kern="0" dirty="0">
                <a:solidFill>
                  <a:srgbClr val="CBCBCB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kern="0" dirty="0" smtClean="0">
                <a:solidFill>
                  <a:srgbClr val="CBCBCB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			Presentation </a:t>
            </a:r>
            <a:r>
              <a:rPr lang="en-US" sz="4400" kern="0" dirty="0">
                <a:solidFill>
                  <a:srgbClr val="CBCBCB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sz="4400" kern="0" dirty="0" smtClean="0">
                <a:solidFill>
                  <a:srgbClr val="CBCBCB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			Faculty </a:t>
            </a:r>
            <a:r>
              <a:rPr lang="en-US" sz="4400" kern="0" dirty="0">
                <a:solidFill>
                  <a:srgbClr val="CBCBCB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Senate</a:t>
            </a:r>
            <a:br>
              <a:rPr lang="en-US" sz="4400" kern="0" dirty="0">
                <a:solidFill>
                  <a:srgbClr val="CBCBCB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kern="0" dirty="0" smtClean="0">
                <a:solidFill>
                  <a:srgbClr val="CBCBCB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US" sz="3200" kern="0" dirty="0" smtClean="0">
                <a:solidFill>
                  <a:srgbClr val="CBCBCB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October </a:t>
            </a:r>
            <a:r>
              <a:rPr lang="en-US" sz="3200" kern="0" dirty="0">
                <a:solidFill>
                  <a:srgbClr val="CBCBCB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8, 2013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advClick="0" advTm="5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7056427"/>
              </p:ext>
            </p:extLst>
          </p:nvPr>
        </p:nvGraphicFramePr>
        <p:xfrm>
          <a:off x="76201" y="0"/>
          <a:ext cx="8991600" cy="6327708"/>
        </p:xfrm>
        <a:graphic>
          <a:graphicData uri="http://schemas.openxmlformats.org/drawingml/2006/table">
            <a:tbl>
              <a:tblPr firstRow="1" firstCol="1" bandRow="1">
                <a:tableStyleId>{68D230F3-CF80-4859-8CE7-A43EE81993B5}</a:tableStyleId>
              </a:tblPr>
              <a:tblGrid>
                <a:gridCol w="4097495"/>
                <a:gridCol w="1621549"/>
                <a:gridCol w="1224943"/>
                <a:gridCol w="2047613"/>
              </a:tblGrid>
              <a:tr h="158288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Academic Honesty Cases</a:t>
                      </a:r>
                      <a:endParaRPr lang="en-US" sz="3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160320">
                <a:tc>
                  <a:txBody>
                    <a:bodyPr/>
                    <a:lstStyle/>
                    <a:p>
                      <a:endParaRPr lang="en-US" sz="24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Summer </a:t>
                      </a:r>
                      <a:r>
                        <a:rPr lang="en-US" sz="2400" dirty="0" smtClean="0">
                          <a:effectLst/>
                        </a:rPr>
                        <a:t>‘12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Fall </a:t>
                      </a:r>
                      <a:endParaRPr lang="en-US" sz="2400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‘12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Spring </a:t>
                      </a:r>
                      <a:endParaRPr lang="en-US" sz="2400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‘13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89383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Hearings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1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11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9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89383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Facilitated Meetings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7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30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36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89383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Pending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0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0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6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90300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Total Reported Cases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8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41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51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7085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>
                <a:latin typeface="Arial Black" panose="020B0A04020102020204" pitchFamily="34" charset="0"/>
              </a:rPr>
              <a:t>Benefits of Facilitated Meetings</a:t>
            </a:r>
            <a:endParaRPr lang="en-US" sz="36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Streamlined, efficient process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Increased reporting of potential violations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Allows for greater faculty involvement during sanctioning </a:t>
            </a:r>
            <a:r>
              <a:rPr lang="en-US" dirty="0" smtClean="0"/>
              <a:t>process</a:t>
            </a: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5471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Arial Black" panose="020B0A04020102020204" pitchFamily="34" charset="0"/>
              </a:rPr>
              <a:t>Categories of Offenses</a:t>
            </a:r>
            <a:endParaRPr lang="en-US" sz="36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Plagiarism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Forged excuse documents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Exam cheating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Collaboration </a:t>
            </a:r>
            <a:r>
              <a:rPr lang="en-US" dirty="0" smtClean="0"/>
              <a:t>violations</a:t>
            </a: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010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>
                <a:latin typeface="Arial Black" panose="020B0A04020102020204" pitchFamily="34" charset="0"/>
              </a:rPr>
              <a:t>Suggestions for improving academic honesty</a:t>
            </a:r>
            <a:endParaRPr lang="en-US" sz="36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305800" cy="37338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Clarity in guidance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All policies are listed on syllabus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Repeated, if needed, on exams/assignments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Confirm excuses with appropriate party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Use the process to allow the student appropriate due diligence. 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2471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UCOB Template (blue)">
  <a:themeElements>
    <a:clrScheme name="">
      <a:dk1>
        <a:srgbClr val="000000"/>
      </a:dk1>
      <a:lt1>
        <a:srgbClr val="FFFFFF"/>
      </a:lt1>
      <a:dk2>
        <a:srgbClr val="0066CC"/>
      </a:dk2>
      <a:lt2>
        <a:srgbClr val="CBCBCB"/>
      </a:lt2>
      <a:accent1>
        <a:srgbClr val="ED4722"/>
      </a:accent1>
      <a:accent2>
        <a:srgbClr val="19E329"/>
      </a:accent2>
      <a:accent3>
        <a:srgbClr val="AAB8E2"/>
      </a:accent3>
      <a:accent4>
        <a:srgbClr val="DADADA"/>
      </a:accent4>
      <a:accent5>
        <a:srgbClr val="F4B1AB"/>
      </a:accent5>
      <a:accent6>
        <a:srgbClr val="16CE24"/>
      </a:accent6>
      <a:hlink>
        <a:srgbClr val="FF3300"/>
      </a:hlink>
      <a:folHlink>
        <a:srgbClr val="FF7C80"/>
      </a:folHlink>
    </a:clrScheme>
    <a:fontScheme name="Project Overview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</a:objectDefaults>
  <a:extraClrSchemeLst>
    <a:extraClrScheme>
      <a:clrScheme name="Project Overview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CCFF"/>
        </a:accent1>
        <a:accent2>
          <a:srgbClr val="00FFCC"/>
        </a:accent2>
        <a:accent3>
          <a:srgbClr val="AAB8E2"/>
        </a:accent3>
        <a:accent4>
          <a:srgbClr val="DADADA"/>
        </a:accent4>
        <a:accent5>
          <a:srgbClr val="AAE2FF"/>
        </a:accent5>
        <a:accent6>
          <a:srgbClr val="00E7B9"/>
        </a:accent6>
        <a:hlink>
          <a:srgbClr val="FF33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ct Overview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ct Overview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AUCOB Template (blue)</Template>
  <TotalTime>906</TotalTime>
  <Words>116</Words>
  <Application>Microsoft Office PowerPoint</Application>
  <PresentationFormat>On-screen Show (4:3)</PresentationFormat>
  <Paragraphs>46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AUCOB Template (blue)</vt:lpstr>
      <vt:lpstr>PowerPoint Presentation</vt:lpstr>
      <vt:lpstr>PowerPoint Presentation</vt:lpstr>
      <vt:lpstr>Benefits of Facilitated Meetings</vt:lpstr>
      <vt:lpstr>Categories of Offenses</vt:lpstr>
      <vt:lpstr>Suggestions for improving academic honesty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Jennie K. Powers</dc:creator>
  <cp:lastModifiedBy>DeWayne L. Searcy</cp:lastModifiedBy>
  <cp:revision>119</cp:revision>
  <cp:lastPrinted>2005-05-02T13:17:43Z</cp:lastPrinted>
  <dcterms:created xsi:type="dcterms:W3CDTF">2013-07-17T16:20:31Z</dcterms:created>
  <dcterms:modified xsi:type="dcterms:W3CDTF">2013-10-03T21:16:01Z</dcterms:modified>
</cp:coreProperties>
</file>