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  <p:sldMasterId id="2147483702" r:id="rId2"/>
  </p:sldMasterIdLst>
  <p:notesMasterIdLst>
    <p:notesMasterId r:id="rId18"/>
  </p:notesMasterIdLst>
  <p:handoutMasterIdLst>
    <p:handoutMasterId r:id="rId19"/>
  </p:handoutMasterIdLst>
  <p:sldIdLst>
    <p:sldId id="271" r:id="rId3"/>
    <p:sldId id="267" r:id="rId4"/>
    <p:sldId id="528" r:id="rId5"/>
    <p:sldId id="530" r:id="rId6"/>
    <p:sldId id="529" r:id="rId7"/>
    <p:sldId id="535" r:id="rId8"/>
    <p:sldId id="532" r:id="rId9"/>
    <p:sldId id="531" r:id="rId10"/>
    <p:sldId id="533" r:id="rId11"/>
    <p:sldId id="534" r:id="rId12"/>
    <p:sldId id="536" r:id="rId13"/>
    <p:sldId id="539" r:id="rId14"/>
    <p:sldId id="538" r:id="rId15"/>
    <p:sldId id="537" r:id="rId16"/>
    <p:sldId id="527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09" autoAdjust="0"/>
    <p:restoredTop sz="95580" autoAdjust="0"/>
  </p:normalViewPr>
  <p:slideViewPr>
    <p:cSldViewPr>
      <p:cViewPr>
        <p:scale>
          <a:sx n="100" d="100"/>
          <a:sy n="100" d="100"/>
        </p:scale>
        <p:origin x="-1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265E937-66F0-401F-BD62-12A84D8E74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435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03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11847B-14DD-4AC2-9B20-84442A0287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356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86" name="Picture 18" descr="Tower on dark.png                                              0016DEDBMacintosh HD                   BE74CF2D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00200"/>
            <a:ext cx="3581400" cy="337343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 userDrawn="1"/>
        </p:nvSpPr>
        <p:spPr>
          <a:xfrm>
            <a:off x="690182" y="6348019"/>
            <a:ext cx="41822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cap="none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Department of Aviation and Supply Chain Management</a:t>
            </a:r>
            <a:endParaRPr lang="en-US" sz="1400" i="1" cap="none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D459502-6D33-4485-9DFD-F6F45A08BE05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03E9C4-5FAE-425B-B18C-4D603938E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46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86" name="Picture 18" descr="Tower on dark.png                                              0016DEDBMacintosh HD                   BE74CF2D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00200"/>
            <a:ext cx="3581400" cy="337343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 userDrawn="1"/>
        </p:nvSpPr>
        <p:spPr>
          <a:xfrm>
            <a:off x="690182" y="6348019"/>
            <a:ext cx="41822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Department of Aviation and Supply Chain Management</a:t>
            </a:r>
            <a:endParaRPr lang="en-US" sz="1400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4897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05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2368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6957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3900" y="1981200"/>
            <a:ext cx="36957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8570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651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5498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6362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62041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77178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8442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3226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D459502-6D33-4485-9DFD-F6F45A08BE05}" type="datetimeFigureOut">
              <a:rPr lang="en-US" smtClean="0">
                <a:solidFill>
                  <a:srgbClr val="FFFFFF"/>
                </a:solidFill>
              </a:rPr>
              <a:pPr/>
              <a:t>10/8/2013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03E9C4-5FAE-425B-B18C-4D603938E939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12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6957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3900" y="1981200"/>
            <a:ext cx="36957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762000" y="762000"/>
            <a:ext cx="83804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endParaRPr kumimoji="1"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543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6159" name="Picture 15" descr="Tower on dark.png                                              0016DEDBMacintosh HD                   BE74CF2D: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1000" y="5715000"/>
            <a:ext cx="990600" cy="93662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690182" y="6348019"/>
            <a:ext cx="41822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cap="none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Department of Aviation and Supply Chain Management</a:t>
            </a:r>
            <a:endParaRPr lang="en-US" sz="1400" i="1" cap="none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800" b="1">
          <a:solidFill>
            <a:schemeClr val="tx1"/>
          </a:solidFill>
          <a:latin typeface="+mn-lt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Char char="•"/>
        <a:defRPr sz="2400" b="1">
          <a:solidFill>
            <a:schemeClr val="tx1"/>
          </a:solidFill>
          <a:latin typeface="+mn-lt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000" b="1">
          <a:solidFill>
            <a:schemeClr val="tx1"/>
          </a:solidFill>
          <a:latin typeface="+mn-lt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000" b="1"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000" b="1"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000" b="1"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000" b="1"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762000" y="762000"/>
            <a:ext cx="83804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endParaRPr kumimoji="1" lang="en-US">
              <a:solidFill>
                <a:srgbClr val="FFFFFF"/>
              </a:solidFill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543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6159" name="Picture 15" descr="Tower on dark.png                                              0016DEDBMacintosh HD                   BE74CF2D: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1000" y="5715000"/>
            <a:ext cx="990600" cy="93662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690182" y="6348019"/>
            <a:ext cx="41822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Department of Aviation and Supply Chain Management</a:t>
            </a:r>
            <a:endParaRPr lang="en-US" sz="1400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1107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800" b="1">
          <a:solidFill>
            <a:schemeClr val="tx1"/>
          </a:solidFill>
          <a:latin typeface="+mn-lt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Char char="•"/>
        <a:defRPr sz="2400" b="1">
          <a:solidFill>
            <a:schemeClr val="tx1"/>
          </a:solidFill>
          <a:latin typeface="+mn-lt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000" b="1">
          <a:solidFill>
            <a:schemeClr val="tx1"/>
          </a:solidFill>
          <a:latin typeface="+mn-lt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000" b="1"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000" b="1"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000" b="1"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000" b="1"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610100" y="1752600"/>
            <a:ext cx="44958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/>
              <a:t>Flight Education and Beyond</a:t>
            </a:r>
            <a:endParaRPr lang="en-US" sz="4400" dirty="0"/>
          </a:p>
        </p:txBody>
      </p:sp>
      <p:sp>
        <p:nvSpPr>
          <p:cNvPr id="3" name="Rectangle 2"/>
          <p:cNvSpPr/>
          <p:nvPr/>
        </p:nvSpPr>
        <p:spPr>
          <a:xfrm>
            <a:off x="4495800" y="4495800"/>
            <a:ext cx="4495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/>
              <a:t>Wayne Ceynowa</a:t>
            </a:r>
          </a:p>
          <a:p>
            <a:pPr algn="ctr"/>
            <a:r>
              <a:rPr lang="en-US" sz="2000" dirty="0" smtClean="0"/>
              <a:t>Chief Flight Instructor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4286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Aviation Accreditation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001000" cy="4800600"/>
          </a:xfrm>
        </p:spPr>
        <p:txBody>
          <a:bodyPr/>
          <a:lstStyle/>
          <a:p>
            <a:r>
              <a:rPr lang="en-US" sz="2800" b="0" dirty="0" smtClean="0"/>
              <a:t>Aviation Accreditation Board International  (AABI)</a:t>
            </a:r>
          </a:p>
          <a:p>
            <a:r>
              <a:rPr lang="en-US" sz="2800" b="0" dirty="0"/>
              <a:t>Focuses </a:t>
            </a:r>
            <a:r>
              <a:rPr lang="en-US" sz="2800" b="0" dirty="0" smtClean="0"/>
              <a:t>on </a:t>
            </a:r>
            <a:r>
              <a:rPr lang="en-US" sz="2800" b="0" dirty="0"/>
              <a:t>aviation-related programs</a:t>
            </a:r>
          </a:p>
          <a:p>
            <a:r>
              <a:rPr lang="en-US" sz="2800" b="0" dirty="0" smtClean="0"/>
              <a:t>First accredited 2003</a:t>
            </a:r>
          </a:p>
          <a:p>
            <a:r>
              <a:rPr lang="en-US" sz="2800" b="0" dirty="0" smtClean="0"/>
              <a:t>Recent </a:t>
            </a:r>
            <a:r>
              <a:rPr lang="en-US" sz="2800" b="0" dirty="0"/>
              <a:t>challenges </a:t>
            </a:r>
            <a:r>
              <a:rPr lang="en-US" sz="2800" b="0" dirty="0" smtClean="0"/>
              <a:t>with </a:t>
            </a:r>
            <a:r>
              <a:rPr lang="en-US" sz="2800" b="0" dirty="0"/>
              <a:t>the </a:t>
            </a:r>
            <a:r>
              <a:rPr lang="en-US" sz="2800" b="0" dirty="0" smtClean="0"/>
              <a:t>passing of </a:t>
            </a:r>
            <a:r>
              <a:rPr lang="en-US" sz="2800" b="0" dirty="0"/>
              <a:t>Dr. Ray Hamilton and </a:t>
            </a:r>
            <a:r>
              <a:rPr lang="en-US" sz="2800" b="0" dirty="0" smtClean="0"/>
              <a:t>retirement of Dr</a:t>
            </a:r>
            <a:r>
              <a:rPr lang="en-US" sz="2800" b="0" dirty="0"/>
              <a:t>. Randy Johnson</a:t>
            </a:r>
          </a:p>
          <a:p>
            <a:r>
              <a:rPr lang="en-US" sz="2800" b="0" dirty="0"/>
              <a:t>Added staff to cover Fall 2013 semester classes</a:t>
            </a:r>
          </a:p>
          <a:p>
            <a:r>
              <a:rPr lang="en-US" sz="2800" b="0" dirty="0" smtClean="0"/>
              <a:t>2 faculty positions recently approved</a:t>
            </a:r>
          </a:p>
          <a:p>
            <a:r>
              <a:rPr lang="en-US" sz="2800" b="0" dirty="0" smtClean="0"/>
              <a:t>Traditional staffing </a:t>
            </a:r>
            <a:r>
              <a:rPr lang="en-US" sz="2800" b="0" dirty="0" err="1" smtClean="0"/>
              <a:t>vs</a:t>
            </a:r>
            <a:r>
              <a:rPr lang="en-US" sz="2800" b="0" dirty="0" smtClean="0"/>
              <a:t> right-size staffing</a:t>
            </a:r>
          </a:p>
          <a:p>
            <a:r>
              <a:rPr lang="en-US" sz="2800" b="0" dirty="0" smtClean="0"/>
              <a:t>Awaiting AU/AABI meeting for accreditation renewal</a:t>
            </a:r>
          </a:p>
          <a:p>
            <a:endParaRPr lang="en-US" sz="2800" b="0" dirty="0" smtClean="0"/>
          </a:p>
          <a:p>
            <a:endParaRPr 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50948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Possibilities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800600"/>
          </a:xfrm>
        </p:spPr>
        <p:txBody>
          <a:bodyPr/>
          <a:lstStyle/>
          <a:p>
            <a:r>
              <a:rPr lang="en-US" sz="2800" b="0" dirty="0" smtClean="0"/>
              <a:t>Attrition and growth in aviation industry = opportunities to attract domestic and international students  </a:t>
            </a:r>
          </a:p>
          <a:p>
            <a:r>
              <a:rPr lang="en-US" sz="2800" b="0" dirty="0" smtClean="0"/>
              <a:t>Out-of-state, out-of-country opportunities</a:t>
            </a:r>
          </a:p>
          <a:p>
            <a:r>
              <a:rPr lang="en-US" sz="2800" b="0" dirty="0" smtClean="0"/>
              <a:t>Non-degree seeking student opportunities </a:t>
            </a:r>
          </a:p>
          <a:p>
            <a:r>
              <a:rPr lang="en-US" sz="2800" b="0" dirty="0" smtClean="0"/>
              <a:t>Training provider for other collegiate programs</a:t>
            </a:r>
          </a:p>
          <a:p>
            <a:r>
              <a:rPr lang="en-US" sz="2800" b="0" dirty="0" smtClean="0"/>
              <a:t>Greatest strengths: </a:t>
            </a:r>
          </a:p>
          <a:p>
            <a:pPr lvl="1"/>
            <a:r>
              <a:rPr lang="en-US" sz="3200" b="0" dirty="0" smtClean="0"/>
              <a:t>AU name, reputation, people</a:t>
            </a:r>
          </a:p>
          <a:p>
            <a:endParaRPr lang="en-US" sz="2800" b="0" dirty="0" smtClean="0"/>
          </a:p>
          <a:p>
            <a:endParaRPr lang="en-US" sz="2800" b="0" dirty="0"/>
          </a:p>
          <a:p>
            <a:endParaRPr lang="en-US" sz="2800" b="0" dirty="0" smtClean="0"/>
          </a:p>
          <a:p>
            <a:endParaRPr 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343655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Possibilities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800600"/>
          </a:xfrm>
        </p:spPr>
        <p:txBody>
          <a:bodyPr/>
          <a:lstStyle/>
          <a:p>
            <a:r>
              <a:rPr lang="en-US" sz="2800" b="0" dirty="0" smtClean="0"/>
              <a:t>Attrition/growth in aviation industry = opportunities</a:t>
            </a:r>
          </a:p>
          <a:p>
            <a:r>
              <a:rPr lang="en-US" sz="2800" b="0" dirty="0" smtClean="0"/>
              <a:t>Domestic and international students  </a:t>
            </a:r>
          </a:p>
          <a:p>
            <a:r>
              <a:rPr lang="en-US" sz="2800" b="0" dirty="0" smtClean="0"/>
              <a:t>Out-of-state, out-of-country opportunities</a:t>
            </a:r>
          </a:p>
          <a:p>
            <a:r>
              <a:rPr lang="en-US" sz="2800" b="0" dirty="0" smtClean="0"/>
              <a:t>Non-degree seeking student opportunities </a:t>
            </a:r>
          </a:p>
          <a:p>
            <a:r>
              <a:rPr lang="en-US" sz="2800" b="0" dirty="0" smtClean="0"/>
              <a:t>Be the training provider for other collegiate programs</a:t>
            </a:r>
          </a:p>
          <a:p>
            <a:r>
              <a:rPr lang="en-US" sz="2800" b="0" dirty="0" smtClean="0"/>
              <a:t>Unmanned Aircraft Systems (UAS)</a:t>
            </a:r>
          </a:p>
          <a:p>
            <a:pPr lvl="1"/>
            <a:r>
              <a:rPr lang="en-US" sz="2400" b="0" dirty="0" smtClean="0"/>
              <a:t>Law enforcement</a:t>
            </a:r>
          </a:p>
          <a:p>
            <a:pPr lvl="1"/>
            <a:r>
              <a:rPr lang="en-US" sz="2400" b="0" dirty="0" smtClean="0"/>
              <a:t>Agricultural</a:t>
            </a:r>
          </a:p>
          <a:p>
            <a:pPr lvl="1"/>
            <a:r>
              <a:rPr lang="en-US" sz="2400" b="0" dirty="0" smtClean="0"/>
              <a:t>Forestry</a:t>
            </a:r>
          </a:p>
          <a:p>
            <a:endParaRPr lang="en-US" sz="2800" b="0" dirty="0"/>
          </a:p>
          <a:p>
            <a:endParaRPr lang="en-US" sz="2800" b="0" dirty="0" smtClean="0"/>
          </a:p>
          <a:p>
            <a:endParaRPr 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7597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564" y="381000"/>
            <a:ext cx="8735436" cy="1143000"/>
          </a:xfrm>
        </p:spPr>
        <p:txBody>
          <a:bodyPr/>
          <a:lstStyle/>
          <a:p>
            <a:r>
              <a:rPr lang="en-US" dirty="0" smtClean="0"/>
              <a:t>Possibilities: Vision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564" y="1447800"/>
            <a:ext cx="7821036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14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304800"/>
            <a:ext cx="7999169" cy="1143000"/>
          </a:xfrm>
        </p:spPr>
        <p:txBody>
          <a:bodyPr/>
          <a:lstStyle/>
          <a:p>
            <a:r>
              <a:rPr lang="en-US" dirty="0" smtClean="0"/>
              <a:t>Possibilities: </a:t>
            </a:r>
            <a:r>
              <a:rPr lang="en-US" dirty="0"/>
              <a:t>Where there is vision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524000"/>
            <a:ext cx="7696200" cy="438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29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09800"/>
            <a:ext cx="5254171" cy="1143000"/>
          </a:xfrm>
        </p:spPr>
        <p:txBody>
          <a:bodyPr/>
          <a:lstStyle/>
          <a:p>
            <a:pPr lvl="1"/>
            <a:r>
              <a:rPr lang="en-US" b="1" i="1" dirty="0" smtClean="0"/>
              <a:t>Questions ???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9229" y="3581400"/>
            <a:ext cx="4953000" cy="1219200"/>
          </a:xfrm>
        </p:spPr>
        <p:txBody>
          <a:bodyPr/>
          <a:lstStyle/>
          <a:p>
            <a:pPr marL="0" indent="0">
              <a:buNone/>
            </a:pPr>
            <a:r>
              <a:rPr lang="en-US" sz="44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/>
              </a:rPr>
              <a:t>Answers???</a:t>
            </a:r>
          </a:p>
        </p:txBody>
      </p:sp>
    </p:spTree>
    <p:extLst>
      <p:ext uri="{BB962C8B-B14F-4D97-AF65-F5344CB8AC3E}">
        <p14:creationId xmlns:p14="http://schemas.microsoft.com/office/powerpoint/2010/main" val="196597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543800" cy="3733800"/>
          </a:xfrm>
        </p:spPr>
        <p:txBody>
          <a:bodyPr/>
          <a:lstStyle/>
          <a:p>
            <a:r>
              <a:rPr lang="en-US" sz="2800" b="0" dirty="0" smtClean="0"/>
              <a:t>Recent flight program history</a:t>
            </a:r>
          </a:p>
          <a:p>
            <a:r>
              <a:rPr lang="en-US" sz="2800" b="0" dirty="0" smtClean="0"/>
              <a:t>Flight training curriculum redesign</a:t>
            </a:r>
          </a:p>
          <a:p>
            <a:r>
              <a:rPr lang="en-US" sz="2800" b="0" dirty="0" smtClean="0"/>
              <a:t>Course materials</a:t>
            </a:r>
          </a:p>
          <a:p>
            <a:r>
              <a:rPr lang="en-US" sz="2800" b="0" dirty="0" smtClean="0"/>
              <a:t>Recent FAA approvals</a:t>
            </a:r>
          </a:p>
          <a:p>
            <a:r>
              <a:rPr lang="en-US" sz="2800" b="0" dirty="0" smtClean="0"/>
              <a:t>Aviation Accreditation</a:t>
            </a:r>
          </a:p>
          <a:p>
            <a:r>
              <a:rPr lang="en-US" sz="2800" b="0" dirty="0" smtClean="0"/>
              <a:t>Future opportunities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10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Recent Flight Program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r>
              <a:rPr lang="en-US" sz="2800" b="0" dirty="0" smtClean="0"/>
              <a:t>May 2010</a:t>
            </a:r>
          </a:p>
          <a:p>
            <a:pPr lvl="1"/>
            <a:r>
              <a:rPr lang="en-US" sz="2400" b="0" dirty="0"/>
              <a:t>Chief Flight Instructor vacancy</a:t>
            </a:r>
          </a:p>
          <a:p>
            <a:r>
              <a:rPr lang="en-US" sz="2800" b="0" dirty="0" smtClean="0"/>
              <a:t>August 2010</a:t>
            </a:r>
          </a:p>
          <a:p>
            <a:pPr lvl="1"/>
            <a:r>
              <a:rPr lang="en-US" sz="2400" b="0" dirty="0" smtClean="0"/>
              <a:t>Lost FAA pilot school certification</a:t>
            </a:r>
          </a:p>
          <a:p>
            <a:pPr lvl="1"/>
            <a:r>
              <a:rPr lang="en-US" sz="2400" b="0" dirty="0" smtClean="0"/>
              <a:t>Exceeded 60-day vacancy allowance</a:t>
            </a:r>
          </a:p>
          <a:p>
            <a:r>
              <a:rPr lang="en-US" sz="2800" b="0" dirty="0"/>
              <a:t>October 2010</a:t>
            </a:r>
          </a:p>
          <a:p>
            <a:pPr lvl="1"/>
            <a:r>
              <a:rPr lang="en-US" sz="2400" b="0" dirty="0"/>
              <a:t>Chief Flight Instructor </a:t>
            </a:r>
            <a:r>
              <a:rPr lang="en-US" sz="2400" b="0" dirty="0" smtClean="0"/>
              <a:t>hired</a:t>
            </a:r>
          </a:p>
          <a:p>
            <a:pPr lvl="1"/>
            <a:r>
              <a:rPr lang="en-US" sz="2400" b="0" dirty="0" smtClean="0"/>
              <a:t>Efforts begin toward FAA reinstatement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20366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Recent Flight Program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543800" cy="3733800"/>
          </a:xfrm>
        </p:spPr>
        <p:txBody>
          <a:bodyPr/>
          <a:lstStyle/>
          <a:p>
            <a:r>
              <a:rPr lang="en-US" sz="2800" b="0" dirty="0"/>
              <a:t>July 2011</a:t>
            </a:r>
          </a:p>
          <a:p>
            <a:pPr lvl="1"/>
            <a:r>
              <a:rPr lang="en-US" sz="2400" b="0" dirty="0"/>
              <a:t>Pilot school oversight transferred to ATL from BHM</a:t>
            </a:r>
          </a:p>
          <a:p>
            <a:r>
              <a:rPr lang="en-US" sz="2800" b="0" dirty="0" smtClean="0"/>
              <a:t>August 2011</a:t>
            </a:r>
          </a:p>
          <a:p>
            <a:pPr lvl="1"/>
            <a:r>
              <a:rPr lang="en-US" sz="2400" b="0" dirty="0" smtClean="0"/>
              <a:t>Pilot school certificate reinstated </a:t>
            </a:r>
          </a:p>
          <a:p>
            <a:pPr lvl="1"/>
            <a:r>
              <a:rPr lang="en-US" sz="2400" b="0" dirty="0" smtClean="0"/>
              <a:t>All FAA courses and examining authority reinstated</a:t>
            </a:r>
          </a:p>
          <a:p>
            <a:pPr lvl="1"/>
            <a:r>
              <a:rPr lang="en-US" sz="2400" b="0" dirty="0" smtClean="0"/>
              <a:t>Pilot school certificate renewal next due September 2013</a:t>
            </a:r>
          </a:p>
          <a:p>
            <a:pPr lvl="1"/>
            <a:endParaRPr lang="en-US" sz="2400" b="0" dirty="0"/>
          </a:p>
          <a:p>
            <a:r>
              <a:rPr lang="en-US" sz="2800" b="0" dirty="0" smtClean="0"/>
              <a:t> </a:t>
            </a:r>
            <a:endParaRPr 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157031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Flight Curriculum Redesign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543800" cy="4800600"/>
          </a:xfrm>
        </p:spPr>
        <p:txBody>
          <a:bodyPr/>
          <a:lstStyle/>
          <a:p>
            <a:r>
              <a:rPr lang="en-US" sz="2800" b="0" dirty="0" smtClean="0"/>
              <a:t>From 2011, began a review and overhaul of flight curriculum</a:t>
            </a:r>
          </a:p>
          <a:p>
            <a:r>
              <a:rPr lang="en-US" sz="2800" b="0" dirty="0"/>
              <a:t>Previously using commercially-available, one-size-fits-all </a:t>
            </a:r>
            <a:r>
              <a:rPr lang="en-US" sz="2800" b="0" dirty="0" smtClean="0"/>
              <a:t>curriculum (</a:t>
            </a:r>
            <a:r>
              <a:rPr lang="en-US" sz="2800" b="0" dirty="0" err="1" smtClean="0"/>
              <a:t>Jeppesen</a:t>
            </a:r>
            <a:r>
              <a:rPr lang="en-US" sz="2800" b="0" dirty="0" smtClean="0"/>
              <a:t>)</a:t>
            </a:r>
            <a:endParaRPr lang="en-US" sz="2800" b="0" dirty="0"/>
          </a:p>
          <a:p>
            <a:r>
              <a:rPr lang="en-US" sz="2800" b="0" dirty="0" smtClean="0"/>
              <a:t>Improved course structure, realistic lesson time allocations </a:t>
            </a:r>
          </a:p>
          <a:p>
            <a:r>
              <a:rPr lang="en-US" sz="2800" b="0" dirty="0" smtClean="0"/>
              <a:t>Broadened scope of training to include more be more practical applications</a:t>
            </a:r>
          </a:p>
          <a:p>
            <a:r>
              <a:rPr lang="en-US" sz="2800" b="0" dirty="0" smtClean="0"/>
              <a:t>Included a greater number of hours of simulation  to lower overall training costs ($5,000)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2985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Flight Curriculum Redesign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543800" cy="4800600"/>
          </a:xfrm>
        </p:spPr>
        <p:txBody>
          <a:bodyPr/>
          <a:lstStyle/>
          <a:p>
            <a:r>
              <a:rPr lang="en-US" sz="2800" b="0" dirty="0" smtClean="0"/>
              <a:t>Recently submitted Professional Pilot curriculum for FAA approval </a:t>
            </a:r>
          </a:p>
          <a:p>
            <a:r>
              <a:rPr lang="en-US" sz="2800" b="0" dirty="0" smtClean="0"/>
              <a:t>Non-traditional pilot training course</a:t>
            </a:r>
          </a:p>
          <a:p>
            <a:r>
              <a:rPr lang="en-US" sz="2800" b="0" dirty="0" smtClean="0"/>
              <a:t>Eliminates training inefficiencies of  </a:t>
            </a:r>
            <a:r>
              <a:rPr lang="en-US" sz="2800" b="0" dirty="0" smtClean="0"/>
              <a:t>traditionally </a:t>
            </a:r>
            <a:r>
              <a:rPr lang="en-US" sz="2800" b="0" dirty="0" smtClean="0"/>
              <a:t>structured courses</a:t>
            </a:r>
          </a:p>
          <a:p>
            <a:r>
              <a:rPr lang="en-US" sz="2800" b="0" dirty="0" smtClean="0"/>
              <a:t>Possible to reduce training costs to students up to $10,000</a:t>
            </a:r>
          </a:p>
          <a:p>
            <a:r>
              <a:rPr lang="en-US" sz="2800" b="0" dirty="0" smtClean="0"/>
              <a:t>Total savings up to $15,000 when simulation savings included</a:t>
            </a:r>
          </a:p>
        </p:txBody>
      </p:sp>
    </p:spTree>
    <p:extLst>
      <p:ext uri="{BB962C8B-B14F-4D97-AF65-F5344CB8AC3E}">
        <p14:creationId xmlns:p14="http://schemas.microsoft.com/office/powerpoint/2010/main" val="58741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Course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3733800"/>
          </a:xfrm>
        </p:spPr>
        <p:txBody>
          <a:bodyPr/>
          <a:lstStyle/>
          <a:p>
            <a:r>
              <a:rPr lang="en-US" sz="2800" b="0" dirty="0" smtClean="0"/>
              <a:t>Developed airline/professional pilot checklists, standard operating procedures (SOPs), flight operation manuals (FOM), and more</a:t>
            </a:r>
          </a:p>
          <a:p>
            <a:r>
              <a:rPr lang="en-US" sz="2800" b="0" dirty="0"/>
              <a:t>Replaced expensive texts with comparable FAA documents (low-cost or free on-line) </a:t>
            </a:r>
          </a:p>
          <a:p>
            <a:r>
              <a:rPr lang="en-US" sz="2800" b="0" dirty="0"/>
              <a:t>Recently introduced EFB (electronic flight bag)</a:t>
            </a:r>
          </a:p>
          <a:p>
            <a:r>
              <a:rPr lang="en-US" sz="2800" b="0" dirty="0" err="1" smtClean="0"/>
              <a:t>ForeFlight</a:t>
            </a:r>
            <a:r>
              <a:rPr lang="en-US" sz="2800" b="0" dirty="0" smtClean="0"/>
              <a:t> - low-cost, discounted chart service offered through its Educational Licensing Program (ELP)</a:t>
            </a:r>
            <a:endParaRPr 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204597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Recent FAA Approvals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3733800"/>
          </a:xfrm>
        </p:spPr>
        <p:txBody>
          <a:bodyPr/>
          <a:lstStyle/>
          <a:p>
            <a:r>
              <a:rPr lang="en-US" sz="2800" b="0" dirty="0" smtClean="0"/>
              <a:t>Successfully renewed FAA-approved pilot school certificate September 2013 for another 2-year period</a:t>
            </a:r>
          </a:p>
          <a:p>
            <a:r>
              <a:rPr lang="en-US" sz="2800" b="0" dirty="0" smtClean="0"/>
              <a:t>Renewal based on </a:t>
            </a:r>
          </a:p>
          <a:p>
            <a:pPr lvl="1"/>
            <a:r>
              <a:rPr lang="en-US" sz="2400" b="0" dirty="0" smtClean="0"/>
              <a:t>Minimum 1</a:t>
            </a:r>
            <a:r>
              <a:rPr lang="en-US" sz="2400" b="0" baseline="30000" dirty="0" smtClean="0"/>
              <a:t>st</a:t>
            </a:r>
            <a:r>
              <a:rPr lang="en-US" sz="2400" b="0" dirty="0" smtClean="0"/>
              <a:t> pass rate for all pilot certificate-related and aeronautical knowledge tests taken (min. 80%, AU 90%)</a:t>
            </a:r>
          </a:p>
          <a:p>
            <a:r>
              <a:rPr lang="en-US" sz="2800" b="0" dirty="0" smtClean="0"/>
              <a:t>Accuracy of training records and documentation</a:t>
            </a:r>
          </a:p>
          <a:p>
            <a:r>
              <a:rPr lang="en-US" sz="2800" b="0" dirty="0" smtClean="0"/>
              <a:t>Safety Record (incidents/accidents) NONE</a:t>
            </a:r>
          </a:p>
          <a:p>
            <a:endParaRPr 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96012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Recent FAA Approvals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5029200"/>
          </a:xfrm>
        </p:spPr>
        <p:txBody>
          <a:bodyPr/>
          <a:lstStyle/>
          <a:p>
            <a:r>
              <a:rPr lang="en-US" sz="2800" b="0" dirty="0" smtClean="0"/>
              <a:t>Airline First Officer ATP hours reduction</a:t>
            </a:r>
          </a:p>
          <a:p>
            <a:r>
              <a:rPr lang="en-US" b="0" dirty="0" smtClean="0"/>
              <a:t>September 2013</a:t>
            </a:r>
          </a:p>
          <a:p>
            <a:pPr lvl="1"/>
            <a:r>
              <a:rPr lang="en-US" b="0" dirty="0" smtClean="0"/>
              <a:t>60 credit hours of aviation-related courses receive FAA approval</a:t>
            </a:r>
          </a:p>
          <a:p>
            <a:pPr lvl="1"/>
            <a:r>
              <a:rPr lang="en-US" b="0" dirty="0"/>
              <a:t>2 degree programs received FAA approval</a:t>
            </a:r>
          </a:p>
          <a:p>
            <a:pPr lvl="2"/>
            <a:r>
              <a:rPr lang="en-US" b="0" dirty="0" smtClean="0"/>
              <a:t>Aviation Management</a:t>
            </a:r>
          </a:p>
          <a:p>
            <a:pPr lvl="2"/>
            <a:r>
              <a:rPr lang="en-US" b="0" dirty="0" smtClean="0"/>
              <a:t>Professional Flight Management</a:t>
            </a:r>
          </a:p>
          <a:p>
            <a:pPr lvl="1"/>
            <a:r>
              <a:rPr lang="en-US" b="0" dirty="0" smtClean="0"/>
              <a:t>AU currently 1 of 9 schools currently approved</a:t>
            </a:r>
          </a:p>
          <a:p>
            <a:r>
              <a:rPr lang="en-US" sz="2800" b="0" dirty="0"/>
              <a:t>Allows </a:t>
            </a:r>
            <a:r>
              <a:rPr lang="en-US" sz="2800" b="0" dirty="0" smtClean="0"/>
              <a:t>250-hour reduction of time required </a:t>
            </a:r>
            <a:r>
              <a:rPr lang="en-US" sz="2800" b="0" dirty="0"/>
              <a:t>for ATP certification (1,500 hours) </a:t>
            </a:r>
          </a:p>
        </p:txBody>
      </p:sp>
    </p:spTree>
    <p:extLst>
      <p:ext uri="{BB962C8B-B14F-4D97-AF65-F5344CB8AC3E}">
        <p14:creationId xmlns:p14="http://schemas.microsoft.com/office/powerpoint/2010/main" val="266184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 Overview">
  <a:themeElements>
    <a:clrScheme name="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ED4722"/>
      </a:accent1>
      <a:accent2>
        <a:srgbClr val="19E329"/>
      </a:accent2>
      <a:accent3>
        <a:srgbClr val="AAB8E2"/>
      </a:accent3>
      <a:accent4>
        <a:srgbClr val="DADADA"/>
      </a:accent4>
      <a:accent5>
        <a:srgbClr val="F4B1AB"/>
      </a:accent5>
      <a:accent6>
        <a:srgbClr val="16CE24"/>
      </a:accent6>
      <a:hlink>
        <a:srgbClr val="FF3300"/>
      </a:hlink>
      <a:folHlink>
        <a:srgbClr val="FF7C80"/>
      </a:folHlink>
    </a:clrScheme>
    <a:fontScheme name="Project Overview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Project Overview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Project Overview">
  <a:themeElements>
    <a:clrScheme name="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ED4722"/>
      </a:accent1>
      <a:accent2>
        <a:srgbClr val="19E329"/>
      </a:accent2>
      <a:accent3>
        <a:srgbClr val="AAB8E2"/>
      </a:accent3>
      <a:accent4>
        <a:srgbClr val="DADADA"/>
      </a:accent4>
      <a:accent5>
        <a:srgbClr val="F4B1AB"/>
      </a:accent5>
      <a:accent6>
        <a:srgbClr val="16CE24"/>
      </a:accent6>
      <a:hlink>
        <a:srgbClr val="FF3300"/>
      </a:hlink>
      <a:folHlink>
        <a:srgbClr val="FF7C80"/>
      </a:folHlink>
    </a:clrScheme>
    <a:fontScheme name="Project Overview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Project Overview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Ninja:Applications:Microsoft Office X:Templates:Presentations:Content:Project Overview</Template>
  <TotalTime>4136</TotalTime>
  <Words>503</Words>
  <Application>Microsoft Office PowerPoint</Application>
  <PresentationFormat>On-screen Show (4:3)</PresentationFormat>
  <Paragraphs>93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Project Overview</vt:lpstr>
      <vt:lpstr>3_Project Overview</vt:lpstr>
      <vt:lpstr>PowerPoint Presentation</vt:lpstr>
      <vt:lpstr>Overview</vt:lpstr>
      <vt:lpstr>Recent Flight Program History</vt:lpstr>
      <vt:lpstr>Recent Flight Program History</vt:lpstr>
      <vt:lpstr>Flight Curriculum Redesign</vt:lpstr>
      <vt:lpstr>Flight Curriculum Redesign</vt:lpstr>
      <vt:lpstr>Flight Course Materials</vt:lpstr>
      <vt:lpstr>Recent FAA Approvals</vt:lpstr>
      <vt:lpstr>Recent FAA Approvals</vt:lpstr>
      <vt:lpstr>Aviation Accreditation</vt:lpstr>
      <vt:lpstr>Possibilities</vt:lpstr>
      <vt:lpstr>Possibilities</vt:lpstr>
      <vt:lpstr>Possibilities: Vision</vt:lpstr>
      <vt:lpstr>Possibilities: Where there is vision</vt:lpstr>
      <vt:lpstr>Questions ???</vt:lpstr>
    </vt:vector>
  </TitlesOfParts>
  <Company>University Relations - Publications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Auburn University</dc:title>
  <dc:creator>Kevin Loden</dc:creator>
  <cp:lastModifiedBy>University Senate</cp:lastModifiedBy>
  <cp:revision>474</cp:revision>
  <cp:lastPrinted>2005-05-02T13:17:43Z</cp:lastPrinted>
  <dcterms:created xsi:type="dcterms:W3CDTF">2004-02-10T13:52:47Z</dcterms:created>
  <dcterms:modified xsi:type="dcterms:W3CDTF">2013-10-08T13:50:56Z</dcterms:modified>
</cp:coreProperties>
</file>