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63" r:id="rId2"/>
    <p:sldId id="278" r:id="rId3"/>
    <p:sldId id="266" r:id="rId4"/>
    <p:sldId id="262" r:id="rId5"/>
    <p:sldId id="275" r:id="rId6"/>
    <p:sldId id="279" r:id="rId7"/>
    <p:sldId id="280" r:id="rId8"/>
    <p:sldId id="268" r:id="rId9"/>
    <p:sldId id="269" r:id="rId10"/>
    <p:sldId id="271" r:id="rId11"/>
    <p:sldId id="272" r:id="rId12"/>
    <p:sldId id="277" r:id="rId13"/>
    <p:sldId id="273" r:id="rId14"/>
    <p:sldId id="274" r:id="rId15"/>
    <p:sldId id="281" r:id="rId16"/>
    <p:sldId id="282" r:id="rId17"/>
  </p:sldIdLst>
  <p:sldSz cx="9144000" cy="6858000" type="letter"/>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5" autoAdjust="0"/>
  </p:normalViewPr>
  <p:slideViewPr>
    <p:cSldViewPr>
      <p:cViewPr>
        <p:scale>
          <a:sx n="60" d="100"/>
          <a:sy n="60" d="100"/>
        </p:scale>
        <p:origin x="-1350" y="-9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446F24-2000-4ED7-8DD4-CC79527FA509}" type="doc">
      <dgm:prSet loTypeId="urn:microsoft.com/office/officeart/2011/layout/HexagonRadial" loCatId="cycle" qsTypeId="urn:microsoft.com/office/officeart/2005/8/quickstyle/3d2" qsCatId="3D" csTypeId="urn:microsoft.com/office/officeart/2005/8/colors/colorful1" csCatId="colorful" phldr="1"/>
      <dgm:spPr/>
      <dgm:t>
        <a:bodyPr/>
        <a:lstStyle/>
        <a:p>
          <a:endParaRPr lang="en-US"/>
        </a:p>
      </dgm:t>
    </dgm:pt>
    <dgm:pt modelId="{C4C1BDE8-3C1B-406D-9F54-6DE2A5599345}">
      <dgm:prSet phldrT="[Text]" custT="1"/>
      <dgm:spPr>
        <a:solidFill>
          <a:schemeClr val="accent1">
            <a:lumMod val="60000"/>
            <a:lumOff val="40000"/>
          </a:schemeClr>
        </a:solidFill>
      </dgm:spPr>
      <dgm:t>
        <a:bodyPr/>
        <a:lstStyle/>
        <a:p>
          <a:r>
            <a:rPr lang="en-US" sz="1400" b="1" dirty="0" smtClean="0"/>
            <a:t>Strategic Interdisciplinary Initiatives</a:t>
          </a:r>
        </a:p>
      </dgm:t>
    </dgm:pt>
    <dgm:pt modelId="{77E1060D-0FCD-4B80-B673-833DEAB863D0}" type="parTrans" cxnId="{B5421206-F41B-4C6D-9061-02AE16E9383B}">
      <dgm:prSet/>
      <dgm:spPr/>
      <dgm:t>
        <a:bodyPr/>
        <a:lstStyle/>
        <a:p>
          <a:endParaRPr lang="en-US"/>
        </a:p>
      </dgm:t>
    </dgm:pt>
    <dgm:pt modelId="{1E512146-9AD6-4976-A554-66B563B2721C}" type="sibTrans" cxnId="{B5421206-F41B-4C6D-9061-02AE16E9383B}">
      <dgm:prSet/>
      <dgm:spPr/>
      <dgm:t>
        <a:bodyPr/>
        <a:lstStyle/>
        <a:p>
          <a:endParaRPr lang="en-US"/>
        </a:p>
      </dgm:t>
    </dgm:pt>
    <dgm:pt modelId="{301D67FD-336A-433A-AA78-3AFF1CD16049}">
      <dgm:prSet phldrT="[Text]"/>
      <dgm:spPr>
        <a:solidFill>
          <a:schemeClr val="tx2">
            <a:lumMod val="60000"/>
            <a:lumOff val="40000"/>
          </a:schemeClr>
        </a:solidFill>
      </dgm:spPr>
      <dgm:t>
        <a:bodyPr/>
        <a:lstStyle/>
        <a:p>
          <a:r>
            <a:rPr lang="en-US" b="1" dirty="0" smtClean="0"/>
            <a:t>Cyber Systems</a:t>
          </a:r>
          <a:endParaRPr lang="en-US" b="1" dirty="0"/>
        </a:p>
      </dgm:t>
    </dgm:pt>
    <dgm:pt modelId="{84A6F3AE-6568-4673-81C1-B3B9064E88EF}" type="parTrans" cxnId="{C646F815-B8B7-4D31-A46A-DE172D546956}">
      <dgm:prSet/>
      <dgm:spPr/>
      <dgm:t>
        <a:bodyPr/>
        <a:lstStyle/>
        <a:p>
          <a:endParaRPr lang="en-US"/>
        </a:p>
      </dgm:t>
    </dgm:pt>
    <dgm:pt modelId="{82EDB396-881A-42F9-AB7C-4C6736AAA15C}" type="sibTrans" cxnId="{C646F815-B8B7-4D31-A46A-DE172D546956}">
      <dgm:prSet/>
      <dgm:spPr/>
      <dgm:t>
        <a:bodyPr/>
        <a:lstStyle/>
        <a:p>
          <a:endParaRPr lang="en-US"/>
        </a:p>
      </dgm:t>
    </dgm:pt>
    <dgm:pt modelId="{72FCEDEC-F85D-4C74-B966-0272DEE43D0D}">
      <dgm:prSet phldrT="[Text]"/>
      <dgm:spPr/>
      <dgm:t>
        <a:bodyPr/>
        <a:lstStyle/>
        <a:p>
          <a:r>
            <a:rPr lang="en-US" b="1" dirty="0" smtClean="0"/>
            <a:t>Energy and the Environment</a:t>
          </a:r>
          <a:endParaRPr lang="en-US" b="1" dirty="0"/>
        </a:p>
      </dgm:t>
    </dgm:pt>
    <dgm:pt modelId="{51C30ED6-BB2D-4C02-8B21-E8B65CF1ADB6}" type="parTrans" cxnId="{8C89B376-247F-487B-BC14-8A3D888581E9}">
      <dgm:prSet/>
      <dgm:spPr/>
      <dgm:t>
        <a:bodyPr/>
        <a:lstStyle/>
        <a:p>
          <a:endParaRPr lang="en-US"/>
        </a:p>
      </dgm:t>
    </dgm:pt>
    <dgm:pt modelId="{1263019B-B85B-4EE8-ACFC-C3A91E3CB8D3}" type="sibTrans" cxnId="{8C89B376-247F-487B-BC14-8A3D888581E9}">
      <dgm:prSet/>
      <dgm:spPr/>
      <dgm:t>
        <a:bodyPr/>
        <a:lstStyle/>
        <a:p>
          <a:endParaRPr lang="en-US"/>
        </a:p>
      </dgm:t>
    </dgm:pt>
    <dgm:pt modelId="{CBAFA478-73B2-4724-89C6-6FDFDA1E8231}">
      <dgm:prSet phldrT="[Text]"/>
      <dgm:spPr/>
      <dgm:t>
        <a:bodyPr/>
        <a:lstStyle/>
        <a:p>
          <a:r>
            <a:rPr lang="en-US" b="1" dirty="0" smtClean="0"/>
            <a:t>Science, Technology, Engineering and Math</a:t>
          </a:r>
          <a:endParaRPr lang="en-US" b="1" dirty="0"/>
        </a:p>
      </dgm:t>
    </dgm:pt>
    <dgm:pt modelId="{81B750F4-49D8-4CD3-A46C-166901C5DA6C}" type="parTrans" cxnId="{7FE19843-068A-4AE5-AD69-0E8BD9A79337}">
      <dgm:prSet/>
      <dgm:spPr/>
      <dgm:t>
        <a:bodyPr/>
        <a:lstStyle/>
        <a:p>
          <a:endParaRPr lang="en-US"/>
        </a:p>
      </dgm:t>
    </dgm:pt>
    <dgm:pt modelId="{A3C7DDF2-7015-4AEA-8E07-237A3FA26F6E}" type="sibTrans" cxnId="{7FE19843-068A-4AE5-AD69-0E8BD9A79337}">
      <dgm:prSet/>
      <dgm:spPr/>
      <dgm:t>
        <a:bodyPr/>
        <a:lstStyle/>
        <a:p>
          <a:endParaRPr lang="en-US"/>
        </a:p>
      </dgm:t>
    </dgm:pt>
    <dgm:pt modelId="{F3AF6382-543E-40D9-BDF5-2488891C3149}">
      <dgm:prSet phldrT="[Text]"/>
      <dgm:spPr/>
      <dgm:t>
        <a:bodyPr/>
        <a:lstStyle/>
        <a:p>
          <a:r>
            <a:rPr lang="en-US" b="1" dirty="0" smtClean="0"/>
            <a:t>Gulf of Mexico Research and Restoration</a:t>
          </a:r>
          <a:endParaRPr lang="en-US" b="1" dirty="0"/>
        </a:p>
      </dgm:t>
    </dgm:pt>
    <dgm:pt modelId="{3A08CE82-6741-4F41-B8F2-D118132DCF13}" type="parTrans" cxnId="{6A59F998-6568-4F2E-97C0-4E5F34E832C9}">
      <dgm:prSet/>
      <dgm:spPr/>
      <dgm:t>
        <a:bodyPr/>
        <a:lstStyle/>
        <a:p>
          <a:endParaRPr lang="en-US"/>
        </a:p>
      </dgm:t>
    </dgm:pt>
    <dgm:pt modelId="{74BB9B89-C3FF-4190-A52D-185D1608AE3C}" type="sibTrans" cxnId="{6A59F998-6568-4F2E-97C0-4E5F34E832C9}">
      <dgm:prSet/>
      <dgm:spPr/>
      <dgm:t>
        <a:bodyPr/>
        <a:lstStyle/>
        <a:p>
          <a:endParaRPr lang="en-US"/>
        </a:p>
      </dgm:t>
    </dgm:pt>
    <dgm:pt modelId="{728D81BC-88F9-4292-B6C2-CE4664F7743C}">
      <dgm:prSet phldrT="[Text]"/>
      <dgm:spPr/>
      <dgm:t>
        <a:bodyPr/>
        <a:lstStyle/>
        <a:p>
          <a:r>
            <a:rPr lang="en-US" b="1" dirty="0" smtClean="0"/>
            <a:t>Transportation</a:t>
          </a:r>
          <a:endParaRPr lang="en-US" b="1" dirty="0"/>
        </a:p>
      </dgm:t>
    </dgm:pt>
    <dgm:pt modelId="{3081BA4E-EE6F-44F7-8F0C-B1571C6DBF1E}" type="parTrans" cxnId="{247ABF7B-5125-4C73-BA3A-D89110EDA7FF}">
      <dgm:prSet/>
      <dgm:spPr/>
      <dgm:t>
        <a:bodyPr/>
        <a:lstStyle/>
        <a:p>
          <a:endParaRPr lang="en-US"/>
        </a:p>
      </dgm:t>
    </dgm:pt>
    <dgm:pt modelId="{8045E5A7-D068-4098-A1FD-2C0F53E05870}" type="sibTrans" cxnId="{247ABF7B-5125-4C73-BA3A-D89110EDA7FF}">
      <dgm:prSet/>
      <dgm:spPr/>
      <dgm:t>
        <a:bodyPr/>
        <a:lstStyle/>
        <a:p>
          <a:endParaRPr lang="en-US"/>
        </a:p>
      </dgm:t>
    </dgm:pt>
    <dgm:pt modelId="{FE0CA8E3-F108-44EE-81E6-FDDC70E3D54F}">
      <dgm:prSet phldrT="[Text]"/>
      <dgm:spPr>
        <a:solidFill>
          <a:schemeClr val="accent2">
            <a:lumMod val="75000"/>
          </a:schemeClr>
        </a:solidFill>
      </dgm:spPr>
      <dgm:t>
        <a:bodyPr/>
        <a:lstStyle/>
        <a:p>
          <a:r>
            <a:rPr lang="en-US" b="1" dirty="0" smtClean="0"/>
            <a:t>Health Sciences</a:t>
          </a:r>
        </a:p>
        <a:p>
          <a:r>
            <a:rPr lang="en-US" b="1" dirty="0" smtClean="0"/>
            <a:t>(Includes Food Systems)</a:t>
          </a:r>
          <a:endParaRPr lang="en-US" b="1" dirty="0"/>
        </a:p>
      </dgm:t>
    </dgm:pt>
    <dgm:pt modelId="{BCAB4C67-D47C-4B6A-82C6-B51C62291C2B}" type="parTrans" cxnId="{9A202569-3928-4C0E-AEDA-E11BE97CBCEC}">
      <dgm:prSet/>
      <dgm:spPr/>
      <dgm:t>
        <a:bodyPr/>
        <a:lstStyle/>
        <a:p>
          <a:endParaRPr lang="en-US"/>
        </a:p>
      </dgm:t>
    </dgm:pt>
    <dgm:pt modelId="{29FC0C73-B4D5-4DCF-83D2-0667A72C2720}" type="sibTrans" cxnId="{9A202569-3928-4C0E-AEDA-E11BE97CBCEC}">
      <dgm:prSet/>
      <dgm:spPr/>
      <dgm:t>
        <a:bodyPr/>
        <a:lstStyle/>
        <a:p>
          <a:endParaRPr lang="en-US"/>
        </a:p>
      </dgm:t>
    </dgm:pt>
    <dgm:pt modelId="{58610645-E2CB-4A09-A0A0-CB7B6918990C}">
      <dgm:prSet phldrT="[Text]" custLinFactNeighborX="-92144" custLinFactNeighborY="60526"/>
      <dgm:spPr/>
      <dgm:t>
        <a:bodyPr/>
        <a:lstStyle/>
        <a:p>
          <a:endParaRPr lang="en-US"/>
        </a:p>
      </dgm:t>
    </dgm:pt>
    <dgm:pt modelId="{1FB6FBB3-44DD-4D5F-8ABE-3B9C4C7238BD}" type="parTrans" cxnId="{3C53CF92-3DC2-4E41-8176-4BF63DEFE840}">
      <dgm:prSet/>
      <dgm:spPr/>
      <dgm:t>
        <a:bodyPr/>
        <a:lstStyle/>
        <a:p>
          <a:endParaRPr lang="en-US"/>
        </a:p>
      </dgm:t>
    </dgm:pt>
    <dgm:pt modelId="{AFF960E2-2EC1-470E-91F1-6C9171655EBC}" type="sibTrans" cxnId="{3C53CF92-3DC2-4E41-8176-4BF63DEFE840}">
      <dgm:prSet/>
      <dgm:spPr/>
      <dgm:t>
        <a:bodyPr/>
        <a:lstStyle/>
        <a:p>
          <a:endParaRPr lang="en-US"/>
        </a:p>
      </dgm:t>
    </dgm:pt>
    <dgm:pt modelId="{E63B3814-03F2-4869-9C76-BB9006E6D2A4}" type="pres">
      <dgm:prSet presAssocID="{7F446F24-2000-4ED7-8DD4-CC79527FA509}" presName="Name0" presStyleCnt="0">
        <dgm:presLayoutVars>
          <dgm:chMax val="1"/>
          <dgm:chPref val="1"/>
          <dgm:dir/>
          <dgm:animOne val="branch"/>
          <dgm:animLvl val="lvl"/>
        </dgm:presLayoutVars>
      </dgm:prSet>
      <dgm:spPr/>
      <dgm:t>
        <a:bodyPr/>
        <a:lstStyle/>
        <a:p>
          <a:endParaRPr lang="en-US"/>
        </a:p>
      </dgm:t>
    </dgm:pt>
    <dgm:pt modelId="{C0817FE2-AFB4-4E93-B449-DC537E1FFA30}" type="pres">
      <dgm:prSet presAssocID="{C4C1BDE8-3C1B-406D-9F54-6DE2A5599345}" presName="Parent" presStyleLbl="node0" presStyleIdx="0" presStyleCnt="1" custScaleX="118915" custScaleY="116267">
        <dgm:presLayoutVars>
          <dgm:chMax val="6"/>
          <dgm:chPref val="6"/>
        </dgm:presLayoutVars>
      </dgm:prSet>
      <dgm:spPr/>
      <dgm:t>
        <a:bodyPr/>
        <a:lstStyle/>
        <a:p>
          <a:endParaRPr lang="en-US"/>
        </a:p>
      </dgm:t>
    </dgm:pt>
    <dgm:pt modelId="{3F632B71-80CE-4E25-AE79-BB1DF14BD68D}" type="pres">
      <dgm:prSet presAssocID="{301D67FD-336A-433A-AA78-3AFF1CD16049}" presName="Accent1" presStyleCnt="0"/>
      <dgm:spPr/>
    </dgm:pt>
    <dgm:pt modelId="{33DBF638-3326-4AC5-B366-343A8EEF5028}" type="pres">
      <dgm:prSet presAssocID="{301D67FD-336A-433A-AA78-3AFF1CD16049}" presName="Accent" presStyleLbl="bgShp" presStyleIdx="0" presStyleCnt="6"/>
      <dgm:spPr/>
    </dgm:pt>
    <dgm:pt modelId="{ECF43F55-3AAA-4F46-BD57-78030F903F05}" type="pres">
      <dgm:prSet presAssocID="{301D67FD-336A-433A-AA78-3AFF1CD16049}" presName="Child1" presStyleLbl="node1" presStyleIdx="0" presStyleCnt="6">
        <dgm:presLayoutVars>
          <dgm:chMax val="0"/>
          <dgm:chPref val="0"/>
          <dgm:bulletEnabled val="1"/>
        </dgm:presLayoutVars>
      </dgm:prSet>
      <dgm:spPr/>
      <dgm:t>
        <a:bodyPr/>
        <a:lstStyle/>
        <a:p>
          <a:endParaRPr lang="en-US"/>
        </a:p>
      </dgm:t>
    </dgm:pt>
    <dgm:pt modelId="{AB32CA04-BBC4-47B8-BB45-44237A4F7C4A}" type="pres">
      <dgm:prSet presAssocID="{72FCEDEC-F85D-4C74-B966-0272DEE43D0D}" presName="Accent2" presStyleCnt="0"/>
      <dgm:spPr/>
    </dgm:pt>
    <dgm:pt modelId="{80BD9020-6454-48BB-96F3-E45C5862295A}" type="pres">
      <dgm:prSet presAssocID="{72FCEDEC-F85D-4C74-B966-0272DEE43D0D}" presName="Accent" presStyleLbl="bgShp" presStyleIdx="1" presStyleCnt="6"/>
      <dgm:spPr/>
    </dgm:pt>
    <dgm:pt modelId="{85F0C26E-19C5-42FF-BEA8-E0A6C0CECFFA}" type="pres">
      <dgm:prSet presAssocID="{72FCEDEC-F85D-4C74-B966-0272DEE43D0D}" presName="Child2" presStyleLbl="node1" presStyleIdx="1" presStyleCnt="6">
        <dgm:presLayoutVars>
          <dgm:chMax val="0"/>
          <dgm:chPref val="0"/>
          <dgm:bulletEnabled val="1"/>
        </dgm:presLayoutVars>
      </dgm:prSet>
      <dgm:spPr/>
      <dgm:t>
        <a:bodyPr/>
        <a:lstStyle/>
        <a:p>
          <a:endParaRPr lang="en-US"/>
        </a:p>
      </dgm:t>
    </dgm:pt>
    <dgm:pt modelId="{32FE7C74-498C-44C5-87C8-50433AF878E5}" type="pres">
      <dgm:prSet presAssocID="{CBAFA478-73B2-4724-89C6-6FDFDA1E8231}" presName="Accent3" presStyleCnt="0"/>
      <dgm:spPr/>
    </dgm:pt>
    <dgm:pt modelId="{274ECFBF-AFCE-4986-8E28-E366BF63D109}" type="pres">
      <dgm:prSet presAssocID="{CBAFA478-73B2-4724-89C6-6FDFDA1E8231}" presName="Accent" presStyleLbl="bgShp" presStyleIdx="2" presStyleCnt="6"/>
      <dgm:spPr/>
    </dgm:pt>
    <dgm:pt modelId="{DE6BEF2F-AD4A-4F60-93D9-FD17457D8E93}" type="pres">
      <dgm:prSet presAssocID="{CBAFA478-73B2-4724-89C6-6FDFDA1E8231}" presName="Child3" presStyleLbl="node1" presStyleIdx="2" presStyleCnt="6" custLinFactNeighborX="-92144" custLinFactNeighborY="60526">
        <dgm:presLayoutVars>
          <dgm:chMax val="0"/>
          <dgm:chPref val="0"/>
          <dgm:bulletEnabled val="1"/>
        </dgm:presLayoutVars>
      </dgm:prSet>
      <dgm:spPr/>
      <dgm:t>
        <a:bodyPr/>
        <a:lstStyle/>
        <a:p>
          <a:endParaRPr lang="en-US"/>
        </a:p>
      </dgm:t>
    </dgm:pt>
    <dgm:pt modelId="{EF319315-DB45-48D7-93CD-7AE5E825628E}" type="pres">
      <dgm:prSet presAssocID="{F3AF6382-543E-40D9-BDF5-2488891C3149}" presName="Accent4" presStyleCnt="0"/>
      <dgm:spPr/>
    </dgm:pt>
    <dgm:pt modelId="{7E86A1C9-FCCB-497B-B84C-561EBD229D3D}" type="pres">
      <dgm:prSet presAssocID="{F3AF6382-543E-40D9-BDF5-2488891C3149}" presName="Accent" presStyleLbl="bgShp" presStyleIdx="3" presStyleCnt="6"/>
      <dgm:spPr/>
    </dgm:pt>
    <dgm:pt modelId="{2C7EBC0C-14DE-4127-BFF4-662DFB3D01CB}" type="pres">
      <dgm:prSet presAssocID="{F3AF6382-543E-40D9-BDF5-2488891C3149}" presName="Child4" presStyleLbl="node1" presStyleIdx="3" presStyleCnt="6" custLinFactNeighborX="94427" custLinFactNeighborY="-59099">
        <dgm:presLayoutVars>
          <dgm:chMax val="0"/>
          <dgm:chPref val="0"/>
          <dgm:bulletEnabled val="1"/>
        </dgm:presLayoutVars>
      </dgm:prSet>
      <dgm:spPr/>
      <dgm:t>
        <a:bodyPr/>
        <a:lstStyle/>
        <a:p>
          <a:endParaRPr lang="en-US"/>
        </a:p>
      </dgm:t>
    </dgm:pt>
    <dgm:pt modelId="{66732351-32B9-4968-AB7D-59F9261675CB}" type="pres">
      <dgm:prSet presAssocID="{728D81BC-88F9-4292-B6C2-CE4664F7743C}" presName="Accent5" presStyleCnt="0"/>
      <dgm:spPr/>
    </dgm:pt>
    <dgm:pt modelId="{1455D650-B743-4DF8-9D1A-0601512AD73B}" type="pres">
      <dgm:prSet presAssocID="{728D81BC-88F9-4292-B6C2-CE4664F7743C}" presName="Accent" presStyleLbl="bgShp" presStyleIdx="4" presStyleCnt="6" custScaleX="125082" custScaleY="99999" custLinFactNeighborX="-50158" custLinFactNeighborY="-18830"/>
      <dgm:spPr/>
    </dgm:pt>
    <dgm:pt modelId="{68A421C1-1AD5-4035-9D81-4FDDF0263E97}" type="pres">
      <dgm:prSet presAssocID="{728D81BC-88F9-4292-B6C2-CE4664F7743C}" presName="Child5" presStyleLbl="node1" presStyleIdx="4" presStyleCnt="6" custLinFactNeighborX="2425" custLinFactNeighborY="2408">
        <dgm:presLayoutVars>
          <dgm:chMax val="0"/>
          <dgm:chPref val="0"/>
          <dgm:bulletEnabled val="1"/>
        </dgm:presLayoutVars>
      </dgm:prSet>
      <dgm:spPr/>
      <dgm:t>
        <a:bodyPr/>
        <a:lstStyle/>
        <a:p>
          <a:endParaRPr lang="en-US"/>
        </a:p>
      </dgm:t>
    </dgm:pt>
    <dgm:pt modelId="{8BCA63AE-97EB-4338-A52B-BF3CED0F7EE0}" type="pres">
      <dgm:prSet presAssocID="{FE0CA8E3-F108-44EE-81E6-FDDC70E3D54F}" presName="Accent6" presStyleCnt="0"/>
      <dgm:spPr/>
    </dgm:pt>
    <dgm:pt modelId="{CC731E4C-3DFA-4C7D-A2CB-0F04C955B489}" type="pres">
      <dgm:prSet presAssocID="{FE0CA8E3-F108-44EE-81E6-FDDC70E3D54F}" presName="Accent" presStyleLbl="bgShp" presStyleIdx="5" presStyleCnt="6"/>
      <dgm:spPr/>
      <dgm:t>
        <a:bodyPr/>
        <a:lstStyle/>
        <a:p>
          <a:endParaRPr lang="en-US"/>
        </a:p>
      </dgm:t>
    </dgm:pt>
    <dgm:pt modelId="{70C90E25-A9A6-4B79-B162-E0117DE4784C}" type="pres">
      <dgm:prSet presAssocID="{FE0CA8E3-F108-44EE-81E6-FDDC70E3D54F}" presName="Child6" presStyleLbl="node1" presStyleIdx="5" presStyleCnt="6">
        <dgm:presLayoutVars>
          <dgm:chMax val="0"/>
          <dgm:chPref val="0"/>
          <dgm:bulletEnabled val="1"/>
        </dgm:presLayoutVars>
      </dgm:prSet>
      <dgm:spPr/>
      <dgm:t>
        <a:bodyPr/>
        <a:lstStyle/>
        <a:p>
          <a:endParaRPr lang="en-US"/>
        </a:p>
      </dgm:t>
    </dgm:pt>
  </dgm:ptLst>
  <dgm:cxnLst>
    <dgm:cxn modelId="{DFADA3C7-13E6-4DFD-BEAD-AD24019FFAA0}" type="presOf" srcId="{CBAFA478-73B2-4724-89C6-6FDFDA1E8231}" destId="{DE6BEF2F-AD4A-4F60-93D9-FD17457D8E93}" srcOrd="0" destOrd="0" presId="urn:microsoft.com/office/officeart/2011/layout/HexagonRadial"/>
    <dgm:cxn modelId="{247ABF7B-5125-4C73-BA3A-D89110EDA7FF}" srcId="{C4C1BDE8-3C1B-406D-9F54-6DE2A5599345}" destId="{728D81BC-88F9-4292-B6C2-CE4664F7743C}" srcOrd="4" destOrd="0" parTransId="{3081BA4E-EE6F-44F7-8F0C-B1571C6DBF1E}" sibTransId="{8045E5A7-D068-4098-A1FD-2C0F53E05870}"/>
    <dgm:cxn modelId="{3C53CF92-3DC2-4E41-8176-4BF63DEFE840}" srcId="{7F446F24-2000-4ED7-8DD4-CC79527FA509}" destId="{58610645-E2CB-4A09-A0A0-CB7B6918990C}" srcOrd="1" destOrd="0" parTransId="{1FB6FBB3-44DD-4D5F-8ABE-3B9C4C7238BD}" sibTransId="{AFF960E2-2EC1-470E-91F1-6C9171655EBC}"/>
    <dgm:cxn modelId="{B5421206-F41B-4C6D-9061-02AE16E9383B}" srcId="{7F446F24-2000-4ED7-8DD4-CC79527FA509}" destId="{C4C1BDE8-3C1B-406D-9F54-6DE2A5599345}" srcOrd="0" destOrd="0" parTransId="{77E1060D-0FCD-4B80-B673-833DEAB863D0}" sibTransId="{1E512146-9AD6-4976-A554-66B563B2721C}"/>
    <dgm:cxn modelId="{A302399F-AB2B-422E-A9EB-753B4FA1B8D9}" type="presOf" srcId="{FE0CA8E3-F108-44EE-81E6-FDDC70E3D54F}" destId="{70C90E25-A9A6-4B79-B162-E0117DE4784C}" srcOrd="0" destOrd="0" presId="urn:microsoft.com/office/officeart/2011/layout/HexagonRadial"/>
    <dgm:cxn modelId="{9A202569-3928-4C0E-AEDA-E11BE97CBCEC}" srcId="{C4C1BDE8-3C1B-406D-9F54-6DE2A5599345}" destId="{FE0CA8E3-F108-44EE-81E6-FDDC70E3D54F}" srcOrd="5" destOrd="0" parTransId="{BCAB4C67-D47C-4B6A-82C6-B51C62291C2B}" sibTransId="{29FC0C73-B4D5-4DCF-83D2-0667A72C2720}"/>
    <dgm:cxn modelId="{AF44D02E-0D74-499C-BCB8-C924CBE2758A}" type="presOf" srcId="{C4C1BDE8-3C1B-406D-9F54-6DE2A5599345}" destId="{C0817FE2-AFB4-4E93-B449-DC537E1FFA30}" srcOrd="0" destOrd="0" presId="urn:microsoft.com/office/officeart/2011/layout/HexagonRadial"/>
    <dgm:cxn modelId="{7FE19843-068A-4AE5-AD69-0E8BD9A79337}" srcId="{C4C1BDE8-3C1B-406D-9F54-6DE2A5599345}" destId="{CBAFA478-73B2-4724-89C6-6FDFDA1E8231}" srcOrd="2" destOrd="0" parTransId="{81B750F4-49D8-4CD3-A46C-166901C5DA6C}" sibTransId="{A3C7DDF2-7015-4AEA-8E07-237A3FA26F6E}"/>
    <dgm:cxn modelId="{8C89B376-247F-487B-BC14-8A3D888581E9}" srcId="{C4C1BDE8-3C1B-406D-9F54-6DE2A5599345}" destId="{72FCEDEC-F85D-4C74-B966-0272DEE43D0D}" srcOrd="1" destOrd="0" parTransId="{51C30ED6-BB2D-4C02-8B21-E8B65CF1ADB6}" sibTransId="{1263019B-B85B-4EE8-ACFC-C3A91E3CB8D3}"/>
    <dgm:cxn modelId="{F6EA7A7C-1898-46A8-B058-DBC618FF935E}" type="presOf" srcId="{301D67FD-336A-433A-AA78-3AFF1CD16049}" destId="{ECF43F55-3AAA-4F46-BD57-78030F903F05}" srcOrd="0" destOrd="0" presId="urn:microsoft.com/office/officeart/2011/layout/HexagonRadial"/>
    <dgm:cxn modelId="{6A59F998-6568-4F2E-97C0-4E5F34E832C9}" srcId="{C4C1BDE8-3C1B-406D-9F54-6DE2A5599345}" destId="{F3AF6382-543E-40D9-BDF5-2488891C3149}" srcOrd="3" destOrd="0" parTransId="{3A08CE82-6741-4F41-B8F2-D118132DCF13}" sibTransId="{74BB9B89-C3FF-4190-A52D-185D1608AE3C}"/>
    <dgm:cxn modelId="{9E7CECEE-747E-45D8-868E-8DC16E1C3205}" type="presOf" srcId="{F3AF6382-543E-40D9-BDF5-2488891C3149}" destId="{2C7EBC0C-14DE-4127-BFF4-662DFB3D01CB}" srcOrd="0" destOrd="0" presId="urn:microsoft.com/office/officeart/2011/layout/HexagonRadial"/>
    <dgm:cxn modelId="{C78A69CC-7809-4F8A-B9C6-6D58CC358119}" type="presOf" srcId="{7F446F24-2000-4ED7-8DD4-CC79527FA509}" destId="{E63B3814-03F2-4869-9C76-BB9006E6D2A4}" srcOrd="0" destOrd="0" presId="urn:microsoft.com/office/officeart/2011/layout/HexagonRadial"/>
    <dgm:cxn modelId="{C646F815-B8B7-4D31-A46A-DE172D546956}" srcId="{C4C1BDE8-3C1B-406D-9F54-6DE2A5599345}" destId="{301D67FD-336A-433A-AA78-3AFF1CD16049}" srcOrd="0" destOrd="0" parTransId="{84A6F3AE-6568-4673-81C1-B3B9064E88EF}" sibTransId="{82EDB396-881A-42F9-AB7C-4C6736AAA15C}"/>
    <dgm:cxn modelId="{B2C47BBF-678B-4DBF-95D1-8CEEE62E7728}" type="presOf" srcId="{72FCEDEC-F85D-4C74-B966-0272DEE43D0D}" destId="{85F0C26E-19C5-42FF-BEA8-E0A6C0CECFFA}" srcOrd="0" destOrd="0" presId="urn:microsoft.com/office/officeart/2011/layout/HexagonRadial"/>
    <dgm:cxn modelId="{55422D99-64B7-4A30-97F3-8EBA21BA38F0}" type="presOf" srcId="{728D81BC-88F9-4292-B6C2-CE4664F7743C}" destId="{68A421C1-1AD5-4035-9D81-4FDDF0263E97}" srcOrd="0" destOrd="0" presId="urn:microsoft.com/office/officeart/2011/layout/HexagonRadial"/>
    <dgm:cxn modelId="{134DDE17-F77A-4FAE-96EF-55AC78C12589}" type="presParOf" srcId="{E63B3814-03F2-4869-9C76-BB9006E6D2A4}" destId="{C0817FE2-AFB4-4E93-B449-DC537E1FFA30}" srcOrd="0" destOrd="0" presId="urn:microsoft.com/office/officeart/2011/layout/HexagonRadial"/>
    <dgm:cxn modelId="{58B0EE88-9A4D-49D6-A417-76CF943D4C29}" type="presParOf" srcId="{E63B3814-03F2-4869-9C76-BB9006E6D2A4}" destId="{3F632B71-80CE-4E25-AE79-BB1DF14BD68D}" srcOrd="1" destOrd="0" presId="urn:microsoft.com/office/officeart/2011/layout/HexagonRadial"/>
    <dgm:cxn modelId="{CC097227-C954-4098-A28D-90247F479240}" type="presParOf" srcId="{3F632B71-80CE-4E25-AE79-BB1DF14BD68D}" destId="{33DBF638-3326-4AC5-B366-343A8EEF5028}" srcOrd="0" destOrd="0" presId="urn:microsoft.com/office/officeart/2011/layout/HexagonRadial"/>
    <dgm:cxn modelId="{AC2D10DA-7E66-40A0-A914-BB3EBDEB697B}" type="presParOf" srcId="{E63B3814-03F2-4869-9C76-BB9006E6D2A4}" destId="{ECF43F55-3AAA-4F46-BD57-78030F903F05}" srcOrd="2" destOrd="0" presId="urn:microsoft.com/office/officeart/2011/layout/HexagonRadial"/>
    <dgm:cxn modelId="{0C1A046E-9385-4D9B-AC82-2D38931E583B}" type="presParOf" srcId="{E63B3814-03F2-4869-9C76-BB9006E6D2A4}" destId="{AB32CA04-BBC4-47B8-BB45-44237A4F7C4A}" srcOrd="3" destOrd="0" presId="urn:microsoft.com/office/officeart/2011/layout/HexagonRadial"/>
    <dgm:cxn modelId="{C6D00BA7-4AFE-4A3B-AEF5-7EB2768D9FE5}" type="presParOf" srcId="{AB32CA04-BBC4-47B8-BB45-44237A4F7C4A}" destId="{80BD9020-6454-48BB-96F3-E45C5862295A}" srcOrd="0" destOrd="0" presId="urn:microsoft.com/office/officeart/2011/layout/HexagonRadial"/>
    <dgm:cxn modelId="{FC94AE83-C6C2-4867-84A5-D8EB1B00AA2C}" type="presParOf" srcId="{E63B3814-03F2-4869-9C76-BB9006E6D2A4}" destId="{85F0C26E-19C5-42FF-BEA8-E0A6C0CECFFA}" srcOrd="4" destOrd="0" presId="urn:microsoft.com/office/officeart/2011/layout/HexagonRadial"/>
    <dgm:cxn modelId="{94934DC6-91B5-48B7-A8EB-47DA9BD955F3}" type="presParOf" srcId="{E63B3814-03F2-4869-9C76-BB9006E6D2A4}" destId="{32FE7C74-498C-44C5-87C8-50433AF878E5}" srcOrd="5" destOrd="0" presId="urn:microsoft.com/office/officeart/2011/layout/HexagonRadial"/>
    <dgm:cxn modelId="{F20CD36E-4827-46DA-8893-F667699A4FC4}" type="presParOf" srcId="{32FE7C74-498C-44C5-87C8-50433AF878E5}" destId="{274ECFBF-AFCE-4986-8E28-E366BF63D109}" srcOrd="0" destOrd="0" presId="urn:microsoft.com/office/officeart/2011/layout/HexagonRadial"/>
    <dgm:cxn modelId="{34DC9576-843E-4E69-98E9-9CADB3BFD163}" type="presParOf" srcId="{E63B3814-03F2-4869-9C76-BB9006E6D2A4}" destId="{DE6BEF2F-AD4A-4F60-93D9-FD17457D8E93}" srcOrd="6" destOrd="0" presId="urn:microsoft.com/office/officeart/2011/layout/HexagonRadial"/>
    <dgm:cxn modelId="{B03DD4C5-0879-46E6-BB68-53C60F60798D}" type="presParOf" srcId="{E63B3814-03F2-4869-9C76-BB9006E6D2A4}" destId="{EF319315-DB45-48D7-93CD-7AE5E825628E}" srcOrd="7" destOrd="0" presId="urn:microsoft.com/office/officeart/2011/layout/HexagonRadial"/>
    <dgm:cxn modelId="{6651F7B2-91FE-485A-87BD-95DB74387975}" type="presParOf" srcId="{EF319315-DB45-48D7-93CD-7AE5E825628E}" destId="{7E86A1C9-FCCB-497B-B84C-561EBD229D3D}" srcOrd="0" destOrd="0" presId="urn:microsoft.com/office/officeart/2011/layout/HexagonRadial"/>
    <dgm:cxn modelId="{17CE1914-14A1-4DE6-9A51-E9B4D5017719}" type="presParOf" srcId="{E63B3814-03F2-4869-9C76-BB9006E6D2A4}" destId="{2C7EBC0C-14DE-4127-BFF4-662DFB3D01CB}" srcOrd="8" destOrd="0" presId="urn:microsoft.com/office/officeart/2011/layout/HexagonRadial"/>
    <dgm:cxn modelId="{850362F8-A389-4193-9A06-64306A13059F}" type="presParOf" srcId="{E63B3814-03F2-4869-9C76-BB9006E6D2A4}" destId="{66732351-32B9-4968-AB7D-59F9261675CB}" srcOrd="9" destOrd="0" presId="urn:microsoft.com/office/officeart/2011/layout/HexagonRadial"/>
    <dgm:cxn modelId="{3927B95B-C67F-4631-A617-F6D9E4B9E158}" type="presParOf" srcId="{66732351-32B9-4968-AB7D-59F9261675CB}" destId="{1455D650-B743-4DF8-9D1A-0601512AD73B}" srcOrd="0" destOrd="0" presId="urn:microsoft.com/office/officeart/2011/layout/HexagonRadial"/>
    <dgm:cxn modelId="{91EF0CEA-4473-4C1C-AF6E-0E87B0CD04A8}" type="presParOf" srcId="{E63B3814-03F2-4869-9C76-BB9006E6D2A4}" destId="{68A421C1-1AD5-4035-9D81-4FDDF0263E97}" srcOrd="10" destOrd="0" presId="urn:microsoft.com/office/officeart/2011/layout/HexagonRadial"/>
    <dgm:cxn modelId="{93947AC9-4499-4455-9205-FFBD28C86D33}" type="presParOf" srcId="{E63B3814-03F2-4869-9C76-BB9006E6D2A4}" destId="{8BCA63AE-97EB-4338-A52B-BF3CED0F7EE0}" srcOrd="11" destOrd="0" presId="urn:microsoft.com/office/officeart/2011/layout/HexagonRadial"/>
    <dgm:cxn modelId="{0DBFAFCC-0C36-4D4D-A17E-0076AA232589}" type="presParOf" srcId="{8BCA63AE-97EB-4338-A52B-BF3CED0F7EE0}" destId="{CC731E4C-3DFA-4C7D-A2CB-0F04C955B489}" srcOrd="0" destOrd="0" presId="urn:microsoft.com/office/officeart/2011/layout/HexagonRadial"/>
    <dgm:cxn modelId="{08578B14-63F2-4B59-AEA0-3B5B66671F33}" type="presParOf" srcId="{E63B3814-03F2-4869-9C76-BB9006E6D2A4}" destId="{70C90E25-A9A6-4B79-B162-E0117DE4784C}"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17FE2-AFB4-4E93-B449-DC537E1FFA30}">
      <dsp:nvSpPr>
        <dsp:cNvPr id="0" name=""/>
        <dsp:cNvSpPr/>
      </dsp:nvSpPr>
      <dsp:spPr>
        <a:xfrm>
          <a:off x="2327459" y="1372872"/>
          <a:ext cx="2278835" cy="1927388"/>
        </a:xfrm>
        <a:prstGeom prst="hexagon">
          <a:avLst>
            <a:gd name="adj" fmla="val 28570"/>
            <a:gd name="vf" fmla="val 115470"/>
          </a:avLst>
        </a:prstGeom>
        <a:solidFill>
          <a:schemeClr val="accent1">
            <a:lumMod val="60000"/>
            <a:lumOff val="4000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Strategic Interdisciplinary Initiatives</a:t>
          </a:r>
        </a:p>
      </dsp:txBody>
      <dsp:txXfrm>
        <a:off x="2700914" y="1688732"/>
        <a:ext cx="1531925" cy="1295668"/>
      </dsp:txXfrm>
    </dsp:sp>
    <dsp:sp modelId="{80BD9020-6454-48BB-96F3-E45C5862295A}">
      <dsp:nvSpPr>
        <dsp:cNvPr id="0" name=""/>
        <dsp:cNvSpPr/>
      </dsp:nvSpPr>
      <dsp:spPr>
        <a:xfrm>
          <a:off x="3708706" y="714593"/>
          <a:ext cx="723035" cy="622990"/>
        </a:xfrm>
        <a:prstGeom prst="hexagon">
          <a:avLst>
            <a:gd name="adj" fmla="val 28900"/>
            <a:gd name="vf" fmla="val 115470"/>
          </a:avLst>
        </a:prstGeom>
        <a:gradFill rotWithShape="0">
          <a:gsLst>
            <a:gs pos="0">
              <a:schemeClr val="accent2">
                <a:tint val="40000"/>
                <a:hueOff val="0"/>
                <a:satOff val="0"/>
                <a:lumOff val="0"/>
                <a:alphaOff val="0"/>
                <a:tint val="98000"/>
                <a:shade val="25000"/>
                <a:satMod val="250000"/>
              </a:schemeClr>
            </a:gs>
            <a:gs pos="68000">
              <a:schemeClr val="accent2">
                <a:tint val="40000"/>
                <a:hueOff val="0"/>
                <a:satOff val="0"/>
                <a:lumOff val="0"/>
                <a:alphaOff val="0"/>
                <a:tint val="86000"/>
                <a:satMod val="115000"/>
              </a:schemeClr>
            </a:gs>
            <a:gs pos="100000">
              <a:schemeClr val="accent2">
                <a:tint val="40000"/>
                <a:hueOff val="0"/>
                <a:satOff val="0"/>
                <a:lumOff val="0"/>
                <a:alphaOff val="0"/>
                <a:tint val="50000"/>
                <a:satMod val="150000"/>
              </a:schemeClr>
            </a:gs>
          </a:gsLst>
          <a:path path="circle">
            <a:fillToRect l="50000" t="130000" r="50000" b="-3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ECF43F55-3AAA-4F46-BD57-78030F903F05}">
      <dsp:nvSpPr>
        <dsp:cNvPr id="0" name=""/>
        <dsp:cNvSpPr/>
      </dsp:nvSpPr>
      <dsp:spPr>
        <a:xfrm>
          <a:off x="2685222" y="0"/>
          <a:ext cx="1570440" cy="1358615"/>
        </a:xfrm>
        <a:prstGeom prst="hexagon">
          <a:avLst>
            <a:gd name="adj" fmla="val 28570"/>
            <a:gd name="vf" fmla="val 115470"/>
          </a:avLst>
        </a:prstGeom>
        <a:solidFill>
          <a:schemeClr val="tx2">
            <a:lumMod val="60000"/>
            <a:lumOff val="40000"/>
          </a:schemeClr>
        </a:solidFill>
        <a:ln>
          <a:noFill/>
        </a:ln>
        <a:effectLst>
          <a:outerShdw blurRad="57150" dist="38100" dir="5400000" algn="ctr" rotWithShape="0">
            <a:schemeClr val="accent2">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Cyber Systems</a:t>
          </a:r>
          <a:endParaRPr lang="en-US" sz="1300" b="1" kern="1200" dirty="0"/>
        </a:p>
      </dsp:txBody>
      <dsp:txXfrm>
        <a:off x="2945477" y="225152"/>
        <a:ext cx="1049930" cy="908311"/>
      </dsp:txXfrm>
    </dsp:sp>
    <dsp:sp modelId="{274ECFBF-AFCE-4986-8E28-E366BF63D109}">
      <dsp:nvSpPr>
        <dsp:cNvPr id="0" name=""/>
        <dsp:cNvSpPr/>
      </dsp:nvSpPr>
      <dsp:spPr>
        <a:xfrm>
          <a:off x="4552545" y="1879254"/>
          <a:ext cx="723035" cy="622990"/>
        </a:xfrm>
        <a:prstGeom prst="hexagon">
          <a:avLst>
            <a:gd name="adj" fmla="val 28900"/>
            <a:gd name="vf" fmla="val 115470"/>
          </a:avLst>
        </a:prstGeom>
        <a:gradFill rotWithShape="0">
          <a:gsLst>
            <a:gs pos="0">
              <a:schemeClr val="accent2">
                <a:tint val="40000"/>
                <a:hueOff val="0"/>
                <a:satOff val="0"/>
                <a:lumOff val="0"/>
                <a:alphaOff val="0"/>
                <a:tint val="98000"/>
                <a:shade val="25000"/>
                <a:satMod val="250000"/>
              </a:schemeClr>
            </a:gs>
            <a:gs pos="68000">
              <a:schemeClr val="accent2">
                <a:tint val="40000"/>
                <a:hueOff val="0"/>
                <a:satOff val="0"/>
                <a:lumOff val="0"/>
                <a:alphaOff val="0"/>
                <a:tint val="86000"/>
                <a:satMod val="115000"/>
              </a:schemeClr>
            </a:gs>
            <a:gs pos="100000">
              <a:schemeClr val="accent2">
                <a:tint val="40000"/>
                <a:hueOff val="0"/>
                <a:satOff val="0"/>
                <a:lumOff val="0"/>
                <a:alphaOff val="0"/>
                <a:tint val="50000"/>
                <a:satMod val="150000"/>
              </a:schemeClr>
            </a:gs>
          </a:gsLst>
          <a:path path="circle">
            <a:fillToRect l="50000" t="130000" r="50000" b="-3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5F0C26E-19C5-42FF-BEA8-E0A6C0CECFFA}">
      <dsp:nvSpPr>
        <dsp:cNvPr id="0" name=""/>
        <dsp:cNvSpPr/>
      </dsp:nvSpPr>
      <dsp:spPr>
        <a:xfrm>
          <a:off x="4125499" y="835639"/>
          <a:ext cx="1570440" cy="1358615"/>
        </a:xfrm>
        <a:prstGeom prst="hexagon">
          <a:avLst>
            <a:gd name="adj" fmla="val 28570"/>
            <a:gd name="vf" fmla="val 115470"/>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Energy and the Environment</a:t>
          </a:r>
          <a:endParaRPr lang="en-US" sz="1300" b="1" kern="1200" dirty="0"/>
        </a:p>
      </dsp:txBody>
      <dsp:txXfrm>
        <a:off x="4385754" y="1060791"/>
        <a:ext cx="1049930" cy="908311"/>
      </dsp:txXfrm>
    </dsp:sp>
    <dsp:sp modelId="{7E86A1C9-FCCB-497B-B84C-561EBD229D3D}">
      <dsp:nvSpPr>
        <dsp:cNvPr id="0" name=""/>
        <dsp:cNvSpPr/>
      </dsp:nvSpPr>
      <dsp:spPr>
        <a:xfrm>
          <a:off x="3966360" y="3193938"/>
          <a:ext cx="723035" cy="622990"/>
        </a:xfrm>
        <a:prstGeom prst="hexagon">
          <a:avLst>
            <a:gd name="adj" fmla="val 28900"/>
            <a:gd name="vf" fmla="val 115470"/>
          </a:avLst>
        </a:prstGeom>
        <a:gradFill rotWithShape="0">
          <a:gsLst>
            <a:gs pos="0">
              <a:schemeClr val="accent2">
                <a:tint val="40000"/>
                <a:hueOff val="0"/>
                <a:satOff val="0"/>
                <a:lumOff val="0"/>
                <a:alphaOff val="0"/>
                <a:tint val="98000"/>
                <a:shade val="25000"/>
                <a:satMod val="250000"/>
              </a:schemeClr>
            </a:gs>
            <a:gs pos="68000">
              <a:schemeClr val="accent2">
                <a:tint val="40000"/>
                <a:hueOff val="0"/>
                <a:satOff val="0"/>
                <a:lumOff val="0"/>
                <a:alphaOff val="0"/>
                <a:tint val="86000"/>
                <a:satMod val="115000"/>
              </a:schemeClr>
            </a:gs>
            <a:gs pos="100000">
              <a:schemeClr val="accent2">
                <a:tint val="40000"/>
                <a:hueOff val="0"/>
                <a:satOff val="0"/>
                <a:lumOff val="0"/>
                <a:alphaOff val="0"/>
                <a:tint val="50000"/>
                <a:satMod val="150000"/>
              </a:schemeClr>
            </a:gs>
          </a:gsLst>
          <a:path path="circle">
            <a:fillToRect l="50000" t="130000" r="50000" b="-3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E6BEF2F-AD4A-4F60-93D9-FD17457D8E93}">
      <dsp:nvSpPr>
        <dsp:cNvPr id="0" name=""/>
        <dsp:cNvSpPr/>
      </dsp:nvSpPr>
      <dsp:spPr>
        <a:xfrm>
          <a:off x="2678432" y="3300725"/>
          <a:ext cx="1570440" cy="1358615"/>
        </a:xfrm>
        <a:prstGeom prst="hexagon">
          <a:avLst>
            <a:gd name="adj" fmla="val 28570"/>
            <a:gd name="vf" fmla="val 115470"/>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Science, Technology, Engineering and Math</a:t>
          </a:r>
          <a:endParaRPr lang="en-US" sz="1300" b="1" kern="1200" dirty="0"/>
        </a:p>
      </dsp:txBody>
      <dsp:txXfrm>
        <a:off x="2938687" y="3525877"/>
        <a:ext cx="1049930" cy="908311"/>
      </dsp:txXfrm>
    </dsp:sp>
    <dsp:sp modelId="{1455D650-B743-4DF8-9D1A-0601512AD73B}">
      <dsp:nvSpPr>
        <dsp:cNvPr id="0" name=""/>
        <dsp:cNvSpPr/>
      </dsp:nvSpPr>
      <dsp:spPr>
        <a:xfrm>
          <a:off x="2058928" y="3213101"/>
          <a:ext cx="904387" cy="622984"/>
        </a:xfrm>
        <a:prstGeom prst="hexagon">
          <a:avLst>
            <a:gd name="adj" fmla="val 28900"/>
            <a:gd name="vf" fmla="val 115470"/>
          </a:avLst>
        </a:prstGeom>
        <a:gradFill rotWithShape="0">
          <a:gsLst>
            <a:gs pos="0">
              <a:schemeClr val="accent2">
                <a:tint val="40000"/>
                <a:hueOff val="0"/>
                <a:satOff val="0"/>
                <a:lumOff val="0"/>
                <a:alphaOff val="0"/>
                <a:tint val="98000"/>
                <a:shade val="25000"/>
                <a:satMod val="250000"/>
              </a:schemeClr>
            </a:gs>
            <a:gs pos="68000">
              <a:schemeClr val="accent2">
                <a:tint val="40000"/>
                <a:hueOff val="0"/>
                <a:satOff val="0"/>
                <a:lumOff val="0"/>
                <a:alphaOff val="0"/>
                <a:tint val="86000"/>
                <a:satMod val="115000"/>
              </a:schemeClr>
            </a:gs>
            <a:gs pos="100000">
              <a:schemeClr val="accent2">
                <a:tint val="40000"/>
                <a:hueOff val="0"/>
                <a:satOff val="0"/>
                <a:lumOff val="0"/>
                <a:alphaOff val="0"/>
                <a:tint val="50000"/>
                <a:satMod val="150000"/>
              </a:schemeClr>
            </a:gs>
          </a:gsLst>
          <a:path path="circle">
            <a:fillToRect l="50000" t="130000" r="50000" b="-3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C7EBC0C-14DE-4127-BFF4-662DFB3D01CB}">
      <dsp:nvSpPr>
        <dsp:cNvPr id="0" name=""/>
        <dsp:cNvSpPr/>
      </dsp:nvSpPr>
      <dsp:spPr>
        <a:xfrm>
          <a:off x="4168142" y="2512056"/>
          <a:ext cx="1570440" cy="1358615"/>
        </a:xfrm>
        <a:prstGeom prst="hexagon">
          <a:avLst>
            <a:gd name="adj" fmla="val 28570"/>
            <a:gd name="vf" fmla="val 11547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Gulf of Mexico Research and Restoration</a:t>
          </a:r>
          <a:endParaRPr lang="en-US" sz="1300" b="1" kern="1200" dirty="0"/>
        </a:p>
      </dsp:txBody>
      <dsp:txXfrm>
        <a:off x="4428397" y="2737208"/>
        <a:ext cx="1049930" cy="908311"/>
      </dsp:txXfrm>
    </dsp:sp>
    <dsp:sp modelId="{CC731E4C-3DFA-4C7D-A2CB-0F04C955B489}">
      <dsp:nvSpPr>
        <dsp:cNvPr id="0" name=""/>
        <dsp:cNvSpPr/>
      </dsp:nvSpPr>
      <dsp:spPr>
        <a:xfrm>
          <a:off x="1654607" y="2166213"/>
          <a:ext cx="723035" cy="622990"/>
        </a:xfrm>
        <a:prstGeom prst="hexagon">
          <a:avLst>
            <a:gd name="adj" fmla="val 28900"/>
            <a:gd name="vf" fmla="val 115470"/>
          </a:avLst>
        </a:prstGeom>
        <a:gradFill rotWithShape="0">
          <a:gsLst>
            <a:gs pos="0">
              <a:schemeClr val="accent2">
                <a:tint val="40000"/>
                <a:hueOff val="0"/>
                <a:satOff val="0"/>
                <a:lumOff val="0"/>
                <a:alphaOff val="0"/>
                <a:tint val="98000"/>
                <a:shade val="25000"/>
                <a:satMod val="250000"/>
              </a:schemeClr>
            </a:gs>
            <a:gs pos="68000">
              <a:schemeClr val="accent2">
                <a:tint val="40000"/>
                <a:hueOff val="0"/>
                <a:satOff val="0"/>
                <a:lumOff val="0"/>
                <a:alphaOff val="0"/>
                <a:tint val="86000"/>
                <a:satMod val="115000"/>
              </a:schemeClr>
            </a:gs>
            <a:gs pos="100000">
              <a:schemeClr val="accent2">
                <a:tint val="40000"/>
                <a:hueOff val="0"/>
                <a:satOff val="0"/>
                <a:lumOff val="0"/>
                <a:alphaOff val="0"/>
                <a:tint val="50000"/>
                <a:satMod val="150000"/>
              </a:schemeClr>
            </a:gs>
          </a:gsLst>
          <a:path path="circle">
            <a:fillToRect l="50000" t="130000" r="50000" b="-30000"/>
          </a:path>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8A421C1-1AD5-4035-9D81-4FDDF0263E97}">
      <dsp:nvSpPr>
        <dsp:cNvPr id="0" name=""/>
        <dsp:cNvSpPr/>
      </dsp:nvSpPr>
      <dsp:spPr>
        <a:xfrm>
          <a:off x="1276343" y="2512060"/>
          <a:ext cx="1570440" cy="1358615"/>
        </a:xfrm>
        <a:prstGeom prst="hexagon">
          <a:avLst>
            <a:gd name="adj" fmla="val 28570"/>
            <a:gd name="vf" fmla="val 115470"/>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Transportation</a:t>
          </a:r>
          <a:endParaRPr lang="en-US" sz="1300" b="1" kern="1200" dirty="0"/>
        </a:p>
      </dsp:txBody>
      <dsp:txXfrm>
        <a:off x="1536598" y="2737212"/>
        <a:ext cx="1049930" cy="908311"/>
      </dsp:txXfrm>
    </dsp:sp>
    <dsp:sp modelId="{70C90E25-A9A6-4B79-B162-E0117DE4784C}">
      <dsp:nvSpPr>
        <dsp:cNvPr id="0" name=""/>
        <dsp:cNvSpPr/>
      </dsp:nvSpPr>
      <dsp:spPr>
        <a:xfrm>
          <a:off x="1238260" y="833770"/>
          <a:ext cx="1570440" cy="1358615"/>
        </a:xfrm>
        <a:prstGeom prst="hexagon">
          <a:avLst>
            <a:gd name="adj" fmla="val 28570"/>
            <a:gd name="vf" fmla="val 115470"/>
          </a:avLst>
        </a:prstGeom>
        <a:solidFill>
          <a:schemeClr val="accent2">
            <a:lumMod val="75000"/>
          </a:schemeClr>
        </a:solidFill>
        <a:ln>
          <a:noFill/>
        </a:ln>
        <a:effectLst>
          <a:outerShdw blurRad="57150" dist="38100" dir="5400000" algn="ctr" rotWithShape="0">
            <a:schemeClr val="accent2">
              <a:hueOff val="0"/>
              <a:satOff val="0"/>
              <a:lumOff val="0"/>
              <a:alphaOff val="0"/>
              <a:shade val="9000"/>
              <a:satMod val="105000"/>
              <a:alpha val="48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Health Sciences</a:t>
          </a:r>
        </a:p>
        <a:p>
          <a:pPr lvl="0" algn="ctr" defTabSz="577850">
            <a:lnSpc>
              <a:spcPct val="90000"/>
            </a:lnSpc>
            <a:spcBef>
              <a:spcPct val="0"/>
            </a:spcBef>
            <a:spcAft>
              <a:spcPct val="35000"/>
            </a:spcAft>
          </a:pPr>
          <a:r>
            <a:rPr lang="en-US" sz="1300" b="1" kern="1200" dirty="0" smtClean="0"/>
            <a:t>(Includes Food Systems)</a:t>
          </a:r>
          <a:endParaRPr lang="en-US" sz="1300" b="1" kern="1200" dirty="0"/>
        </a:p>
      </dsp:txBody>
      <dsp:txXfrm>
        <a:off x="1498515" y="1058922"/>
        <a:ext cx="1049930" cy="908311"/>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7C1C3BAB-1455-4EAF-859C-7A1A4FBDE6D5}" type="datetimeFigureOut">
              <a:rPr lang="en-US" smtClean="0"/>
              <a:t>10/29/2013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2226A234-A691-4E5C-8BA2-4C496E61316C}" type="slidenum">
              <a:rPr lang="en-US" smtClean="0"/>
              <a:t>‹#›</a:t>
            </a:fld>
            <a:endParaRPr lang="en-US"/>
          </a:p>
        </p:txBody>
      </p:sp>
    </p:spTree>
    <p:extLst>
      <p:ext uri="{BB962C8B-B14F-4D97-AF65-F5344CB8AC3E}">
        <p14:creationId xmlns:p14="http://schemas.microsoft.com/office/powerpoint/2010/main" val="4270075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1" cy="480060"/>
          </a:xfrm>
          <a:prstGeom prst="rect">
            <a:avLst/>
          </a:prstGeom>
        </p:spPr>
        <p:txBody>
          <a:bodyPr vert="horz" lIns="96644" tIns="48322" rIns="96644" bIns="48322" rtlCol="0"/>
          <a:lstStyle>
            <a:lvl1pPr algn="l">
              <a:defRPr sz="1300"/>
            </a:lvl1pPr>
          </a:lstStyle>
          <a:p>
            <a:endParaRPr lang="en-US"/>
          </a:p>
        </p:txBody>
      </p:sp>
      <p:sp>
        <p:nvSpPr>
          <p:cNvPr id="3" name="Date Placeholder 2"/>
          <p:cNvSpPr>
            <a:spLocks noGrp="1"/>
          </p:cNvSpPr>
          <p:nvPr>
            <p:ph type="dt" idx="1"/>
          </p:nvPr>
        </p:nvSpPr>
        <p:spPr>
          <a:xfrm>
            <a:off x="4143588" y="1"/>
            <a:ext cx="3169921" cy="480060"/>
          </a:xfrm>
          <a:prstGeom prst="rect">
            <a:avLst/>
          </a:prstGeom>
        </p:spPr>
        <p:txBody>
          <a:bodyPr vert="horz" lIns="96644" tIns="48322" rIns="96644" bIns="48322" rtlCol="0"/>
          <a:lstStyle>
            <a:lvl1pPr algn="r">
              <a:defRPr sz="1300"/>
            </a:lvl1pPr>
          </a:lstStyle>
          <a:p>
            <a:fld id="{62E73ADE-CA0E-4793-AEA8-D024786B13A0}" type="datetimeFigureOut">
              <a:rPr lang="en-US" smtClean="0"/>
              <a:t>10/29/2013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4" tIns="48322" rIns="96644" bIns="48322"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44" tIns="48322" rIns="96644" bIns="4832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1" cy="480060"/>
          </a:xfrm>
          <a:prstGeom prst="rect">
            <a:avLst/>
          </a:prstGeom>
        </p:spPr>
        <p:txBody>
          <a:bodyPr vert="horz" lIns="96644" tIns="48322" rIns="96644" bIns="48322"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1" cy="480060"/>
          </a:xfrm>
          <a:prstGeom prst="rect">
            <a:avLst/>
          </a:prstGeom>
        </p:spPr>
        <p:txBody>
          <a:bodyPr vert="horz" lIns="96644" tIns="48322" rIns="96644" bIns="48322" rtlCol="0" anchor="b"/>
          <a:lstStyle>
            <a:lvl1pPr algn="r">
              <a:defRPr sz="1300"/>
            </a:lvl1pPr>
          </a:lstStyle>
          <a:p>
            <a:fld id="{98ADAF2A-A02E-4AC6-891D-BA91D51F7EFA}" type="slidenum">
              <a:rPr lang="en-US" smtClean="0"/>
              <a:t>‹#›</a:t>
            </a:fld>
            <a:endParaRPr lang="en-US"/>
          </a:p>
        </p:txBody>
      </p:sp>
    </p:spTree>
    <p:extLst>
      <p:ext uri="{BB962C8B-B14F-4D97-AF65-F5344CB8AC3E}">
        <p14:creationId xmlns:p14="http://schemas.microsoft.com/office/powerpoint/2010/main" val="347277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4</a:t>
            </a:fld>
            <a:endParaRPr lang="en-US"/>
          </a:p>
        </p:txBody>
      </p:sp>
    </p:spTree>
    <p:extLst>
      <p:ext uri="{BB962C8B-B14F-4D97-AF65-F5344CB8AC3E}">
        <p14:creationId xmlns:p14="http://schemas.microsoft.com/office/powerpoint/2010/main" val="289667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8</a:t>
            </a:fld>
            <a:endParaRPr lang="en-US"/>
          </a:p>
        </p:txBody>
      </p:sp>
    </p:spTree>
    <p:extLst>
      <p:ext uri="{BB962C8B-B14F-4D97-AF65-F5344CB8AC3E}">
        <p14:creationId xmlns:p14="http://schemas.microsoft.com/office/powerpoint/2010/main" val="317898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9</a:t>
            </a:fld>
            <a:endParaRPr lang="en-US"/>
          </a:p>
        </p:txBody>
      </p:sp>
    </p:spTree>
    <p:extLst>
      <p:ext uri="{BB962C8B-B14F-4D97-AF65-F5344CB8AC3E}">
        <p14:creationId xmlns:p14="http://schemas.microsoft.com/office/powerpoint/2010/main" val="79423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10</a:t>
            </a:fld>
            <a:endParaRPr lang="en-US"/>
          </a:p>
        </p:txBody>
      </p:sp>
    </p:spTree>
    <p:extLst>
      <p:ext uri="{BB962C8B-B14F-4D97-AF65-F5344CB8AC3E}">
        <p14:creationId xmlns:p14="http://schemas.microsoft.com/office/powerpoint/2010/main" val="794235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11</a:t>
            </a:fld>
            <a:endParaRPr lang="en-US"/>
          </a:p>
        </p:txBody>
      </p:sp>
    </p:spTree>
    <p:extLst>
      <p:ext uri="{BB962C8B-B14F-4D97-AF65-F5344CB8AC3E}">
        <p14:creationId xmlns:p14="http://schemas.microsoft.com/office/powerpoint/2010/main" val="794235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12</a:t>
            </a:fld>
            <a:endParaRPr lang="en-US"/>
          </a:p>
        </p:txBody>
      </p:sp>
    </p:spTree>
    <p:extLst>
      <p:ext uri="{BB962C8B-B14F-4D97-AF65-F5344CB8AC3E}">
        <p14:creationId xmlns:p14="http://schemas.microsoft.com/office/powerpoint/2010/main" val="79423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13</a:t>
            </a:fld>
            <a:endParaRPr lang="en-US"/>
          </a:p>
        </p:txBody>
      </p:sp>
    </p:spTree>
    <p:extLst>
      <p:ext uri="{BB962C8B-B14F-4D97-AF65-F5344CB8AC3E}">
        <p14:creationId xmlns:p14="http://schemas.microsoft.com/office/powerpoint/2010/main" val="794235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14</a:t>
            </a:fld>
            <a:endParaRPr lang="en-US"/>
          </a:p>
        </p:txBody>
      </p:sp>
    </p:spTree>
    <p:extLst>
      <p:ext uri="{BB962C8B-B14F-4D97-AF65-F5344CB8AC3E}">
        <p14:creationId xmlns:p14="http://schemas.microsoft.com/office/powerpoint/2010/main" val="79423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DAF2A-A02E-4AC6-891D-BA91D51F7EFA}" type="slidenum">
              <a:rPr lang="en-US" smtClean="0"/>
              <a:t>15</a:t>
            </a:fld>
            <a:endParaRPr lang="en-US"/>
          </a:p>
        </p:txBody>
      </p:sp>
    </p:spTree>
    <p:extLst>
      <p:ext uri="{BB962C8B-B14F-4D97-AF65-F5344CB8AC3E}">
        <p14:creationId xmlns:p14="http://schemas.microsoft.com/office/powerpoint/2010/main" val="72165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4227A3BB-ADDB-48B6-9A89-80D61BBE1FC2}" type="datetimeFigureOut">
              <a:rPr lang="en-US">
                <a:solidFill>
                  <a:prstClr val="black"/>
                </a:solidFill>
              </a:rPr>
              <a:pPr>
                <a:defRPr/>
              </a:pPr>
              <a:t>10/29/2013</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230DCADE-FD42-4B7B-861A-4187613F2E8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11295411"/>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48FCDF7E-2231-4FD6-AD2B-D52BED477312}" type="datetimeFigureOut">
              <a:rPr lang="en-US">
                <a:solidFill>
                  <a:prstClr val="black"/>
                </a:solidFill>
              </a:rPr>
              <a:pPr>
                <a:defRPr/>
              </a:pPr>
              <a:t>10/29/2013</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59774437-0F22-4E77-9E3C-DD631ADC001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383396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368C137D-9CE5-4C8F-BCB3-90E94584C5D9}" type="datetimeFigureOut">
              <a:rPr lang="en-US">
                <a:solidFill>
                  <a:prstClr val="black"/>
                </a:solidFill>
              </a:rPr>
              <a:pPr>
                <a:defRPr/>
              </a:pPr>
              <a:t>10/29/2013</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051BAD44-E2E5-4EBB-AFF8-19C0E3E6407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7028257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34934102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9329" y="6172201"/>
            <a:ext cx="2270760" cy="547171"/>
          </a:xfrm>
          <a:prstGeom prst="rect">
            <a:avLst/>
          </a:prstGeom>
        </p:spPr>
      </p:pic>
    </p:spTree>
    <p:extLst>
      <p:ext uri="{BB962C8B-B14F-4D97-AF65-F5344CB8AC3E}">
        <p14:creationId xmlns:p14="http://schemas.microsoft.com/office/powerpoint/2010/main" val="159932520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F10F6298-1477-4746-8D6D-3AB8EE12E8A4}" type="datetimeFigureOut">
              <a:rPr lang="en-US">
                <a:solidFill>
                  <a:prstClr val="black"/>
                </a:solidFill>
              </a:rPr>
              <a:pPr>
                <a:defRPr/>
              </a:pPr>
              <a:t>10/29/2013</a:t>
            </a:fld>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476F6400-1C22-426D-820F-0F2C1052C00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5913092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1DB6B541-40BC-4907-BAC1-8F368CD54DE7}" type="datetimeFigureOut">
              <a:rPr lang="en-US">
                <a:solidFill>
                  <a:prstClr val="black"/>
                </a:solidFill>
              </a:rPr>
              <a:pPr>
                <a:defRPr/>
              </a:pPr>
              <a:t>10/29/2013</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0DC308B9-4975-4877-A033-36D0B6993BB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328795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E9858F43-99DA-4F38-A175-5C02F71B00DA}" type="datetimeFigureOut">
              <a:rPr lang="en-US">
                <a:solidFill>
                  <a:prstClr val="black"/>
                </a:solidFill>
              </a:rPr>
              <a:pPr>
                <a:defRPr/>
              </a:pPr>
              <a:t>10/29/2013</a:t>
            </a:fld>
            <a:endParaRPr lang="en-US">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CE003193-0CC4-4753-BE2B-4120447B89B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8811286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28B8B532-2F48-45A7-B388-040CBF8FA52B}" type="datetimeFigureOut">
              <a:rPr lang="en-US">
                <a:solidFill>
                  <a:prstClr val="black"/>
                </a:solidFill>
              </a:rPr>
              <a:pPr>
                <a:defRPr/>
              </a:pPr>
              <a:t>10/29/2013</a:t>
            </a:fld>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7ACDF818-E1D9-4AE6-8440-3FAF47AD2BB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5470786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687325F4-9540-4051-B6C7-CE5640CF34CC}" type="datetimeFigureOut">
              <a:rPr lang="en-US">
                <a:solidFill>
                  <a:prstClr val="black"/>
                </a:solidFill>
              </a:rPr>
              <a:pPr>
                <a:defRPr/>
              </a:pPr>
              <a:t>10/29/2013</a:t>
            </a:fld>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51B47055-E09E-4DF2-B147-D345246C721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0864415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7E8E0D5D-330D-48AD-B700-4F97BEB0FA40}" type="datetimeFigureOut">
              <a:rPr lang="en-US">
                <a:solidFill>
                  <a:prstClr val="black"/>
                </a:solidFill>
              </a:rPr>
              <a:pPr>
                <a:defRPr/>
              </a:pPr>
              <a:t>10/29/2013</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5D222F95-C0F5-4267-A4EC-819BD00E990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79176434"/>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2A454869-8839-415B-89B6-4B84A8713D78}" type="datetimeFigureOut">
              <a:rPr lang="en-US">
                <a:solidFill>
                  <a:prstClr val="black"/>
                </a:solidFill>
              </a:rPr>
              <a:pPr>
                <a:defRPr/>
              </a:pPr>
              <a:t>10/29/2013</a:t>
            </a:fld>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43B4374E-2A9B-4EBB-8316-BD336B680C7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2799682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49329" y="6172201"/>
            <a:ext cx="2270760" cy="547171"/>
          </a:xfrm>
          <a:prstGeom prst="rect">
            <a:avLst/>
          </a:prstGeom>
        </p:spPr>
      </p:pic>
    </p:spTree>
    <p:extLst>
      <p:ext uri="{BB962C8B-B14F-4D97-AF65-F5344CB8AC3E}">
        <p14:creationId xmlns:p14="http://schemas.microsoft.com/office/powerpoint/2010/main" val="579961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txStyles>
    <p:titleStyle>
      <a:lvl1pPr algn="ctr" rtl="0" fontAlgn="base">
        <a:spcBef>
          <a:spcPct val="0"/>
        </a:spcBef>
        <a:spcAft>
          <a:spcPct val="0"/>
        </a:spcAft>
        <a:defRPr sz="3200" b="1" i="1" kern="1200">
          <a:solidFill>
            <a:srgbClr val="003366"/>
          </a:solidFill>
          <a:latin typeface="Garamond" pitchFamily="18" charset="0"/>
          <a:ea typeface="+mj-ea"/>
          <a:cs typeface="+mj-cs"/>
        </a:defRPr>
      </a:lvl1pPr>
      <a:lvl2pPr algn="ctr" rtl="0" fontAlgn="base">
        <a:spcBef>
          <a:spcPct val="0"/>
        </a:spcBef>
        <a:spcAft>
          <a:spcPct val="0"/>
        </a:spcAft>
        <a:defRPr sz="3200" b="1" i="1">
          <a:solidFill>
            <a:srgbClr val="003366"/>
          </a:solidFill>
          <a:latin typeface="Garamond" pitchFamily="18" charset="0"/>
        </a:defRPr>
      </a:lvl2pPr>
      <a:lvl3pPr algn="ctr" rtl="0" fontAlgn="base">
        <a:spcBef>
          <a:spcPct val="0"/>
        </a:spcBef>
        <a:spcAft>
          <a:spcPct val="0"/>
        </a:spcAft>
        <a:defRPr sz="3200" b="1" i="1">
          <a:solidFill>
            <a:srgbClr val="003366"/>
          </a:solidFill>
          <a:latin typeface="Garamond" pitchFamily="18" charset="0"/>
        </a:defRPr>
      </a:lvl3pPr>
      <a:lvl4pPr algn="ctr" rtl="0" fontAlgn="base">
        <a:spcBef>
          <a:spcPct val="0"/>
        </a:spcBef>
        <a:spcAft>
          <a:spcPct val="0"/>
        </a:spcAft>
        <a:defRPr sz="3200" b="1" i="1">
          <a:solidFill>
            <a:srgbClr val="003366"/>
          </a:solidFill>
          <a:latin typeface="Garamond" pitchFamily="18" charset="0"/>
        </a:defRPr>
      </a:lvl4pPr>
      <a:lvl5pPr algn="ctr" rtl="0" fontAlgn="base">
        <a:spcBef>
          <a:spcPct val="0"/>
        </a:spcBef>
        <a:spcAft>
          <a:spcPct val="0"/>
        </a:spcAft>
        <a:defRPr sz="3200" b="1" i="1">
          <a:solidFill>
            <a:srgbClr val="003366"/>
          </a:solidFill>
          <a:latin typeface="Garamond" pitchFamily="18" charset="0"/>
        </a:defRPr>
      </a:lvl5pPr>
      <a:lvl6pPr marL="457200" algn="ctr" rtl="0" fontAlgn="base">
        <a:spcBef>
          <a:spcPct val="0"/>
        </a:spcBef>
        <a:spcAft>
          <a:spcPct val="0"/>
        </a:spcAft>
        <a:defRPr sz="3200" b="1" i="1">
          <a:solidFill>
            <a:srgbClr val="003366"/>
          </a:solidFill>
          <a:latin typeface="Garamond" pitchFamily="18" charset="0"/>
        </a:defRPr>
      </a:lvl6pPr>
      <a:lvl7pPr marL="914400" algn="ctr" rtl="0" fontAlgn="base">
        <a:spcBef>
          <a:spcPct val="0"/>
        </a:spcBef>
        <a:spcAft>
          <a:spcPct val="0"/>
        </a:spcAft>
        <a:defRPr sz="3200" b="1" i="1">
          <a:solidFill>
            <a:srgbClr val="003366"/>
          </a:solidFill>
          <a:latin typeface="Garamond" pitchFamily="18" charset="0"/>
        </a:defRPr>
      </a:lvl7pPr>
      <a:lvl8pPr marL="1371600" algn="ctr" rtl="0" fontAlgn="base">
        <a:spcBef>
          <a:spcPct val="0"/>
        </a:spcBef>
        <a:spcAft>
          <a:spcPct val="0"/>
        </a:spcAft>
        <a:defRPr sz="3200" b="1" i="1">
          <a:solidFill>
            <a:srgbClr val="003366"/>
          </a:solidFill>
          <a:latin typeface="Garamond" pitchFamily="18" charset="0"/>
        </a:defRPr>
      </a:lvl8pPr>
      <a:lvl9pPr marL="1828800" algn="ctr" rtl="0" fontAlgn="base">
        <a:spcBef>
          <a:spcPct val="0"/>
        </a:spcBef>
        <a:spcAft>
          <a:spcPct val="0"/>
        </a:spcAft>
        <a:defRPr sz="3200" b="1" i="1">
          <a:solidFill>
            <a:srgbClr val="003366"/>
          </a:solidFill>
          <a:latin typeface="Garamond" pitchFamily="18" charset="0"/>
        </a:defRPr>
      </a:lvl9pPr>
    </p:titleStyle>
    <p:bodyStyle>
      <a:lvl1pPr marL="342900" indent="-342900" algn="l" rtl="0" fontAlgn="base">
        <a:spcBef>
          <a:spcPct val="20000"/>
        </a:spcBef>
        <a:spcAft>
          <a:spcPct val="0"/>
        </a:spcAft>
        <a:buClr>
          <a:srgbClr val="FF6600"/>
        </a:buClr>
        <a:buFont typeface="Wingdings" pitchFamily="2" charset="2"/>
        <a:buChar char="§"/>
        <a:defRPr sz="3000" kern="1200">
          <a:solidFill>
            <a:schemeClr val="tx1"/>
          </a:solidFill>
          <a:latin typeface="Arno Pro" pitchFamily="18" charset="0"/>
          <a:ea typeface="+mn-ea"/>
          <a:cs typeface="+mn-cs"/>
        </a:defRPr>
      </a:lvl1pPr>
      <a:lvl2pPr marL="742950" indent="-285750" algn="l" rtl="0" fontAlgn="base">
        <a:spcBef>
          <a:spcPct val="20000"/>
        </a:spcBef>
        <a:spcAft>
          <a:spcPct val="0"/>
        </a:spcAft>
        <a:buClr>
          <a:srgbClr val="003366"/>
        </a:buClr>
        <a:buFont typeface="Arial" charset="0"/>
        <a:buChar char="•"/>
        <a:defRPr sz="2800" kern="1200">
          <a:solidFill>
            <a:schemeClr val="tx1"/>
          </a:solidFill>
          <a:latin typeface="Arno Pro" pitchFamily="18" charset="0"/>
          <a:ea typeface="+mn-ea"/>
          <a:cs typeface="+mn-cs"/>
        </a:defRPr>
      </a:lvl2pPr>
      <a:lvl3pPr marL="1143000" indent="-228600" algn="l" rtl="0" fontAlgn="base">
        <a:spcBef>
          <a:spcPct val="20000"/>
        </a:spcBef>
        <a:spcAft>
          <a:spcPct val="0"/>
        </a:spcAft>
        <a:buClr>
          <a:srgbClr val="FF6600"/>
        </a:buClr>
        <a:buFont typeface="Wingdings 2" pitchFamily="18" charset="2"/>
        <a:buChar char="·"/>
        <a:defRPr sz="2400" kern="1200">
          <a:solidFill>
            <a:schemeClr val="tx1"/>
          </a:solidFill>
          <a:latin typeface="Arno Pro" pitchFamily="18" charset="0"/>
          <a:ea typeface="+mn-ea"/>
          <a:cs typeface="+mn-cs"/>
        </a:defRPr>
      </a:lvl3pPr>
      <a:lvl4pPr marL="1600200" indent="-228600" algn="l" rtl="0" fontAlgn="base">
        <a:spcBef>
          <a:spcPct val="20000"/>
        </a:spcBef>
        <a:spcAft>
          <a:spcPct val="0"/>
        </a:spcAft>
        <a:buClr>
          <a:srgbClr val="003366"/>
        </a:buClr>
        <a:buFont typeface="Wingdings" pitchFamily="2" charset="2"/>
        <a:buChar char="Ø"/>
        <a:defRPr sz="2000" kern="1200">
          <a:solidFill>
            <a:schemeClr val="tx1"/>
          </a:solidFill>
          <a:latin typeface="Arno Pro" pitchFamily="18" charset="0"/>
          <a:ea typeface="+mn-ea"/>
          <a:cs typeface="+mn-cs"/>
        </a:defRPr>
      </a:lvl4pPr>
      <a:lvl5pPr marL="2057400" indent="-228600" algn="l" rtl="0" fontAlgn="base">
        <a:spcBef>
          <a:spcPct val="20000"/>
        </a:spcBef>
        <a:spcAft>
          <a:spcPct val="0"/>
        </a:spcAft>
        <a:buClr>
          <a:srgbClr val="FF6600"/>
        </a:buClr>
        <a:buFont typeface="Wingdings" pitchFamily="2" charset="2"/>
        <a:buChar char="v"/>
        <a:defRPr sz="2000" kern="1200">
          <a:solidFill>
            <a:schemeClr val="tx1"/>
          </a:solidFill>
          <a:latin typeface="Arno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771657"/>
          </a:xfrm>
        </p:spPr>
        <p:txBody>
          <a:bodyPr/>
          <a:lstStyle/>
          <a:p>
            <a:r>
              <a:rPr lang="en-US" dirty="0" smtClean="0"/>
              <a:t>Research and Scholarly Works </a:t>
            </a:r>
            <a:br>
              <a:rPr lang="en-US" dirty="0" smtClean="0"/>
            </a:br>
            <a:r>
              <a:rPr lang="en-US" dirty="0" smtClean="0"/>
              <a:t>Efforts to enhance Faculty engagement</a:t>
            </a:r>
            <a:endParaRPr lang="en-US" dirty="0"/>
          </a:p>
        </p:txBody>
      </p:sp>
      <p:sp>
        <p:nvSpPr>
          <p:cNvPr id="3" name="Subtitle 2"/>
          <p:cNvSpPr>
            <a:spLocks noGrp="1"/>
          </p:cNvSpPr>
          <p:nvPr>
            <p:ph type="subTitle" idx="1"/>
          </p:nvPr>
        </p:nvSpPr>
        <p:spPr>
          <a:xfrm>
            <a:off x="1371600" y="4267200"/>
            <a:ext cx="6400800" cy="2133600"/>
          </a:xfrm>
        </p:spPr>
        <p:txBody>
          <a:bodyPr/>
          <a:lstStyle/>
          <a:p>
            <a:pPr>
              <a:spcBef>
                <a:spcPts val="0"/>
              </a:spcBef>
            </a:pPr>
            <a:r>
              <a:rPr lang="en-US" sz="2000" dirty="0" smtClean="0"/>
              <a:t>Dr. John M. Mason</a:t>
            </a:r>
          </a:p>
          <a:p>
            <a:pPr>
              <a:spcBef>
                <a:spcPts val="0"/>
              </a:spcBef>
              <a:spcAft>
                <a:spcPts val="1200"/>
              </a:spcAft>
            </a:pPr>
            <a:r>
              <a:rPr lang="en-US" sz="1400" dirty="0" smtClean="0"/>
              <a:t>Vice President for Research and Economic Development</a:t>
            </a:r>
          </a:p>
          <a:p>
            <a:pPr>
              <a:spcBef>
                <a:spcPts val="0"/>
              </a:spcBef>
            </a:pPr>
            <a:r>
              <a:rPr lang="en-US" sz="2000" dirty="0" smtClean="0"/>
              <a:t>Martha M. Taylor</a:t>
            </a:r>
          </a:p>
          <a:p>
            <a:pPr>
              <a:spcBef>
                <a:spcPts val="0"/>
              </a:spcBef>
              <a:spcAft>
                <a:spcPts val="1200"/>
              </a:spcAft>
            </a:pPr>
            <a:r>
              <a:rPr lang="en-US" sz="1400" dirty="0" smtClean="0"/>
              <a:t>Assistant Vice President for Research Administration</a:t>
            </a:r>
          </a:p>
          <a:p>
            <a:pPr>
              <a:spcBef>
                <a:spcPts val="0"/>
              </a:spcBef>
            </a:pPr>
            <a:r>
              <a:rPr lang="en-US" sz="2000" dirty="0" smtClean="0"/>
              <a:t>Marcie C. Smith</a:t>
            </a:r>
          </a:p>
          <a:p>
            <a:pPr>
              <a:spcBef>
                <a:spcPts val="0"/>
              </a:spcBef>
            </a:pPr>
            <a:r>
              <a:rPr lang="en-US" sz="1400" dirty="0" smtClean="0"/>
              <a:t>Associate Vice President for Business and Finance</a:t>
            </a:r>
            <a:endParaRPr lang="en-US" sz="1400" dirty="0"/>
          </a:p>
        </p:txBody>
      </p:sp>
    </p:spTree>
    <p:extLst>
      <p:ext uri="{BB962C8B-B14F-4D97-AF65-F5344CB8AC3E}">
        <p14:creationId xmlns:p14="http://schemas.microsoft.com/office/powerpoint/2010/main" val="319647407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Concerns-Solution Matrix</a:t>
            </a:r>
            <a:endParaRPr lang="en-US" dirty="0"/>
          </a:p>
        </p:txBody>
      </p:sp>
      <p:sp>
        <p:nvSpPr>
          <p:cNvPr id="9" name="Content Placeholder 8"/>
          <p:cNvSpPr>
            <a:spLocks noGrp="1"/>
          </p:cNvSpPr>
          <p:nvPr>
            <p:ph sz="half" idx="1"/>
          </p:nvPr>
        </p:nvSpPr>
        <p:spPr>
          <a:xfrm>
            <a:off x="457200" y="1447800"/>
            <a:ext cx="4038600" cy="4525963"/>
          </a:xfrm>
        </p:spPr>
        <p:txBody>
          <a:bodyPr/>
          <a:lstStyle/>
          <a:p>
            <a:r>
              <a:rPr lang="en-US" dirty="0" smtClean="0"/>
              <a:t>Concerns</a:t>
            </a:r>
          </a:p>
          <a:p>
            <a:pPr lvl="1"/>
            <a:r>
              <a:rPr lang="en-US" dirty="0">
                <a:solidFill>
                  <a:schemeClr val="bg1">
                    <a:lumMod val="65000"/>
                  </a:schemeClr>
                </a:solidFill>
              </a:rPr>
              <a:t>Difficulty in financial management of awards</a:t>
            </a:r>
          </a:p>
          <a:p>
            <a:pPr lvl="1"/>
            <a:r>
              <a:rPr lang="en-US" dirty="0" smtClean="0">
                <a:solidFill>
                  <a:schemeClr val="tx1">
                    <a:lumMod val="95000"/>
                    <a:lumOff val="5000"/>
                  </a:schemeClr>
                </a:solidFill>
              </a:rPr>
              <a:t>Lack of support for proposal development and submission</a:t>
            </a:r>
          </a:p>
          <a:p>
            <a:pPr lvl="1"/>
            <a:endParaRPr lang="en-US" dirty="0" smtClean="0"/>
          </a:p>
          <a:p>
            <a:pPr lvl="1"/>
            <a:endParaRPr lang="en-US" dirty="0"/>
          </a:p>
        </p:txBody>
      </p:sp>
      <p:sp>
        <p:nvSpPr>
          <p:cNvPr id="10" name="Content Placeholder 9"/>
          <p:cNvSpPr>
            <a:spLocks noGrp="1"/>
          </p:cNvSpPr>
          <p:nvPr>
            <p:ph sz="half" idx="2"/>
          </p:nvPr>
        </p:nvSpPr>
        <p:spPr>
          <a:xfrm>
            <a:off x="4648200" y="1447800"/>
            <a:ext cx="4038600" cy="4800599"/>
          </a:xfrm>
        </p:spPr>
        <p:txBody>
          <a:bodyPr/>
          <a:lstStyle/>
          <a:p>
            <a:pPr>
              <a:spcAft>
                <a:spcPts val="1200"/>
              </a:spcAft>
            </a:pPr>
            <a:r>
              <a:rPr lang="en-US" dirty="0" smtClean="0"/>
              <a:t>Solutions</a:t>
            </a:r>
          </a:p>
          <a:p>
            <a:pPr lvl="1">
              <a:spcBef>
                <a:spcPts val="0"/>
              </a:spcBef>
              <a:spcAft>
                <a:spcPts val="1200"/>
              </a:spcAft>
            </a:pPr>
            <a:r>
              <a:rPr lang="en-US" sz="2000" dirty="0" smtClean="0"/>
              <a:t>Plus 6 Program</a:t>
            </a:r>
          </a:p>
          <a:p>
            <a:pPr lvl="1">
              <a:spcBef>
                <a:spcPts val="0"/>
              </a:spcBef>
              <a:spcAft>
                <a:spcPts val="1200"/>
              </a:spcAft>
            </a:pPr>
            <a:r>
              <a:rPr lang="en-US" sz="2000" dirty="0" smtClean="0"/>
              <a:t>1.5 day </a:t>
            </a:r>
            <a:r>
              <a:rPr lang="en-US" sz="2000" dirty="0" err="1" smtClean="0"/>
              <a:t>Grantsmanship</a:t>
            </a:r>
            <a:r>
              <a:rPr lang="en-US" sz="2000" dirty="0" smtClean="0"/>
              <a:t> workshop at Research Week; 1 hour Proposal workshop during new faculty orientation</a:t>
            </a:r>
          </a:p>
          <a:p>
            <a:pPr lvl="1">
              <a:spcBef>
                <a:spcPts val="0"/>
              </a:spcBef>
              <a:spcAft>
                <a:spcPts val="1200"/>
              </a:spcAft>
            </a:pPr>
            <a:r>
              <a:rPr lang="en-US" sz="2000" dirty="0" smtClean="0"/>
              <a:t>Compass Course</a:t>
            </a:r>
          </a:p>
          <a:p>
            <a:pPr lvl="1">
              <a:spcBef>
                <a:spcPts val="0"/>
              </a:spcBef>
              <a:spcAft>
                <a:spcPts val="1200"/>
              </a:spcAft>
            </a:pPr>
            <a:r>
              <a:rPr lang="en-US" sz="2000" dirty="0" smtClean="0"/>
              <a:t>PIVOT subscription and workshops</a:t>
            </a:r>
          </a:p>
          <a:p>
            <a:pPr lvl="1">
              <a:spcBef>
                <a:spcPts val="0"/>
              </a:spcBef>
              <a:spcAft>
                <a:spcPts val="1200"/>
              </a:spcAft>
            </a:pPr>
            <a:r>
              <a:rPr lang="en-US" sz="2000" dirty="0" smtClean="0"/>
              <a:t>Funding newsletters, Tiger tips, website enhancements, PI Handbook, AUSPAN</a:t>
            </a:r>
          </a:p>
          <a:p>
            <a:pPr lvl="1"/>
            <a:endParaRPr lang="en-US" dirty="0"/>
          </a:p>
        </p:txBody>
      </p:sp>
      <p:sp>
        <p:nvSpPr>
          <p:cNvPr id="7" name="Title 1"/>
          <p:cNvSpPr txBox="1">
            <a:spLocks/>
          </p:cNvSpPr>
          <p:nvPr/>
        </p:nvSpPr>
        <p:spPr>
          <a:xfrm>
            <a:off x="609600" y="4473"/>
            <a:ext cx="8229600" cy="1143000"/>
          </a:xfrm>
          <a:prstGeom prst="rect">
            <a:avLst/>
          </a:prstGeom>
        </p:spPr>
        <p:txBody>
          <a:bodyPr/>
          <a:lstStyle>
            <a:lvl1pPr algn="ctr" rtl="0" fontAlgn="base">
              <a:spcBef>
                <a:spcPct val="0"/>
              </a:spcBef>
              <a:spcAft>
                <a:spcPct val="0"/>
              </a:spcAft>
              <a:defRPr sz="3200" b="1" i="1" kern="1200">
                <a:solidFill>
                  <a:srgbClr val="003366"/>
                </a:solidFill>
                <a:latin typeface="Garamond" pitchFamily="18" charset="0"/>
                <a:ea typeface="+mj-ea"/>
                <a:cs typeface="+mj-cs"/>
              </a:defRPr>
            </a:lvl1pPr>
            <a:lvl2pPr algn="ctr" rtl="0" fontAlgn="base">
              <a:spcBef>
                <a:spcPct val="0"/>
              </a:spcBef>
              <a:spcAft>
                <a:spcPct val="0"/>
              </a:spcAft>
              <a:defRPr sz="3200" b="1" i="1">
                <a:solidFill>
                  <a:srgbClr val="003366"/>
                </a:solidFill>
                <a:latin typeface="Garamond" pitchFamily="18" charset="0"/>
              </a:defRPr>
            </a:lvl2pPr>
            <a:lvl3pPr algn="ctr" rtl="0" fontAlgn="base">
              <a:spcBef>
                <a:spcPct val="0"/>
              </a:spcBef>
              <a:spcAft>
                <a:spcPct val="0"/>
              </a:spcAft>
              <a:defRPr sz="3200" b="1" i="1">
                <a:solidFill>
                  <a:srgbClr val="003366"/>
                </a:solidFill>
                <a:latin typeface="Garamond" pitchFamily="18" charset="0"/>
              </a:defRPr>
            </a:lvl3pPr>
            <a:lvl4pPr algn="ctr" rtl="0" fontAlgn="base">
              <a:spcBef>
                <a:spcPct val="0"/>
              </a:spcBef>
              <a:spcAft>
                <a:spcPct val="0"/>
              </a:spcAft>
              <a:defRPr sz="3200" b="1" i="1">
                <a:solidFill>
                  <a:srgbClr val="003366"/>
                </a:solidFill>
                <a:latin typeface="Garamond" pitchFamily="18" charset="0"/>
              </a:defRPr>
            </a:lvl4pPr>
            <a:lvl5pPr algn="ctr" rtl="0" fontAlgn="base">
              <a:spcBef>
                <a:spcPct val="0"/>
              </a:spcBef>
              <a:spcAft>
                <a:spcPct val="0"/>
              </a:spcAft>
              <a:defRPr sz="3200" b="1" i="1">
                <a:solidFill>
                  <a:srgbClr val="003366"/>
                </a:solidFill>
                <a:latin typeface="Garamond" pitchFamily="18" charset="0"/>
              </a:defRPr>
            </a:lvl5pPr>
            <a:lvl6pPr marL="457200" algn="ctr" rtl="0" fontAlgn="base">
              <a:spcBef>
                <a:spcPct val="0"/>
              </a:spcBef>
              <a:spcAft>
                <a:spcPct val="0"/>
              </a:spcAft>
              <a:defRPr sz="3200" b="1" i="1">
                <a:solidFill>
                  <a:srgbClr val="003366"/>
                </a:solidFill>
                <a:latin typeface="Garamond" pitchFamily="18" charset="0"/>
              </a:defRPr>
            </a:lvl6pPr>
            <a:lvl7pPr marL="914400" algn="ctr" rtl="0" fontAlgn="base">
              <a:spcBef>
                <a:spcPct val="0"/>
              </a:spcBef>
              <a:spcAft>
                <a:spcPct val="0"/>
              </a:spcAft>
              <a:defRPr sz="3200" b="1" i="1">
                <a:solidFill>
                  <a:srgbClr val="003366"/>
                </a:solidFill>
                <a:latin typeface="Garamond" pitchFamily="18" charset="0"/>
              </a:defRPr>
            </a:lvl7pPr>
            <a:lvl8pPr marL="1371600" algn="ctr" rtl="0" fontAlgn="base">
              <a:spcBef>
                <a:spcPct val="0"/>
              </a:spcBef>
              <a:spcAft>
                <a:spcPct val="0"/>
              </a:spcAft>
              <a:defRPr sz="3200" b="1" i="1">
                <a:solidFill>
                  <a:srgbClr val="003366"/>
                </a:solidFill>
                <a:latin typeface="Garamond" pitchFamily="18" charset="0"/>
              </a:defRPr>
            </a:lvl8pPr>
            <a:lvl9pPr marL="1828800" algn="ctr" rtl="0" fontAlgn="base">
              <a:spcBef>
                <a:spcPct val="0"/>
              </a:spcBef>
              <a:spcAft>
                <a:spcPct val="0"/>
              </a:spcAft>
              <a:defRPr sz="3200" b="1" i="1">
                <a:solidFill>
                  <a:srgbClr val="003366"/>
                </a:solidFill>
                <a:latin typeface="Garamond" pitchFamily="18" charset="0"/>
              </a:defRPr>
            </a:lvl9pPr>
          </a:lstStyle>
          <a:p>
            <a:endParaRPr lang="en-US" dirty="0"/>
          </a:p>
        </p:txBody>
      </p:sp>
    </p:spTree>
    <p:extLst>
      <p:ext uri="{BB962C8B-B14F-4D97-AF65-F5344CB8AC3E}">
        <p14:creationId xmlns:p14="http://schemas.microsoft.com/office/powerpoint/2010/main" val="158065925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Concerns-Solution Matrix</a:t>
            </a:r>
            <a:endParaRPr lang="en-US" dirty="0"/>
          </a:p>
        </p:txBody>
      </p:sp>
      <p:sp>
        <p:nvSpPr>
          <p:cNvPr id="9" name="Content Placeholder 8"/>
          <p:cNvSpPr>
            <a:spLocks noGrp="1"/>
          </p:cNvSpPr>
          <p:nvPr>
            <p:ph sz="half" idx="1"/>
          </p:nvPr>
        </p:nvSpPr>
        <p:spPr>
          <a:xfrm>
            <a:off x="228600" y="1447800"/>
            <a:ext cx="4038600" cy="4525963"/>
          </a:xfrm>
        </p:spPr>
        <p:txBody>
          <a:bodyPr/>
          <a:lstStyle/>
          <a:p>
            <a:r>
              <a:rPr lang="en-US" dirty="0" smtClean="0"/>
              <a:t>Concerns</a:t>
            </a:r>
          </a:p>
          <a:p>
            <a:pPr lvl="1"/>
            <a:r>
              <a:rPr lang="en-US" dirty="0" smtClean="0">
                <a:solidFill>
                  <a:schemeClr val="bg1">
                    <a:lumMod val="65000"/>
                  </a:schemeClr>
                </a:solidFill>
              </a:rPr>
              <a:t>Difficulty in financial management of awards</a:t>
            </a:r>
          </a:p>
          <a:p>
            <a:pPr lvl="1"/>
            <a:r>
              <a:rPr lang="en-US" dirty="0" smtClean="0">
                <a:solidFill>
                  <a:schemeClr val="bg1">
                    <a:lumMod val="65000"/>
                  </a:schemeClr>
                </a:solidFill>
              </a:rPr>
              <a:t>Lack of support for Proposal development and Submission</a:t>
            </a:r>
          </a:p>
          <a:p>
            <a:pPr lvl="1"/>
            <a:r>
              <a:rPr lang="en-US" dirty="0" smtClean="0"/>
              <a:t>Complex process for IACUC and IRB and compliance activities</a:t>
            </a:r>
          </a:p>
        </p:txBody>
      </p:sp>
      <p:sp>
        <p:nvSpPr>
          <p:cNvPr id="10" name="Content Placeholder 9"/>
          <p:cNvSpPr>
            <a:spLocks noGrp="1"/>
          </p:cNvSpPr>
          <p:nvPr>
            <p:ph sz="half" idx="2"/>
          </p:nvPr>
        </p:nvSpPr>
        <p:spPr>
          <a:xfrm>
            <a:off x="3962400" y="1447800"/>
            <a:ext cx="5029200" cy="4800599"/>
          </a:xfrm>
        </p:spPr>
        <p:txBody>
          <a:bodyPr/>
          <a:lstStyle/>
          <a:p>
            <a:pPr>
              <a:spcBef>
                <a:spcPts val="0"/>
              </a:spcBef>
              <a:spcAft>
                <a:spcPts val="1200"/>
              </a:spcAft>
            </a:pPr>
            <a:r>
              <a:rPr lang="en-US" dirty="0" smtClean="0"/>
              <a:t>Solutions</a:t>
            </a:r>
          </a:p>
          <a:p>
            <a:pPr lvl="1">
              <a:spcBef>
                <a:spcPts val="0"/>
              </a:spcBef>
              <a:spcAft>
                <a:spcPts val="1200"/>
              </a:spcAft>
            </a:pPr>
            <a:r>
              <a:rPr lang="en-US" sz="2000" dirty="0" smtClean="0"/>
              <a:t>Revised forms to clarify questions and reduce revisions</a:t>
            </a:r>
          </a:p>
          <a:p>
            <a:pPr lvl="1">
              <a:spcBef>
                <a:spcPts val="0"/>
              </a:spcBef>
              <a:spcAft>
                <a:spcPts val="1200"/>
              </a:spcAft>
            </a:pPr>
            <a:r>
              <a:rPr lang="en-US" sz="2000" dirty="0" smtClean="0"/>
              <a:t>Electronic distribution of materials for committee review and meetings</a:t>
            </a:r>
          </a:p>
          <a:p>
            <a:pPr lvl="1">
              <a:spcBef>
                <a:spcPts val="0"/>
              </a:spcBef>
              <a:spcAft>
                <a:spcPts val="1200"/>
              </a:spcAft>
            </a:pPr>
            <a:r>
              <a:rPr lang="en-US" sz="2000" dirty="0" smtClean="0"/>
              <a:t>IRB divided into two committees for focused expertise and faster processing</a:t>
            </a:r>
          </a:p>
          <a:p>
            <a:pPr lvl="1">
              <a:spcBef>
                <a:spcPts val="0"/>
              </a:spcBef>
              <a:spcAft>
                <a:spcPts val="1200"/>
              </a:spcAft>
            </a:pPr>
            <a:r>
              <a:rPr lang="en-US" sz="2000" dirty="0" smtClean="0"/>
              <a:t>MRI Safety Advisory Council established to assist in risk management for protocols involving the AU MRI facility</a:t>
            </a:r>
          </a:p>
          <a:p>
            <a:pPr lvl="1">
              <a:spcBef>
                <a:spcPts val="0"/>
              </a:spcBef>
              <a:spcAft>
                <a:spcPts val="1200"/>
              </a:spcAft>
            </a:pPr>
            <a:r>
              <a:rPr lang="en-US" sz="2000" dirty="0" smtClean="0"/>
              <a:t>Online training for RCR, </a:t>
            </a:r>
            <a:r>
              <a:rPr lang="en-US" sz="2000" dirty="0" err="1" smtClean="0"/>
              <a:t>fCOI</a:t>
            </a:r>
            <a:r>
              <a:rPr lang="en-US" sz="2000" dirty="0" smtClean="0"/>
              <a:t>, IBC, IRB, IACUC</a:t>
            </a:r>
          </a:p>
        </p:txBody>
      </p:sp>
      <p:sp>
        <p:nvSpPr>
          <p:cNvPr id="7" name="Title 1"/>
          <p:cNvSpPr txBox="1">
            <a:spLocks/>
          </p:cNvSpPr>
          <p:nvPr/>
        </p:nvSpPr>
        <p:spPr>
          <a:xfrm>
            <a:off x="609600" y="4473"/>
            <a:ext cx="8229600" cy="1143000"/>
          </a:xfrm>
          <a:prstGeom prst="rect">
            <a:avLst/>
          </a:prstGeom>
        </p:spPr>
        <p:txBody>
          <a:bodyPr/>
          <a:lstStyle>
            <a:lvl1pPr algn="ctr" rtl="0" fontAlgn="base">
              <a:spcBef>
                <a:spcPct val="0"/>
              </a:spcBef>
              <a:spcAft>
                <a:spcPct val="0"/>
              </a:spcAft>
              <a:defRPr sz="3200" b="1" i="1" kern="1200">
                <a:solidFill>
                  <a:srgbClr val="003366"/>
                </a:solidFill>
                <a:latin typeface="Garamond" pitchFamily="18" charset="0"/>
                <a:ea typeface="+mj-ea"/>
                <a:cs typeface="+mj-cs"/>
              </a:defRPr>
            </a:lvl1pPr>
            <a:lvl2pPr algn="ctr" rtl="0" fontAlgn="base">
              <a:spcBef>
                <a:spcPct val="0"/>
              </a:spcBef>
              <a:spcAft>
                <a:spcPct val="0"/>
              </a:spcAft>
              <a:defRPr sz="3200" b="1" i="1">
                <a:solidFill>
                  <a:srgbClr val="003366"/>
                </a:solidFill>
                <a:latin typeface="Garamond" pitchFamily="18" charset="0"/>
              </a:defRPr>
            </a:lvl2pPr>
            <a:lvl3pPr algn="ctr" rtl="0" fontAlgn="base">
              <a:spcBef>
                <a:spcPct val="0"/>
              </a:spcBef>
              <a:spcAft>
                <a:spcPct val="0"/>
              </a:spcAft>
              <a:defRPr sz="3200" b="1" i="1">
                <a:solidFill>
                  <a:srgbClr val="003366"/>
                </a:solidFill>
                <a:latin typeface="Garamond" pitchFamily="18" charset="0"/>
              </a:defRPr>
            </a:lvl3pPr>
            <a:lvl4pPr algn="ctr" rtl="0" fontAlgn="base">
              <a:spcBef>
                <a:spcPct val="0"/>
              </a:spcBef>
              <a:spcAft>
                <a:spcPct val="0"/>
              </a:spcAft>
              <a:defRPr sz="3200" b="1" i="1">
                <a:solidFill>
                  <a:srgbClr val="003366"/>
                </a:solidFill>
                <a:latin typeface="Garamond" pitchFamily="18" charset="0"/>
              </a:defRPr>
            </a:lvl4pPr>
            <a:lvl5pPr algn="ctr" rtl="0" fontAlgn="base">
              <a:spcBef>
                <a:spcPct val="0"/>
              </a:spcBef>
              <a:spcAft>
                <a:spcPct val="0"/>
              </a:spcAft>
              <a:defRPr sz="3200" b="1" i="1">
                <a:solidFill>
                  <a:srgbClr val="003366"/>
                </a:solidFill>
                <a:latin typeface="Garamond" pitchFamily="18" charset="0"/>
              </a:defRPr>
            </a:lvl5pPr>
            <a:lvl6pPr marL="457200" algn="ctr" rtl="0" fontAlgn="base">
              <a:spcBef>
                <a:spcPct val="0"/>
              </a:spcBef>
              <a:spcAft>
                <a:spcPct val="0"/>
              </a:spcAft>
              <a:defRPr sz="3200" b="1" i="1">
                <a:solidFill>
                  <a:srgbClr val="003366"/>
                </a:solidFill>
                <a:latin typeface="Garamond" pitchFamily="18" charset="0"/>
              </a:defRPr>
            </a:lvl6pPr>
            <a:lvl7pPr marL="914400" algn="ctr" rtl="0" fontAlgn="base">
              <a:spcBef>
                <a:spcPct val="0"/>
              </a:spcBef>
              <a:spcAft>
                <a:spcPct val="0"/>
              </a:spcAft>
              <a:defRPr sz="3200" b="1" i="1">
                <a:solidFill>
                  <a:srgbClr val="003366"/>
                </a:solidFill>
                <a:latin typeface="Garamond" pitchFamily="18" charset="0"/>
              </a:defRPr>
            </a:lvl7pPr>
            <a:lvl8pPr marL="1371600" algn="ctr" rtl="0" fontAlgn="base">
              <a:spcBef>
                <a:spcPct val="0"/>
              </a:spcBef>
              <a:spcAft>
                <a:spcPct val="0"/>
              </a:spcAft>
              <a:defRPr sz="3200" b="1" i="1">
                <a:solidFill>
                  <a:srgbClr val="003366"/>
                </a:solidFill>
                <a:latin typeface="Garamond" pitchFamily="18" charset="0"/>
              </a:defRPr>
            </a:lvl8pPr>
            <a:lvl9pPr marL="1828800" algn="ctr" rtl="0" fontAlgn="base">
              <a:spcBef>
                <a:spcPct val="0"/>
              </a:spcBef>
              <a:spcAft>
                <a:spcPct val="0"/>
              </a:spcAft>
              <a:defRPr sz="3200" b="1" i="1">
                <a:solidFill>
                  <a:srgbClr val="003366"/>
                </a:solidFill>
                <a:latin typeface="Garamond" pitchFamily="18" charset="0"/>
              </a:defRPr>
            </a:lvl9pPr>
          </a:lstStyle>
          <a:p>
            <a:endParaRPr lang="en-US" dirty="0"/>
          </a:p>
        </p:txBody>
      </p:sp>
    </p:spTree>
    <p:extLst>
      <p:ext uri="{BB962C8B-B14F-4D97-AF65-F5344CB8AC3E}">
        <p14:creationId xmlns:p14="http://schemas.microsoft.com/office/powerpoint/2010/main" val="3740215756"/>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a:t>
            </a:r>
            <a:r>
              <a:rPr lang="en-US" dirty="0" smtClean="0"/>
              <a:t>oncerns-Solution Matrix</a:t>
            </a:r>
            <a:endParaRPr lang="en-US" dirty="0"/>
          </a:p>
        </p:txBody>
      </p:sp>
      <p:sp>
        <p:nvSpPr>
          <p:cNvPr id="9" name="Content Placeholder 8"/>
          <p:cNvSpPr>
            <a:spLocks noGrp="1"/>
          </p:cNvSpPr>
          <p:nvPr>
            <p:ph sz="half" idx="1"/>
          </p:nvPr>
        </p:nvSpPr>
        <p:spPr>
          <a:xfrm>
            <a:off x="228600" y="1447800"/>
            <a:ext cx="4038600" cy="4525963"/>
          </a:xfrm>
        </p:spPr>
        <p:txBody>
          <a:bodyPr/>
          <a:lstStyle/>
          <a:p>
            <a:r>
              <a:rPr lang="en-US" dirty="0"/>
              <a:t>C</a:t>
            </a:r>
            <a:r>
              <a:rPr lang="en-US" dirty="0" smtClean="0"/>
              <a:t>oncerns</a:t>
            </a:r>
          </a:p>
          <a:p>
            <a:pPr lvl="1">
              <a:spcBef>
                <a:spcPts val="0"/>
              </a:spcBef>
              <a:spcAft>
                <a:spcPts val="1200"/>
              </a:spcAft>
            </a:pPr>
            <a:r>
              <a:rPr lang="en-US" dirty="0" smtClean="0">
                <a:solidFill>
                  <a:schemeClr val="bg1">
                    <a:lumMod val="65000"/>
                  </a:schemeClr>
                </a:solidFill>
              </a:rPr>
              <a:t>Difficulty in financial management of awards</a:t>
            </a:r>
          </a:p>
          <a:p>
            <a:pPr lvl="1">
              <a:spcBef>
                <a:spcPts val="0"/>
              </a:spcBef>
              <a:spcAft>
                <a:spcPts val="1200"/>
              </a:spcAft>
            </a:pPr>
            <a:r>
              <a:rPr lang="en-US" dirty="0" smtClean="0">
                <a:solidFill>
                  <a:schemeClr val="bg1">
                    <a:lumMod val="65000"/>
                  </a:schemeClr>
                </a:solidFill>
              </a:rPr>
              <a:t>Lack of support for Proposal development and Submission</a:t>
            </a:r>
          </a:p>
          <a:p>
            <a:pPr lvl="1">
              <a:spcBef>
                <a:spcPts val="0"/>
              </a:spcBef>
              <a:spcAft>
                <a:spcPts val="1200"/>
              </a:spcAft>
            </a:pPr>
            <a:r>
              <a:rPr lang="en-US" dirty="0">
                <a:solidFill>
                  <a:schemeClr val="bg1">
                    <a:lumMod val="65000"/>
                  </a:schemeClr>
                </a:solidFill>
              </a:rPr>
              <a:t>Complex process for IACUC and IRB and compliance activities</a:t>
            </a:r>
          </a:p>
          <a:p>
            <a:pPr lvl="1"/>
            <a:r>
              <a:rPr lang="en-US" dirty="0" smtClean="0"/>
              <a:t>Paper </a:t>
            </a:r>
            <a:r>
              <a:rPr lang="en-US" dirty="0"/>
              <a:t>based </a:t>
            </a:r>
            <a:r>
              <a:rPr lang="en-US" dirty="0" smtClean="0"/>
              <a:t>systems</a:t>
            </a:r>
            <a:endParaRPr lang="en-US" dirty="0"/>
          </a:p>
        </p:txBody>
      </p:sp>
      <p:sp>
        <p:nvSpPr>
          <p:cNvPr id="10" name="Content Placeholder 9"/>
          <p:cNvSpPr>
            <a:spLocks noGrp="1"/>
          </p:cNvSpPr>
          <p:nvPr>
            <p:ph sz="half" idx="2"/>
          </p:nvPr>
        </p:nvSpPr>
        <p:spPr>
          <a:xfrm>
            <a:off x="4114800" y="1447800"/>
            <a:ext cx="4876800" cy="4800599"/>
          </a:xfrm>
        </p:spPr>
        <p:txBody>
          <a:bodyPr/>
          <a:lstStyle/>
          <a:p>
            <a:pPr>
              <a:spcBef>
                <a:spcPts val="0"/>
              </a:spcBef>
              <a:spcAft>
                <a:spcPts val="1200"/>
              </a:spcAft>
            </a:pPr>
            <a:r>
              <a:rPr lang="en-US" dirty="0" smtClean="0"/>
              <a:t>Solutions</a:t>
            </a:r>
          </a:p>
          <a:p>
            <a:pPr lvl="1">
              <a:spcBef>
                <a:spcPts val="0"/>
              </a:spcBef>
              <a:spcAft>
                <a:spcPts val="1200"/>
              </a:spcAft>
            </a:pPr>
            <a:r>
              <a:rPr lang="en-US" sz="2000" dirty="0" smtClean="0"/>
              <a:t>COI Smart for Conflict of interest disclosures, review and management</a:t>
            </a:r>
          </a:p>
          <a:p>
            <a:pPr lvl="1">
              <a:spcBef>
                <a:spcPts val="0"/>
              </a:spcBef>
              <a:spcAft>
                <a:spcPts val="1200"/>
              </a:spcAft>
            </a:pPr>
            <a:r>
              <a:rPr lang="en-US" sz="2000" dirty="0" smtClean="0"/>
              <a:t>Technology Transfer Sophia system for on-line disclosures and monitoring of technology transfer efforts</a:t>
            </a:r>
          </a:p>
          <a:p>
            <a:pPr lvl="1">
              <a:spcBef>
                <a:spcPts val="0"/>
              </a:spcBef>
              <a:spcAft>
                <a:spcPts val="1200"/>
              </a:spcAft>
            </a:pPr>
            <a:r>
              <a:rPr lang="en-US" sz="2000" dirty="0" smtClean="0"/>
              <a:t>All Contracts and Proposals scanned into </a:t>
            </a:r>
            <a:r>
              <a:rPr lang="en-US" sz="2000" dirty="0" err="1" smtClean="0"/>
              <a:t>Xtender</a:t>
            </a:r>
            <a:r>
              <a:rPr lang="en-US" sz="2000" dirty="0" smtClean="0"/>
              <a:t> for ease of access and dissemination</a:t>
            </a:r>
          </a:p>
          <a:p>
            <a:pPr lvl="1">
              <a:spcBef>
                <a:spcPts val="0"/>
              </a:spcBef>
              <a:spcAft>
                <a:spcPts val="1200"/>
              </a:spcAft>
            </a:pPr>
            <a:r>
              <a:rPr lang="en-US" sz="2000" dirty="0" smtClean="0"/>
              <a:t>Electronic distribution of processed proposals and awards from OSP to campus constituents</a:t>
            </a:r>
          </a:p>
          <a:p>
            <a:pPr lvl="1">
              <a:spcBef>
                <a:spcPts val="0"/>
              </a:spcBef>
              <a:spcAft>
                <a:spcPts val="1200"/>
              </a:spcAft>
            </a:pPr>
            <a:endParaRPr lang="en-US" sz="2000" dirty="0" smtClean="0"/>
          </a:p>
        </p:txBody>
      </p:sp>
      <p:sp>
        <p:nvSpPr>
          <p:cNvPr id="7" name="Title 1"/>
          <p:cNvSpPr txBox="1">
            <a:spLocks/>
          </p:cNvSpPr>
          <p:nvPr/>
        </p:nvSpPr>
        <p:spPr>
          <a:xfrm>
            <a:off x="609600" y="4473"/>
            <a:ext cx="8229600" cy="1143000"/>
          </a:xfrm>
          <a:prstGeom prst="rect">
            <a:avLst/>
          </a:prstGeom>
        </p:spPr>
        <p:txBody>
          <a:bodyPr/>
          <a:lstStyle>
            <a:lvl1pPr algn="ctr" rtl="0" fontAlgn="base">
              <a:spcBef>
                <a:spcPct val="0"/>
              </a:spcBef>
              <a:spcAft>
                <a:spcPct val="0"/>
              </a:spcAft>
              <a:defRPr sz="3200" b="1" i="1" kern="1200">
                <a:solidFill>
                  <a:srgbClr val="003366"/>
                </a:solidFill>
                <a:latin typeface="Garamond" pitchFamily="18" charset="0"/>
                <a:ea typeface="+mj-ea"/>
                <a:cs typeface="+mj-cs"/>
              </a:defRPr>
            </a:lvl1pPr>
            <a:lvl2pPr algn="ctr" rtl="0" fontAlgn="base">
              <a:spcBef>
                <a:spcPct val="0"/>
              </a:spcBef>
              <a:spcAft>
                <a:spcPct val="0"/>
              </a:spcAft>
              <a:defRPr sz="3200" b="1" i="1">
                <a:solidFill>
                  <a:srgbClr val="003366"/>
                </a:solidFill>
                <a:latin typeface="Garamond" pitchFamily="18" charset="0"/>
              </a:defRPr>
            </a:lvl2pPr>
            <a:lvl3pPr algn="ctr" rtl="0" fontAlgn="base">
              <a:spcBef>
                <a:spcPct val="0"/>
              </a:spcBef>
              <a:spcAft>
                <a:spcPct val="0"/>
              </a:spcAft>
              <a:defRPr sz="3200" b="1" i="1">
                <a:solidFill>
                  <a:srgbClr val="003366"/>
                </a:solidFill>
                <a:latin typeface="Garamond" pitchFamily="18" charset="0"/>
              </a:defRPr>
            </a:lvl3pPr>
            <a:lvl4pPr algn="ctr" rtl="0" fontAlgn="base">
              <a:spcBef>
                <a:spcPct val="0"/>
              </a:spcBef>
              <a:spcAft>
                <a:spcPct val="0"/>
              </a:spcAft>
              <a:defRPr sz="3200" b="1" i="1">
                <a:solidFill>
                  <a:srgbClr val="003366"/>
                </a:solidFill>
                <a:latin typeface="Garamond" pitchFamily="18" charset="0"/>
              </a:defRPr>
            </a:lvl4pPr>
            <a:lvl5pPr algn="ctr" rtl="0" fontAlgn="base">
              <a:spcBef>
                <a:spcPct val="0"/>
              </a:spcBef>
              <a:spcAft>
                <a:spcPct val="0"/>
              </a:spcAft>
              <a:defRPr sz="3200" b="1" i="1">
                <a:solidFill>
                  <a:srgbClr val="003366"/>
                </a:solidFill>
                <a:latin typeface="Garamond" pitchFamily="18" charset="0"/>
              </a:defRPr>
            </a:lvl5pPr>
            <a:lvl6pPr marL="457200" algn="ctr" rtl="0" fontAlgn="base">
              <a:spcBef>
                <a:spcPct val="0"/>
              </a:spcBef>
              <a:spcAft>
                <a:spcPct val="0"/>
              </a:spcAft>
              <a:defRPr sz="3200" b="1" i="1">
                <a:solidFill>
                  <a:srgbClr val="003366"/>
                </a:solidFill>
                <a:latin typeface="Garamond" pitchFamily="18" charset="0"/>
              </a:defRPr>
            </a:lvl6pPr>
            <a:lvl7pPr marL="914400" algn="ctr" rtl="0" fontAlgn="base">
              <a:spcBef>
                <a:spcPct val="0"/>
              </a:spcBef>
              <a:spcAft>
                <a:spcPct val="0"/>
              </a:spcAft>
              <a:defRPr sz="3200" b="1" i="1">
                <a:solidFill>
                  <a:srgbClr val="003366"/>
                </a:solidFill>
                <a:latin typeface="Garamond" pitchFamily="18" charset="0"/>
              </a:defRPr>
            </a:lvl7pPr>
            <a:lvl8pPr marL="1371600" algn="ctr" rtl="0" fontAlgn="base">
              <a:spcBef>
                <a:spcPct val="0"/>
              </a:spcBef>
              <a:spcAft>
                <a:spcPct val="0"/>
              </a:spcAft>
              <a:defRPr sz="3200" b="1" i="1">
                <a:solidFill>
                  <a:srgbClr val="003366"/>
                </a:solidFill>
                <a:latin typeface="Garamond" pitchFamily="18" charset="0"/>
              </a:defRPr>
            </a:lvl8pPr>
            <a:lvl9pPr marL="1828800" algn="ctr" rtl="0" fontAlgn="base">
              <a:spcBef>
                <a:spcPct val="0"/>
              </a:spcBef>
              <a:spcAft>
                <a:spcPct val="0"/>
              </a:spcAft>
              <a:defRPr sz="3200" b="1" i="1">
                <a:solidFill>
                  <a:srgbClr val="003366"/>
                </a:solidFill>
                <a:latin typeface="Garamond" pitchFamily="18" charset="0"/>
              </a:defRPr>
            </a:lvl9pPr>
          </a:lstStyle>
          <a:p>
            <a:endParaRPr lang="en-US" dirty="0"/>
          </a:p>
        </p:txBody>
      </p:sp>
    </p:spTree>
    <p:extLst>
      <p:ext uri="{BB962C8B-B14F-4D97-AF65-F5344CB8AC3E}">
        <p14:creationId xmlns:p14="http://schemas.microsoft.com/office/powerpoint/2010/main" val="296961187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Concerns-Solution Matrix</a:t>
            </a:r>
            <a:endParaRPr lang="en-US" dirty="0"/>
          </a:p>
        </p:txBody>
      </p:sp>
      <p:sp>
        <p:nvSpPr>
          <p:cNvPr id="9" name="Content Placeholder 8"/>
          <p:cNvSpPr>
            <a:spLocks noGrp="1"/>
          </p:cNvSpPr>
          <p:nvPr>
            <p:ph sz="half" idx="1"/>
          </p:nvPr>
        </p:nvSpPr>
        <p:spPr>
          <a:xfrm>
            <a:off x="457200" y="1219200"/>
            <a:ext cx="4038600" cy="5181600"/>
          </a:xfrm>
        </p:spPr>
        <p:txBody>
          <a:bodyPr/>
          <a:lstStyle/>
          <a:p>
            <a:r>
              <a:rPr lang="en-US" dirty="0" smtClean="0"/>
              <a:t>Concerns</a:t>
            </a:r>
          </a:p>
          <a:p>
            <a:pPr lvl="1">
              <a:spcBef>
                <a:spcPts val="0"/>
              </a:spcBef>
              <a:spcAft>
                <a:spcPts val="1200"/>
              </a:spcAft>
            </a:pPr>
            <a:r>
              <a:rPr lang="en-US" dirty="0">
                <a:solidFill>
                  <a:schemeClr val="bg1">
                    <a:lumMod val="65000"/>
                  </a:schemeClr>
                </a:solidFill>
              </a:rPr>
              <a:t>Difficulty in financial management of awards</a:t>
            </a:r>
          </a:p>
          <a:p>
            <a:pPr lvl="1">
              <a:spcBef>
                <a:spcPts val="0"/>
              </a:spcBef>
              <a:spcAft>
                <a:spcPts val="1200"/>
              </a:spcAft>
            </a:pPr>
            <a:r>
              <a:rPr lang="en-US" dirty="0">
                <a:solidFill>
                  <a:schemeClr val="bg1">
                    <a:lumMod val="65000"/>
                  </a:schemeClr>
                </a:solidFill>
              </a:rPr>
              <a:t>Lack of support for Proposal development and Submission</a:t>
            </a:r>
          </a:p>
          <a:p>
            <a:pPr lvl="1">
              <a:spcBef>
                <a:spcPts val="0"/>
              </a:spcBef>
              <a:spcAft>
                <a:spcPts val="1200"/>
              </a:spcAft>
            </a:pPr>
            <a:r>
              <a:rPr lang="en-US" dirty="0">
                <a:solidFill>
                  <a:schemeClr val="bg1">
                    <a:lumMod val="65000"/>
                  </a:schemeClr>
                </a:solidFill>
              </a:rPr>
              <a:t>Complex process for IACUC and IRB and compliance activities</a:t>
            </a:r>
          </a:p>
          <a:p>
            <a:pPr lvl="1">
              <a:spcBef>
                <a:spcPts val="0"/>
              </a:spcBef>
              <a:spcAft>
                <a:spcPts val="1200"/>
              </a:spcAft>
            </a:pPr>
            <a:r>
              <a:rPr lang="en-US" dirty="0">
                <a:solidFill>
                  <a:schemeClr val="bg1">
                    <a:lumMod val="65000"/>
                  </a:schemeClr>
                </a:solidFill>
              </a:rPr>
              <a:t>Paper based systems</a:t>
            </a:r>
          </a:p>
          <a:p>
            <a:pPr lvl="1">
              <a:spcBef>
                <a:spcPts val="0"/>
              </a:spcBef>
              <a:spcAft>
                <a:spcPts val="1200"/>
              </a:spcAft>
            </a:pPr>
            <a:r>
              <a:rPr lang="en-US" dirty="0" smtClean="0"/>
              <a:t>Communications</a:t>
            </a:r>
          </a:p>
        </p:txBody>
      </p:sp>
      <p:sp>
        <p:nvSpPr>
          <p:cNvPr id="10" name="Content Placeholder 9"/>
          <p:cNvSpPr>
            <a:spLocks noGrp="1"/>
          </p:cNvSpPr>
          <p:nvPr>
            <p:ph sz="half" idx="2"/>
          </p:nvPr>
        </p:nvSpPr>
        <p:spPr>
          <a:xfrm>
            <a:off x="4495800" y="1219200"/>
            <a:ext cx="4495800" cy="5257800"/>
          </a:xfrm>
        </p:spPr>
        <p:txBody>
          <a:bodyPr/>
          <a:lstStyle/>
          <a:p>
            <a:pPr>
              <a:spcBef>
                <a:spcPts val="0"/>
              </a:spcBef>
              <a:spcAft>
                <a:spcPts val="600"/>
              </a:spcAft>
            </a:pPr>
            <a:r>
              <a:rPr lang="en-US" dirty="0" smtClean="0"/>
              <a:t>Solutions</a:t>
            </a:r>
          </a:p>
          <a:p>
            <a:pPr lvl="1">
              <a:spcBef>
                <a:spcPts val="0"/>
              </a:spcBef>
              <a:spcAft>
                <a:spcPts val="1200"/>
              </a:spcAft>
            </a:pPr>
            <a:r>
              <a:rPr lang="en-US" sz="1600" dirty="0" smtClean="0"/>
              <a:t>FRC established to ensure Faculty engagement in policy and procedure development</a:t>
            </a:r>
          </a:p>
          <a:p>
            <a:pPr lvl="1">
              <a:spcBef>
                <a:spcPts val="0"/>
              </a:spcBef>
              <a:spcAft>
                <a:spcPts val="1200"/>
              </a:spcAft>
            </a:pPr>
            <a:r>
              <a:rPr lang="en-US" sz="1600" dirty="0" smtClean="0"/>
              <a:t>OSP Education program with multiple audiences and methodologies</a:t>
            </a:r>
          </a:p>
          <a:p>
            <a:pPr lvl="1">
              <a:spcBef>
                <a:spcPts val="0"/>
              </a:spcBef>
              <a:spcAft>
                <a:spcPts val="1200"/>
              </a:spcAft>
            </a:pPr>
            <a:r>
              <a:rPr lang="en-US" sz="1600" dirty="0" smtClean="0"/>
              <a:t>Plus 6/OSP joint staff meetings</a:t>
            </a:r>
          </a:p>
          <a:p>
            <a:pPr lvl="1">
              <a:spcBef>
                <a:spcPts val="0"/>
              </a:spcBef>
              <a:spcAft>
                <a:spcPts val="1200"/>
              </a:spcAft>
            </a:pPr>
            <a:r>
              <a:rPr lang="en-US" sz="1600" dirty="0" smtClean="0"/>
              <a:t>URC/ADR/AUSPAN meetings monthly or quarterly</a:t>
            </a:r>
          </a:p>
          <a:p>
            <a:pPr lvl="1">
              <a:spcBef>
                <a:spcPts val="0"/>
              </a:spcBef>
              <a:spcAft>
                <a:spcPts val="1200"/>
              </a:spcAft>
            </a:pPr>
            <a:r>
              <a:rPr lang="en-US" sz="1600" dirty="0" smtClean="0"/>
              <a:t>Quarterly updates at Provost Council meetings, annual reports and AU Speaks</a:t>
            </a:r>
          </a:p>
          <a:p>
            <a:pPr lvl="1">
              <a:spcBef>
                <a:spcPts val="0"/>
              </a:spcBef>
              <a:spcAft>
                <a:spcPts val="1200"/>
              </a:spcAft>
            </a:pPr>
            <a:r>
              <a:rPr lang="en-US" sz="1600" dirty="0" smtClean="0"/>
              <a:t>Presentations at Department Heads Retreat</a:t>
            </a:r>
          </a:p>
          <a:p>
            <a:pPr lvl="1">
              <a:spcBef>
                <a:spcPts val="0"/>
              </a:spcBef>
              <a:spcAft>
                <a:spcPts val="1200"/>
              </a:spcAft>
            </a:pPr>
            <a:r>
              <a:rPr lang="en-US" sz="1600" dirty="0" smtClean="0"/>
              <a:t>Website enhancements, newsletters, PI handbook, brown bag lunch seminars, new-faculty luncheons</a:t>
            </a:r>
          </a:p>
          <a:p>
            <a:pPr lvl="1">
              <a:spcBef>
                <a:spcPts val="0"/>
              </a:spcBef>
              <a:spcAft>
                <a:spcPts val="1200"/>
              </a:spcAft>
            </a:pPr>
            <a:endParaRPr lang="en-US" sz="2000" dirty="0" smtClean="0"/>
          </a:p>
        </p:txBody>
      </p:sp>
      <p:sp>
        <p:nvSpPr>
          <p:cNvPr id="7" name="Title 1"/>
          <p:cNvSpPr txBox="1">
            <a:spLocks/>
          </p:cNvSpPr>
          <p:nvPr/>
        </p:nvSpPr>
        <p:spPr>
          <a:xfrm>
            <a:off x="609600" y="4473"/>
            <a:ext cx="8229600" cy="1143000"/>
          </a:xfrm>
          <a:prstGeom prst="rect">
            <a:avLst/>
          </a:prstGeom>
        </p:spPr>
        <p:txBody>
          <a:bodyPr/>
          <a:lstStyle>
            <a:lvl1pPr algn="ctr" rtl="0" fontAlgn="base">
              <a:spcBef>
                <a:spcPct val="0"/>
              </a:spcBef>
              <a:spcAft>
                <a:spcPct val="0"/>
              </a:spcAft>
              <a:defRPr sz="3200" b="1" i="1" kern="1200">
                <a:solidFill>
                  <a:srgbClr val="003366"/>
                </a:solidFill>
                <a:latin typeface="Garamond" pitchFamily="18" charset="0"/>
                <a:ea typeface="+mj-ea"/>
                <a:cs typeface="+mj-cs"/>
              </a:defRPr>
            </a:lvl1pPr>
            <a:lvl2pPr algn="ctr" rtl="0" fontAlgn="base">
              <a:spcBef>
                <a:spcPct val="0"/>
              </a:spcBef>
              <a:spcAft>
                <a:spcPct val="0"/>
              </a:spcAft>
              <a:defRPr sz="3200" b="1" i="1">
                <a:solidFill>
                  <a:srgbClr val="003366"/>
                </a:solidFill>
                <a:latin typeface="Garamond" pitchFamily="18" charset="0"/>
              </a:defRPr>
            </a:lvl2pPr>
            <a:lvl3pPr algn="ctr" rtl="0" fontAlgn="base">
              <a:spcBef>
                <a:spcPct val="0"/>
              </a:spcBef>
              <a:spcAft>
                <a:spcPct val="0"/>
              </a:spcAft>
              <a:defRPr sz="3200" b="1" i="1">
                <a:solidFill>
                  <a:srgbClr val="003366"/>
                </a:solidFill>
                <a:latin typeface="Garamond" pitchFamily="18" charset="0"/>
              </a:defRPr>
            </a:lvl3pPr>
            <a:lvl4pPr algn="ctr" rtl="0" fontAlgn="base">
              <a:spcBef>
                <a:spcPct val="0"/>
              </a:spcBef>
              <a:spcAft>
                <a:spcPct val="0"/>
              </a:spcAft>
              <a:defRPr sz="3200" b="1" i="1">
                <a:solidFill>
                  <a:srgbClr val="003366"/>
                </a:solidFill>
                <a:latin typeface="Garamond" pitchFamily="18" charset="0"/>
              </a:defRPr>
            </a:lvl4pPr>
            <a:lvl5pPr algn="ctr" rtl="0" fontAlgn="base">
              <a:spcBef>
                <a:spcPct val="0"/>
              </a:spcBef>
              <a:spcAft>
                <a:spcPct val="0"/>
              </a:spcAft>
              <a:defRPr sz="3200" b="1" i="1">
                <a:solidFill>
                  <a:srgbClr val="003366"/>
                </a:solidFill>
                <a:latin typeface="Garamond" pitchFamily="18" charset="0"/>
              </a:defRPr>
            </a:lvl5pPr>
            <a:lvl6pPr marL="457200" algn="ctr" rtl="0" fontAlgn="base">
              <a:spcBef>
                <a:spcPct val="0"/>
              </a:spcBef>
              <a:spcAft>
                <a:spcPct val="0"/>
              </a:spcAft>
              <a:defRPr sz="3200" b="1" i="1">
                <a:solidFill>
                  <a:srgbClr val="003366"/>
                </a:solidFill>
                <a:latin typeface="Garamond" pitchFamily="18" charset="0"/>
              </a:defRPr>
            </a:lvl6pPr>
            <a:lvl7pPr marL="914400" algn="ctr" rtl="0" fontAlgn="base">
              <a:spcBef>
                <a:spcPct val="0"/>
              </a:spcBef>
              <a:spcAft>
                <a:spcPct val="0"/>
              </a:spcAft>
              <a:defRPr sz="3200" b="1" i="1">
                <a:solidFill>
                  <a:srgbClr val="003366"/>
                </a:solidFill>
                <a:latin typeface="Garamond" pitchFamily="18" charset="0"/>
              </a:defRPr>
            </a:lvl7pPr>
            <a:lvl8pPr marL="1371600" algn="ctr" rtl="0" fontAlgn="base">
              <a:spcBef>
                <a:spcPct val="0"/>
              </a:spcBef>
              <a:spcAft>
                <a:spcPct val="0"/>
              </a:spcAft>
              <a:defRPr sz="3200" b="1" i="1">
                <a:solidFill>
                  <a:srgbClr val="003366"/>
                </a:solidFill>
                <a:latin typeface="Garamond" pitchFamily="18" charset="0"/>
              </a:defRPr>
            </a:lvl8pPr>
            <a:lvl9pPr marL="1828800" algn="ctr" rtl="0" fontAlgn="base">
              <a:spcBef>
                <a:spcPct val="0"/>
              </a:spcBef>
              <a:spcAft>
                <a:spcPct val="0"/>
              </a:spcAft>
              <a:defRPr sz="3200" b="1" i="1">
                <a:solidFill>
                  <a:srgbClr val="003366"/>
                </a:solidFill>
                <a:latin typeface="Garamond" pitchFamily="18" charset="0"/>
              </a:defRPr>
            </a:lvl9pPr>
          </a:lstStyle>
          <a:p>
            <a:endParaRPr lang="en-US" dirty="0"/>
          </a:p>
        </p:txBody>
      </p:sp>
    </p:spTree>
    <p:extLst>
      <p:ext uri="{BB962C8B-B14F-4D97-AF65-F5344CB8AC3E}">
        <p14:creationId xmlns:p14="http://schemas.microsoft.com/office/powerpoint/2010/main" val="157794082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Next steps</a:t>
            </a:r>
            <a:endParaRPr lang="en-US" dirty="0"/>
          </a:p>
        </p:txBody>
      </p:sp>
      <p:sp>
        <p:nvSpPr>
          <p:cNvPr id="9" name="Content Placeholder 8"/>
          <p:cNvSpPr>
            <a:spLocks noGrp="1"/>
          </p:cNvSpPr>
          <p:nvPr>
            <p:ph sz="half" idx="1"/>
          </p:nvPr>
        </p:nvSpPr>
        <p:spPr>
          <a:xfrm>
            <a:off x="152400" y="1371600"/>
            <a:ext cx="8686800" cy="5334000"/>
          </a:xfrm>
        </p:spPr>
        <p:txBody>
          <a:bodyPr/>
          <a:lstStyle/>
          <a:p>
            <a:pPr>
              <a:spcBef>
                <a:spcPts val="0"/>
              </a:spcBef>
              <a:spcAft>
                <a:spcPts val="1200"/>
              </a:spcAft>
            </a:pPr>
            <a:r>
              <a:rPr lang="en-US" dirty="0" smtClean="0"/>
              <a:t>Future activities under development</a:t>
            </a:r>
          </a:p>
          <a:p>
            <a:pPr lvl="1">
              <a:spcBef>
                <a:spcPts val="0"/>
              </a:spcBef>
              <a:spcAft>
                <a:spcPts val="1200"/>
              </a:spcAft>
            </a:pPr>
            <a:r>
              <a:rPr lang="en-US" sz="1800" dirty="0" err="1"/>
              <a:t>eCover</a:t>
            </a:r>
            <a:r>
              <a:rPr lang="en-US" sz="1800" dirty="0"/>
              <a:t> Form in final stages of development</a:t>
            </a:r>
          </a:p>
          <a:p>
            <a:pPr lvl="1">
              <a:spcBef>
                <a:spcPts val="0"/>
              </a:spcBef>
              <a:spcAft>
                <a:spcPts val="1200"/>
              </a:spcAft>
            </a:pPr>
            <a:r>
              <a:rPr lang="en-US" sz="1800" dirty="0"/>
              <a:t>Selection of Key Solutions for IACUC and IRB protocol development, processing, reporting and over-all management</a:t>
            </a:r>
          </a:p>
          <a:p>
            <a:pPr lvl="1">
              <a:spcBef>
                <a:spcPts val="0"/>
              </a:spcBef>
              <a:spcAft>
                <a:spcPts val="1200"/>
              </a:spcAft>
            </a:pPr>
            <a:r>
              <a:rPr lang="en-US" sz="1800" dirty="0"/>
              <a:t>Renovation of space in Foy Union for team meetings for proposal development, policy and procedure improvement, education on special topics, interdisciplinary team building, lunch and learn seminars, and general rapport building</a:t>
            </a:r>
          </a:p>
          <a:p>
            <a:pPr lvl="1"/>
            <a:r>
              <a:rPr lang="en-US" sz="1800" dirty="0"/>
              <a:t>Strategic plan implementation working group and subgroups established to begin:</a:t>
            </a:r>
          </a:p>
          <a:p>
            <a:pPr lvl="2"/>
            <a:r>
              <a:rPr lang="en-US" sz="1600" dirty="0"/>
              <a:t>mapping commitments to goals;  </a:t>
            </a:r>
            <a:endParaRPr lang="en-US" sz="1600" dirty="0" smtClean="0"/>
          </a:p>
          <a:p>
            <a:pPr lvl="2"/>
            <a:r>
              <a:rPr lang="en-US" sz="1600" dirty="0" smtClean="0"/>
              <a:t>identifying </a:t>
            </a:r>
            <a:r>
              <a:rPr lang="en-US" sz="1600" dirty="0"/>
              <a:t>benchmarks and performance indicators;  </a:t>
            </a:r>
            <a:endParaRPr lang="en-US" sz="1600" dirty="0" smtClean="0"/>
          </a:p>
          <a:p>
            <a:pPr lvl="2"/>
            <a:r>
              <a:rPr lang="en-US" sz="1600" dirty="0" smtClean="0"/>
              <a:t>identifying </a:t>
            </a:r>
            <a:r>
              <a:rPr lang="en-US" sz="1600" dirty="0"/>
              <a:t>resources to accomplish goals; and </a:t>
            </a:r>
            <a:endParaRPr lang="en-US" sz="1600" dirty="0" smtClean="0"/>
          </a:p>
          <a:p>
            <a:pPr lvl="2"/>
            <a:r>
              <a:rPr lang="en-US" sz="1600" dirty="0" smtClean="0"/>
              <a:t>establishing </a:t>
            </a:r>
            <a:r>
              <a:rPr lang="en-US" sz="1600" dirty="0"/>
              <a:t>priorities for year 1 implementation</a:t>
            </a:r>
          </a:p>
          <a:p>
            <a:pPr lvl="1">
              <a:spcBef>
                <a:spcPts val="0"/>
              </a:spcBef>
              <a:spcAft>
                <a:spcPts val="1200"/>
              </a:spcAft>
            </a:pPr>
            <a:endParaRPr lang="en-US" sz="1600" dirty="0"/>
          </a:p>
          <a:p>
            <a:pPr>
              <a:spcBef>
                <a:spcPts val="0"/>
              </a:spcBef>
              <a:spcAft>
                <a:spcPts val="1200"/>
              </a:spcAft>
            </a:pPr>
            <a:endParaRPr lang="en-US" dirty="0" smtClean="0"/>
          </a:p>
        </p:txBody>
      </p:sp>
      <p:sp>
        <p:nvSpPr>
          <p:cNvPr id="7" name="Title 1"/>
          <p:cNvSpPr txBox="1">
            <a:spLocks/>
          </p:cNvSpPr>
          <p:nvPr/>
        </p:nvSpPr>
        <p:spPr>
          <a:xfrm>
            <a:off x="609600" y="4473"/>
            <a:ext cx="8229600" cy="1143000"/>
          </a:xfrm>
          <a:prstGeom prst="rect">
            <a:avLst/>
          </a:prstGeom>
        </p:spPr>
        <p:txBody>
          <a:bodyPr/>
          <a:lstStyle>
            <a:lvl1pPr algn="ctr" rtl="0" fontAlgn="base">
              <a:spcBef>
                <a:spcPct val="0"/>
              </a:spcBef>
              <a:spcAft>
                <a:spcPct val="0"/>
              </a:spcAft>
              <a:defRPr sz="3200" b="1" i="1" kern="1200">
                <a:solidFill>
                  <a:srgbClr val="003366"/>
                </a:solidFill>
                <a:latin typeface="Garamond" pitchFamily="18" charset="0"/>
                <a:ea typeface="+mj-ea"/>
                <a:cs typeface="+mj-cs"/>
              </a:defRPr>
            </a:lvl1pPr>
            <a:lvl2pPr algn="ctr" rtl="0" fontAlgn="base">
              <a:spcBef>
                <a:spcPct val="0"/>
              </a:spcBef>
              <a:spcAft>
                <a:spcPct val="0"/>
              </a:spcAft>
              <a:defRPr sz="3200" b="1" i="1">
                <a:solidFill>
                  <a:srgbClr val="003366"/>
                </a:solidFill>
                <a:latin typeface="Garamond" pitchFamily="18" charset="0"/>
              </a:defRPr>
            </a:lvl2pPr>
            <a:lvl3pPr algn="ctr" rtl="0" fontAlgn="base">
              <a:spcBef>
                <a:spcPct val="0"/>
              </a:spcBef>
              <a:spcAft>
                <a:spcPct val="0"/>
              </a:spcAft>
              <a:defRPr sz="3200" b="1" i="1">
                <a:solidFill>
                  <a:srgbClr val="003366"/>
                </a:solidFill>
                <a:latin typeface="Garamond" pitchFamily="18" charset="0"/>
              </a:defRPr>
            </a:lvl3pPr>
            <a:lvl4pPr algn="ctr" rtl="0" fontAlgn="base">
              <a:spcBef>
                <a:spcPct val="0"/>
              </a:spcBef>
              <a:spcAft>
                <a:spcPct val="0"/>
              </a:spcAft>
              <a:defRPr sz="3200" b="1" i="1">
                <a:solidFill>
                  <a:srgbClr val="003366"/>
                </a:solidFill>
                <a:latin typeface="Garamond" pitchFamily="18" charset="0"/>
              </a:defRPr>
            </a:lvl4pPr>
            <a:lvl5pPr algn="ctr" rtl="0" fontAlgn="base">
              <a:spcBef>
                <a:spcPct val="0"/>
              </a:spcBef>
              <a:spcAft>
                <a:spcPct val="0"/>
              </a:spcAft>
              <a:defRPr sz="3200" b="1" i="1">
                <a:solidFill>
                  <a:srgbClr val="003366"/>
                </a:solidFill>
                <a:latin typeface="Garamond" pitchFamily="18" charset="0"/>
              </a:defRPr>
            </a:lvl5pPr>
            <a:lvl6pPr marL="457200" algn="ctr" rtl="0" fontAlgn="base">
              <a:spcBef>
                <a:spcPct val="0"/>
              </a:spcBef>
              <a:spcAft>
                <a:spcPct val="0"/>
              </a:spcAft>
              <a:defRPr sz="3200" b="1" i="1">
                <a:solidFill>
                  <a:srgbClr val="003366"/>
                </a:solidFill>
                <a:latin typeface="Garamond" pitchFamily="18" charset="0"/>
              </a:defRPr>
            </a:lvl6pPr>
            <a:lvl7pPr marL="914400" algn="ctr" rtl="0" fontAlgn="base">
              <a:spcBef>
                <a:spcPct val="0"/>
              </a:spcBef>
              <a:spcAft>
                <a:spcPct val="0"/>
              </a:spcAft>
              <a:defRPr sz="3200" b="1" i="1">
                <a:solidFill>
                  <a:srgbClr val="003366"/>
                </a:solidFill>
                <a:latin typeface="Garamond" pitchFamily="18" charset="0"/>
              </a:defRPr>
            </a:lvl7pPr>
            <a:lvl8pPr marL="1371600" algn="ctr" rtl="0" fontAlgn="base">
              <a:spcBef>
                <a:spcPct val="0"/>
              </a:spcBef>
              <a:spcAft>
                <a:spcPct val="0"/>
              </a:spcAft>
              <a:defRPr sz="3200" b="1" i="1">
                <a:solidFill>
                  <a:srgbClr val="003366"/>
                </a:solidFill>
                <a:latin typeface="Garamond" pitchFamily="18" charset="0"/>
              </a:defRPr>
            </a:lvl8pPr>
            <a:lvl9pPr marL="1828800" algn="ctr" rtl="0" fontAlgn="base">
              <a:spcBef>
                <a:spcPct val="0"/>
              </a:spcBef>
              <a:spcAft>
                <a:spcPct val="0"/>
              </a:spcAft>
              <a:defRPr sz="3200" b="1" i="1">
                <a:solidFill>
                  <a:srgbClr val="003366"/>
                </a:solidFill>
                <a:latin typeface="Garamond" pitchFamily="18" charset="0"/>
              </a:defRPr>
            </a:lvl9pPr>
          </a:lstStyle>
          <a:p>
            <a:endParaRPr lang="en-US" dirty="0"/>
          </a:p>
        </p:txBody>
      </p:sp>
    </p:spTree>
    <p:extLst>
      <p:ext uri="{BB962C8B-B14F-4D97-AF65-F5344CB8AC3E}">
        <p14:creationId xmlns:p14="http://schemas.microsoft.com/office/powerpoint/2010/main" val="116311256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523999"/>
            <a:ext cx="8229600" cy="4876801"/>
          </a:xfrm>
        </p:spPr>
        <p:txBody>
          <a:bodyPr/>
          <a:lstStyle/>
          <a:p>
            <a:pPr>
              <a:spcBef>
                <a:spcPts val="0"/>
              </a:spcBef>
              <a:spcAft>
                <a:spcPts val="2400"/>
              </a:spcAft>
            </a:pPr>
            <a:r>
              <a:rPr lang="en-US" sz="2400" dirty="0" smtClean="0"/>
              <a:t>Investigators and others have expressed concern in the past couple of years regarding requirements for engaging in sponsored programs activities </a:t>
            </a:r>
          </a:p>
          <a:p>
            <a:pPr>
              <a:spcBef>
                <a:spcPts val="0"/>
              </a:spcBef>
              <a:spcAft>
                <a:spcPts val="2400"/>
              </a:spcAft>
            </a:pPr>
            <a:r>
              <a:rPr lang="en-US" sz="2400" dirty="0" smtClean="0"/>
              <a:t>The OVPR and the Business Office have implemented several new processes to facilitate Investigators in the financial and administrative management of their projects</a:t>
            </a:r>
          </a:p>
          <a:p>
            <a:pPr>
              <a:spcBef>
                <a:spcPts val="0"/>
              </a:spcBef>
              <a:spcAft>
                <a:spcPts val="1800"/>
              </a:spcAft>
            </a:pPr>
            <a:r>
              <a:rPr lang="en-US" sz="2400" dirty="0" smtClean="0"/>
              <a:t>New ERA and process improvement activities are underway and attempts are being made to map them to the strategic plan over the next 5 years</a:t>
            </a:r>
            <a:endParaRPr lang="en-US" sz="2400" dirty="0"/>
          </a:p>
        </p:txBody>
      </p:sp>
      <p:sp>
        <p:nvSpPr>
          <p:cNvPr id="6" name="Title 7"/>
          <p:cNvSpPr txBox="1">
            <a:spLocks/>
          </p:cNvSpPr>
          <p:nvPr/>
        </p:nvSpPr>
        <p:spPr>
          <a:xfrm>
            <a:off x="457200" y="274637"/>
            <a:ext cx="8229600" cy="1143000"/>
          </a:xfrm>
          <a:prstGeom prst="rect">
            <a:avLst/>
          </a:prstGeom>
        </p:spPr>
        <p:txBody>
          <a:bodyPr/>
          <a:lstStyle>
            <a:lvl1pPr algn="ctr" rtl="0" fontAlgn="base">
              <a:spcBef>
                <a:spcPct val="0"/>
              </a:spcBef>
              <a:spcAft>
                <a:spcPct val="0"/>
              </a:spcAft>
              <a:defRPr sz="3200" b="1" i="1" kern="1200">
                <a:solidFill>
                  <a:srgbClr val="003366"/>
                </a:solidFill>
                <a:latin typeface="Garamond" pitchFamily="18" charset="0"/>
                <a:ea typeface="+mj-ea"/>
                <a:cs typeface="+mj-cs"/>
              </a:defRPr>
            </a:lvl1pPr>
            <a:lvl2pPr algn="ctr" rtl="0" fontAlgn="base">
              <a:spcBef>
                <a:spcPct val="0"/>
              </a:spcBef>
              <a:spcAft>
                <a:spcPct val="0"/>
              </a:spcAft>
              <a:defRPr sz="3200" b="1" i="1">
                <a:solidFill>
                  <a:srgbClr val="003366"/>
                </a:solidFill>
                <a:latin typeface="Garamond" pitchFamily="18" charset="0"/>
              </a:defRPr>
            </a:lvl2pPr>
            <a:lvl3pPr algn="ctr" rtl="0" fontAlgn="base">
              <a:spcBef>
                <a:spcPct val="0"/>
              </a:spcBef>
              <a:spcAft>
                <a:spcPct val="0"/>
              </a:spcAft>
              <a:defRPr sz="3200" b="1" i="1">
                <a:solidFill>
                  <a:srgbClr val="003366"/>
                </a:solidFill>
                <a:latin typeface="Garamond" pitchFamily="18" charset="0"/>
              </a:defRPr>
            </a:lvl3pPr>
            <a:lvl4pPr algn="ctr" rtl="0" fontAlgn="base">
              <a:spcBef>
                <a:spcPct val="0"/>
              </a:spcBef>
              <a:spcAft>
                <a:spcPct val="0"/>
              </a:spcAft>
              <a:defRPr sz="3200" b="1" i="1">
                <a:solidFill>
                  <a:srgbClr val="003366"/>
                </a:solidFill>
                <a:latin typeface="Garamond" pitchFamily="18" charset="0"/>
              </a:defRPr>
            </a:lvl4pPr>
            <a:lvl5pPr algn="ctr" rtl="0" fontAlgn="base">
              <a:spcBef>
                <a:spcPct val="0"/>
              </a:spcBef>
              <a:spcAft>
                <a:spcPct val="0"/>
              </a:spcAft>
              <a:defRPr sz="3200" b="1" i="1">
                <a:solidFill>
                  <a:srgbClr val="003366"/>
                </a:solidFill>
                <a:latin typeface="Garamond" pitchFamily="18" charset="0"/>
              </a:defRPr>
            </a:lvl5pPr>
            <a:lvl6pPr marL="457200" algn="ctr" rtl="0" fontAlgn="base">
              <a:spcBef>
                <a:spcPct val="0"/>
              </a:spcBef>
              <a:spcAft>
                <a:spcPct val="0"/>
              </a:spcAft>
              <a:defRPr sz="3200" b="1" i="1">
                <a:solidFill>
                  <a:srgbClr val="003366"/>
                </a:solidFill>
                <a:latin typeface="Garamond" pitchFamily="18" charset="0"/>
              </a:defRPr>
            </a:lvl6pPr>
            <a:lvl7pPr marL="914400" algn="ctr" rtl="0" fontAlgn="base">
              <a:spcBef>
                <a:spcPct val="0"/>
              </a:spcBef>
              <a:spcAft>
                <a:spcPct val="0"/>
              </a:spcAft>
              <a:defRPr sz="3200" b="1" i="1">
                <a:solidFill>
                  <a:srgbClr val="003366"/>
                </a:solidFill>
                <a:latin typeface="Garamond" pitchFamily="18" charset="0"/>
              </a:defRPr>
            </a:lvl7pPr>
            <a:lvl8pPr marL="1371600" algn="ctr" rtl="0" fontAlgn="base">
              <a:spcBef>
                <a:spcPct val="0"/>
              </a:spcBef>
              <a:spcAft>
                <a:spcPct val="0"/>
              </a:spcAft>
              <a:defRPr sz="3200" b="1" i="1">
                <a:solidFill>
                  <a:srgbClr val="003366"/>
                </a:solidFill>
                <a:latin typeface="Garamond" pitchFamily="18" charset="0"/>
              </a:defRPr>
            </a:lvl8pPr>
            <a:lvl9pPr marL="1828800" algn="ctr" rtl="0" fontAlgn="base">
              <a:spcBef>
                <a:spcPct val="0"/>
              </a:spcBef>
              <a:spcAft>
                <a:spcPct val="0"/>
              </a:spcAft>
              <a:defRPr sz="3200" b="1" i="1">
                <a:solidFill>
                  <a:srgbClr val="003366"/>
                </a:solidFill>
                <a:latin typeface="Garamond" pitchFamily="18" charset="0"/>
              </a:defRPr>
            </a:lvl9pPr>
          </a:lstStyle>
          <a:p>
            <a:r>
              <a:rPr lang="en-US" dirty="0" smtClean="0"/>
              <a:t>Summary</a:t>
            </a:r>
            <a:endParaRPr lang="en-US" dirty="0"/>
          </a:p>
        </p:txBody>
      </p:sp>
    </p:spTree>
    <p:extLst>
      <p:ext uri="{BB962C8B-B14F-4D97-AF65-F5344CB8AC3E}">
        <p14:creationId xmlns:p14="http://schemas.microsoft.com/office/powerpoint/2010/main" val="427541177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7302741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a:xfrm>
            <a:off x="2819400" y="2401888"/>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097423" y="1915180"/>
            <a:ext cx="2617577" cy="7803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Rounded Rectangle 42"/>
          <p:cNvSpPr/>
          <p:nvPr/>
        </p:nvSpPr>
        <p:spPr>
          <a:xfrm>
            <a:off x="6316663" y="3476625"/>
            <a:ext cx="1912937" cy="56197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ounded Rectangle 26"/>
          <p:cNvSpPr/>
          <p:nvPr/>
        </p:nvSpPr>
        <p:spPr>
          <a:xfrm>
            <a:off x="6637338" y="4632325"/>
            <a:ext cx="1682750" cy="116998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ounded Rectangle 25"/>
          <p:cNvSpPr/>
          <p:nvPr/>
        </p:nvSpPr>
        <p:spPr>
          <a:xfrm>
            <a:off x="3124200" y="4814888"/>
            <a:ext cx="2132012" cy="75406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le 24"/>
          <p:cNvSpPr/>
          <p:nvPr/>
        </p:nvSpPr>
        <p:spPr>
          <a:xfrm>
            <a:off x="4572000" y="5891213"/>
            <a:ext cx="2000250" cy="73818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ounded Rectangle 27"/>
          <p:cNvSpPr/>
          <p:nvPr/>
        </p:nvSpPr>
        <p:spPr>
          <a:xfrm>
            <a:off x="1995488" y="5891213"/>
            <a:ext cx="1966912" cy="73818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29" name="Rounded Rectangle 28"/>
          <p:cNvSpPr/>
          <p:nvPr/>
        </p:nvSpPr>
        <p:spPr>
          <a:xfrm>
            <a:off x="458788" y="4614863"/>
            <a:ext cx="1931987" cy="95408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ounded Rectangle 45"/>
          <p:cNvSpPr/>
          <p:nvPr/>
        </p:nvSpPr>
        <p:spPr>
          <a:xfrm>
            <a:off x="76200" y="2401888"/>
            <a:ext cx="1782763" cy="522287"/>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42" name="Rectangle 41"/>
          <p:cNvSpPr/>
          <p:nvPr/>
        </p:nvSpPr>
        <p:spPr>
          <a:xfrm>
            <a:off x="6096000" y="1295400"/>
            <a:ext cx="2362200" cy="52387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p:cNvSpPr txBox="1"/>
          <p:nvPr/>
        </p:nvSpPr>
        <p:spPr>
          <a:xfrm>
            <a:off x="6096000" y="1295400"/>
            <a:ext cx="2362200" cy="523875"/>
          </a:xfrm>
          <a:prstGeom prst="rect">
            <a:avLst/>
          </a:prstGeom>
          <a:noFill/>
        </p:spPr>
        <p:txBody>
          <a:bodyPr>
            <a:spAutoFit/>
          </a:bodyPr>
          <a:lstStyle/>
          <a:p>
            <a:pPr algn="ctr">
              <a:defRPr/>
            </a:pPr>
            <a:r>
              <a:rPr lang="en-US" sz="1400" b="1" dirty="0">
                <a:latin typeface="+mn-lt"/>
              </a:rPr>
              <a:t>Auburn Research &amp; </a:t>
            </a:r>
          </a:p>
          <a:p>
            <a:pPr algn="ctr">
              <a:defRPr/>
            </a:pPr>
            <a:r>
              <a:rPr lang="en-US" sz="1400" b="1" dirty="0">
                <a:latin typeface="+mn-lt"/>
              </a:rPr>
              <a:t>Technology Foundation</a:t>
            </a:r>
          </a:p>
        </p:txBody>
      </p:sp>
      <p:sp>
        <p:nvSpPr>
          <p:cNvPr id="2" name="TextBox 1"/>
          <p:cNvSpPr txBox="1"/>
          <p:nvPr/>
        </p:nvSpPr>
        <p:spPr>
          <a:xfrm>
            <a:off x="1385888" y="228600"/>
            <a:ext cx="5513387" cy="830263"/>
          </a:xfrm>
          <a:prstGeom prst="rect">
            <a:avLst/>
          </a:prstGeom>
          <a:noFill/>
        </p:spPr>
        <p:txBody>
          <a:bodyPr wrap="none">
            <a:spAutoFit/>
          </a:bodyPr>
          <a:lstStyle/>
          <a:p>
            <a:pPr algn="ctr">
              <a:defRPr/>
            </a:pPr>
            <a:r>
              <a:rPr lang="en-US" sz="2400" b="1" dirty="0">
                <a:latin typeface="Times New Roman" pitchFamily="18" charset="0"/>
                <a:cs typeface="Times New Roman" pitchFamily="18" charset="0"/>
              </a:rPr>
              <a:t>Organizational Chart</a:t>
            </a:r>
          </a:p>
          <a:p>
            <a:pPr algn="ctr">
              <a:defRPr/>
            </a:pPr>
            <a:r>
              <a:rPr lang="en-US" sz="2400" b="1" dirty="0">
                <a:latin typeface="Times New Roman" pitchFamily="18" charset="0"/>
                <a:cs typeface="Times New Roman" pitchFamily="18" charset="0"/>
              </a:rPr>
              <a:t>Office of the Vice President for Research</a:t>
            </a:r>
          </a:p>
        </p:txBody>
      </p:sp>
      <p:sp>
        <p:nvSpPr>
          <p:cNvPr id="4108" name="TextBox 7"/>
          <p:cNvSpPr txBox="1">
            <a:spLocks noChangeArrowheads="1"/>
          </p:cNvSpPr>
          <p:nvPr/>
        </p:nvSpPr>
        <p:spPr bwMode="auto">
          <a:xfrm>
            <a:off x="4627563" y="1166813"/>
            <a:ext cx="46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 </a:t>
            </a:r>
          </a:p>
        </p:txBody>
      </p:sp>
      <p:sp>
        <p:nvSpPr>
          <p:cNvPr id="10" name="TextBox 9"/>
          <p:cNvSpPr txBox="1"/>
          <p:nvPr/>
        </p:nvSpPr>
        <p:spPr>
          <a:xfrm>
            <a:off x="6316663" y="3476625"/>
            <a:ext cx="1912937" cy="522288"/>
          </a:xfrm>
          <a:prstGeom prst="rect">
            <a:avLst/>
          </a:prstGeom>
          <a:noFill/>
        </p:spPr>
        <p:txBody>
          <a:bodyPr>
            <a:spAutoFit/>
          </a:bodyPr>
          <a:lstStyle/>
          <a:p>
            <a:pPr algn="ctr">
              <a:defRPr/>
            </a:pPr>
            <a:r>
              <a:rPr lang="en-US" sz="1400" b="1" dirty="0">
                <a:latin typeface="+mn-lt"/>
              </a:rPr>
              <a:t>John D. </a:t>
            </a:r>
            <a:r>
              <a:rPr lang="en-US" sz="1400" b="1" dirty="0" err="1">
                <a:latin typeface="+mn-lt"/>
              </a:rPr>
              <a:t>Weete</a:t>
            </a:r>
            <a:r>
              <a:rPr lang="en-US" sz="1400" b="1" dirty="0">
                <a:latin typeface="+mn-lt"/>
              </a:rPr>
              <a:t>, PhD</a:t>
            </a:r>
          </a:p>
          <a:p>
            <a:pPr algn="ctr">
              <a:defRPr/>
            </a:pPr>
            <a:r>
              <a:rPr lang="en-US" sz="1400" b="1" dirty="0">
                <a:latin typeface="+mn-lt"/>
              </a:rPr>
              <a:t>Executive Director</a:t>
            </a:r>
          </a:p>
        </p:txBody>
      </p:sp>
      <p:sp>
        <p:nvSpPr>
          <p:cNvPr id="11" name="TextBox 10"/>
          <p:cNvSpPr txBox="1"/>
          <p:nvPr/>
        </p:nvSpPr>
        <p:spPr>
          <a:xfrm>
            <a:off x="1283889" y="1143000"/>
            <a:ext cx="2380459" cy="738664"/>
          </a:xfrm>
          <a:prstGeom prst="rect">
            <a:avLst/>
          </a:prstGeom>
          <a:solidFill>
            <a:schemeClr val="tx2"/>
          </a:solidFill>
        </p:spPr>
        <p:txBody>
          <a:bodyPr wrap="none">
            <a:spAutoFit/>
          </a:bodyPr>
          <a:lstStyle/>
          <a:p>
            <a:pPr algn="ctr">
              <a:defRPr/>
            </a:pPr>
            <a:r>
              <a:rPr lang="en-US" sz="1400" b="1" dirty="0">
                <a:solidFill>
                  <a:schemeClr val="bg1"/>
                </a:solidFill>
                <a:latin typeface="+mn-lt"/>
              </a:rPr>
              <a:t>John M. Mason, PhD, PE</a:t>
            </a:r>
          </a:p>
          <a:p>
            <a:pPr algn="ctr">
              <a:defRPr/>
            </a:pPr>
            <a:r>
              <a:rPr lang="en-US" sz="1400" b="1" dirty="0">
                <a:solidFill>
                  <a:schemeClr val="bg1"/>
                </a:solidFill>
                <a:latin typeface="+mn-lt"/>
              </a:rPr>
              <a:t>Vice President for </a:t>
            </a:r>
            <a:r>
              <a:rPr lang="en-US" sz="1400" b="1" dirty="0" smtClean="0">
                <a:solidFill>
                  <a:schemeClr val="bg1"/>
                </a:solidFill>
                <a:latin typeface="+mn-lt"/>
              </a:rPr>
              <a:t>Research &amp;</a:t>
            </a:r>
          </a:p>
          <a:p>
            <a:pPr algn="ctr">
              <a:defRPr/>
            </a:pPr>
            <a:r>
              <a:rPr lang="en-US" sz="1400" b="1" dirty="0" smtClean="0">
                <a:solidFill>
                  <a:schemeClr val="bg1"/>
                </a:solidFill>
              </a:rPr>
              <a:t>Economic Development</a:t>
            </a:r>
            <a:endParaRPr lang="en-US" sz="1400" b="1" dirty="0">
              <a:solidFill>
                <a:schemeClr val="bg1"/>
              </a:solidFill>
              <a:latin typeface="+mn-lt"/>
            </a:endParaRPr>
          </a:p>
        </p:txBody>
      </p:sp>
      <p:sp>
        <p:nvSpPr>
          <p:cNvPr id="14" name="TextBox 13"/>
          <p:cNvSpPr txBox="1"/>
          <p:nvPr/>
        </p:nvSpPr>
        <p:spPr>
          <a:xfrm>
            <a:off x="3200402" y="4814888"/>
            <a:ext cx="2021001" cy="738664"/>
          </a:xfrm>
          <a:prstGeom prst="rect">
            <a:avLst/>
          </a:prstGeom>
          <a:noFill/>
        </p:spPr>
        <p:txBody>
          <a:bodyPr wrap="none">
            <a:spAutoFit/>
          </a:bodyPr>
          <a:lstStyle/>
          <a:p>
            <a:pPr algn="ctr">
              <a:defRPr/>
            </a:pPr>
            <a:r>
              <a:rPr lang="en-US" sz="1400" b="1" dirty="0" smtClean="0">
                <a:solidFill>
                  <a:schemeClr val="bg1"/>
                </a:solidFill>
              </a:rPr>
              <a:t>Patricia E. </a:t>
            </a:r>
            <a:r>
              <a:rPr lang="en-US" sz="1400" b="1" dirty="0" err="1" smtClean="0">
                <a:solidFill>
                  <a:schemeClr val="bg1"/>
                </a:solidFill>
              </a:rPr>
              <a:t>Rynders</a:t>
            </a:r>
            <a:r>
              <a:rPr lang="en-US" sz="1400" b="1" dirty="0" smtClean="0">
                <a:solidFill>
                  <a:schemeClr val="bg1"/>
                </a:solidFill>
                <a:latin typeface="+mn-lt"/>
              </a:rPr>
              <a:t>, </a:t>
            </a:r>
            <a:r>
              <a:rPr lang="en-US" sz="1400" b="1" dirty="0">
                <a:solidFill>
                  <a:schemeClr val="bg1"/>
                </a:solidFill>
                <a:latin typeface="+mn-lt"/>
              </a:rPr>
              <a:t>DVM</a:t>
            </a:r>
          </a:p>
          <a:p>
            <a:pPr algn="ctr">
              <a:defRPr/>
            </a:pPr>
            <a:r>
              <a:rPr lang="en-US" sz="1400" b="1" dirty="0" smtClean="0">
                <a:solidFill>
                  <a:schemeClr val="bg1"/>
                </a:solidFill>
                <a:latin typeface="+mn-lt"/>
              </a:rPr>
              <a:t>Interim </a:t>
            </a:r>
          </a:p>
          <a:p>
            <a:pPr algn="ctr">
              <a:defRPr/>
            </a:pPr>
            <a:r>
              <a:rPr lang="en-US" sz="1400" b="1" dirty="0" smtClean="0">
                <a:solidFill>
                  <a:schemeClr val="bg1"/>
                </a:solidFill>
                <a:latin typeface="+mn-lt"/>
              </a:rPr>
              <a:t>University </a:t>
            </a:r>
            <a:r>
              <a:rPr lang="en-US" sz="1400" b="1" dirty="0">
                <a:solidFill>
                  <a:schemeClr val="bg1"/>
                </a:solidFill>
                <a:latin typeface="+mn-lt"/>
              </a:rPr>
              <a:t>Veterinarian</a:t>
            </a:r>
          </a:p>
        </p:txBody>
      </p:sp>
      <p:sp>
        <p:nvSpPr>
          <p:cNvPr id="15" name="TextBox 14"/>
          <p:cNvSpPr txBox="1"/>
          <p:nvPr/>
        </p:nvSpPr>
        <p:spPr>
          <a:xfrm>
            <a:off x="1985963" y="5891213"/>
            <a:ext cx="2009775" cy="738187"/>
          </a:xfrm>
          <a:prstGeom prst="rect">
            <a:avLst/>
          </a:prstGeom>
          <a:noFill/>
        </p:spPr>
        <p:txBody>
          <a:bodyPr wrap="none">
            <a:spAutoFit/>
          </a:bodyPr>
          <a:lstStyle/>
          <a:p>
            <a:pPr algn="ctr">
              <a:defRPr/>
            </a:pPr>
            <a:r>
              <a:rPr lang="en-US" sz="1400" b="1" dirty="0">
                <a:solidFill>
                  <a:schemeClr val="bg1"/>
                </a:solidFill>
                <a:latin typeface="+mn-lt"/>
              </a:rPr>
              <a:t>John D. </a:t>
            </a:r>
            <a:r>
              <a:rPr lang="en-US" sz="1400" b="1" dirty="0" err="1">
                <a:solidFill>
                  <a:schemeClr val="bg1"/>
                </a:solidFill>
                <a:latin typeface="+mn-lt"/>
              </a:rPr>
              <a:t>Weete</a:t>
            </a:r>
            <a:r>
              <a:rPr lang="en-US" sz="1400" b="1" dirty="0">
                <a:solidFill>
                  <a:schemeClr val="bg1"/>
                </a:solidFill>
                <a:latin typeface="+mn-lt"/>
              </a:rPr>
              <a:t>, PhD</a:t>
            </a:r>
          </a:p>
          <a:p>
            <a:pPr algn="ctr">
              <a:defRPr/>
            </a:pPr>
            <a:r>
              <a:rPr lang="en-US" sz="1400" b="1" dirty="0">
                <a:solidFill>
                  <a:schemeClr val="bg1"/>
                </a:solidFill>
                <a:latin typeface="+mn-lt"/>
              </a:rPr>
              <a:t>Assistant VPR (Acting) </a:t>
            </a:r>
          </a:p>
          <a:p>
            <a:pPr algn="ctr">
              <a:defRPr/>
            </a:pPr>
            <a:r>
              <a:rPr lang="en-US" sz="1400" b="1" dirty="0">
                <a:solidFill>
                  <a:schemeClr val="bg1"/>
                </a:solidFill>
                <a:latin typeface="+mn-lt"/>
              </a:rPr>
              <a:t>Technology Transfer</a:t>
            </a:r>
          </a:p>
        </p:txBody>
      </p:sp>
      <p:sp>
        <p:nvSpPr>
          <p:cNvPr id="17" name="TextBox 16"/>
          <p:cNvSpPr txBox="1"/>
          <p:nvPr/>
        </p:nvSpPr>
        <p:spPr>
          <a:xfrm>
            <a:off x="6613525" y="4632325"/>
            <a:ext cx="1768475" cy="1169988"/>
          </a:xfrm>
          <a:prstGeom prst="rect">
            <a:avLst/>
          </a:prstGeom>
          <a:noFill/>
        </p:spPr>
        <p:txBody>
          <a:bodyPr wrap="none">
            <a:spAutoFit/>
          </a:bodyPr>
          <a:lstStyle/>
          <a:p>
            <a:pPr algn="ctr">
              <a:defRPr/>
            </a:pPr>
            <a:r>
              <a:rPr lang="en-US" sz="1400" b="1" dirty="0">
                <a:solidFill>
                  <a:schemeClr val="bg1"/>
                </a:solidFill>
                <a:latin typeface="+mn-lt"/>
              </a:rPr>
              <a:t>Rodney L.</a:t>
            </a:r>
          </a:p>
          <a:p>
            <a:pPr algn="ctr">
              <a:defRPr/>
            </a:pPr>
            <a:r>
              <a:rPr lang="en-US" sz="1400" b="1" dirty="0">
                <a:solidFill>
                  <a:schemeClr val="bg1"/>
                </a:solidFill>
                <a:latin typeface="+mn-lt"/>
              </a:rPr>
              <a:t>Robertson, PhD</a:t>
            </a:r>
          </a:p>
          <a:p>
            <a:pPr algn="ctr">
              <a:defRPr/>
            </a:pPr>
            <a:r>
              <a:rPr lang="en-US" sz="1400" b="1" dirty="0">
                <a:solidFill>
                  <a:schemeClr val="bg1"/>
                </a:solidFill>
                <a:latin typeface="+mn-lt"/>
              </a:rPr>
              <a:t>Executive Director</a:t>
            </a:r>
          </a:p>
          <a:p>
            <a:pPr algn="ctr">
              <a:defRPr/>
            </a:pPr>
            <a:r>
              <a:rPr lang="en-US" sz="1400" b="1" dirty="0">
                <a:solidFill>
                  <a:schemeClr val="bg1"/>
                </a:solidFill>
                <a:latin typeface="+mn-lt"/>
              </a:rPr>
              <a:t>Huntsville Research </a:t>
            </a:r>
          </a:p>
          <a:p>
            <a:pPr algn="ctr">
              <a:defRPr/>
            </a:pPr>
            <a:r>
              <a:rPr lang="en-US" sz="1400" b="1" dirty="0">
                <a:solidFill>
                  <a:schemeClr val="bg1"/>
                </a:solidFill>
                <a:latin typeface="+mn-lt"/>
              </a:rPr>
              <a:t>Center</a:t>
            </a:r>
          </a:p>
        </p:txBody>
      </p:sp>
      <p:sp>
        <p:nvSpPr>
          <p:cNvPr id="18" name="TextBox 17"/>
          <p:cNvSpPr txBox="1"/>
          <p:nvPr/>
        </p:nvSpPr>
        <p:spPr>
          <a:xfrm>
            <a:off x="598488" y="4614863"/>
            <a:ext cx="1624012" cy="1168400"/>
          </a:xfrm>
          <a:prstGeom prst="rect">
            <a:avLst/>
          </a:prstGeom>
          <a:noFill/>
        </p:spPr>
        <p:txBody>
          <a:bodyPr wrap="none">
            <a:spAutoFit/>
          </a:bodyPr>
          <a:lstStyle/>
          <a:p>
            <a:pPr algn="ctr">
              <a:defRPr/>
            </a:pPr>
            <a:r>
              <a:rPr lang="en-US" sz="1400" b="1" dirty="0">
                <a:solidFill>
                  <a:schemeClr val="bg1"/>
                </a:solidFill>
                <a:latin typeface="+mn-lt"/>
              </a:rPr>
              <a:t>Larry </a:t>
            </a:r>
            <a:r>
              <a:rPr lang="en-US" sz="1400" b="1" dirty="0" err="1">
                <a:solidFill>
                  <a:schemeClr val="bg1"/>
                </a:solidFill>
                <a:latin typeface="+mn-lt"/>
              </a:rPr>
              <a:t>Fillmer</a:t>
            </a:r>
            <a:endParaRPr lang="en-US" sz="1400" b="1" dirty="0">
              <a:solidFill>
                <a:schemeClr val="bg1"/>
              </a:solidFill>
              <a:latin typeface="+mn-lt"/>
            </a:endParaRPr>
          </a:p>
          <a:p>
            <a:pPr algn="ctr">
              <a:defRPr/>
            </a:pPr>
            <a:r>
              <a:rPr lang="en-US" sz="1400" b="1" dirty="0">
                <a:solidFill>
                  <a:schemeClr val="bg1"/>
                </a:solidFill>
                <a:latin typeface="+mn-lt"/>
              </a:rPr>
              <a:t>Executive Director</a:t>
            </a:r>
          </a:p>
          <a:p>
            <a:pPr algn="ctr">
              <a:defRPr/>
            </a:pPr>
            <a:r>
              <a:rPr lang="en-US" sz="1400" b="1" dirty="0">
                <a:solidFill>
                  <a:schemeClr val="bg1"/>
                </a:solidFill>
                <a:latin typeface="+mn-lt"/>
              </a:rPr>
              <a:t>Research Program</a:t>
            </a:r>
          </a:p>
          <a:p>
            <a:pPr algn="ctr">
              <a:defRPr/>
            </a:pPr>
            <a:r>
              <a:rPr lang="en-US" sz="1400" b="1" dirty="0">
                <a:solidFill>
                  <a:schemeClr val="bg1"/>
                </a:solidFill>
                <a:latin typeface="+mn-lt"/>
              </a:rPr>
              <a:t> Development </a:t>
            </a:r>
          </a:p>
          <a:p>
            <a:pPr algn="ctr">
              <a:defRPr/>
            </a:pPr>
            <a:endParaRPr lang="en-US" sz="1400" b="1" dirty="0">
              <a:solidFill>
                <a:schemeClr val="bg1"/>
              </a:solidFill>
              <a:latin typeface="+mn-lt"/>
            </a:endParaRPr>
          </a:p>
        </p:txBody>
      </p:sp>
      <p:cxnSp>
        <p:nvCxnSpPr>
          <p:cNvPr id="20" name="Straight Connector 19"/>
          <p:cNvCxnSpPr/>
          <p:nvPr/>
        </p:nvCxnSpPr>
        <p:spPr>
          <a:xfrm>
            <a:off x="1411288" y="4187825"/>
            <a:ext cx="6013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44750" y="1828800"/>
            <a:ext cx="6350" cy="235902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50888" y="2438400"/>
            <a:ext cx="1444498" cy="523220"/>
          </a:xfrm>
          <a:prstGeom prst="rect">
            <a:avLst/>
          </a:prstGeom>
          <a:noFill/>
        </p:spPr>
        <p:txBody>
          <a:bodyPr wrap="none">
            <a:spAutoFit/>
          </a:bodyPr>
          <a:lstStyle/>
          <a:p>
            <a:pPr algn="ctr">
              <a:defRPr/>
            </a:pPr>
            <a:r>
              <a:rPr lang="en-US" sz="1400" b="1" dirty="0" smtClean="0">
                <a:solidFill>
                  <a:schemeClr val="bg1"/>
                </a:solidFill>
              </a:rPr>
              <a:t>Carl Pinkert, PhD</a:t>
            </a:r>
            <a:endParaRPr lang="en-US" sz="1400" b="1" dirty="0">
              <a:solidFill>
                <a:schemeClr val="bg1"/>
              </a:solidFill>
              <a:latin typeface="+mn-lt"/>
            </a:endParaRPr>
          </a:p>
          <a:p>
            <a:pPr algn="ctr">
              <a:defRPr/>
            </a:pPr>
            <a:r>
              <a:rPr lang="en-US" sz="1400" b="1" dirty="0">
                <a:solidFill>
                  <a:schemeClr val="bg1"/>
                </a:solidFill>
                <a:latin typeface="+mn-lt"/>
              </a:rPr>
              <a:t>Associate VPR</a:t>
            </a:r>
          </a:p>
        </p:txBody>
      </p:sp>
      <p:sp>
        <p:nvSpPr>
          <p:cNvPr id="13" name="TextBox 12"/>
          <p:cNvSpPr txBox="1"/>
          <p:nvPr/>
        </p:nvSpPr>
        <p:spPr>
          <a:xfrm>
            <a:off x="4495800" y="5891213"/>
            <a:ext cx="2101850" cy="738187"/>
          </a:xfrm>
          <a:prstGeom prst="rect">
            <a:avLst/>
          </a:prstGeom>
          <a:noFill/>
        </p:spPr>
        <p:txBody>
          <a:bodyPr wrap="none">
            <a:spAutoFit/>
          </a:bodyPr>
          <a:lstStyle/>
          <a:p>
            <a:pPr algn="ctr">
              <a:defRPr/>
            </a:pPr>
            <a:r>
              <a:rPr lang="en-US" sz="1400" b="1" dirty="0">
                <a:solidFill>
                  <a:schemeClr val="bg1"/>
                </a:solidFill>
                <a:latin typeface="+mn-lt"/>
              </a:rPr>
              <a:t>Martha Taylor</a:t>
            </a:r>
          </a:p>
          <a:p>
            <a:pPr algn="ctr">
              <a:defRPr/>
            </a:pPr>
            <a:r>
              <a:rPr lang="en-US" sz="1400" b="1" dirty="0">
                <a:solidFill>
                  <a:schemeClr val="bg1"/>
                </a:solidFill>
                <a:latin typeface="+mn-lt"/>
              </a:rPr>
              <a:t>Assistant VPR</a:t>
            </a:r>
          </a:p>
          <a:p>
            <a:pPr algn="ctr">
              <a:defRPr/>
            </a:pPr>
            <a:r>
              <a:rPr lang="en-US" sz="1400" b="1" dirty="0">
                <a:solidFill>
                  <a:schemeClr val="bg1"/>
                </a:solidFill>
                <a:latin typeface="+mn-lt"/>
              </a:rPr>
              <a:t>Research Administration</a:t>
            </a:r>
          </a:p>
        </p:txBody>
      </p:sp>
      <p:cxnSp>
        <p:nvCxnSpPr>
          <p:cNvPr id="31" name="Straight Connector 30"/>
          <p:cNvCxnSpPr>
            <a:endCxn id="29" idx="0"/>
          </p:cNvCxnSpPr>
          <p:nvPr/>
        </p:nvCxnSpPr>
        <p:spPr>
          <a:xfrm>
            <a:off x="1412875" y="4187825"/>
            <a:ext cx="11113" cy="427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03757" y="4187825"/>
            <a:ext cx="0" cy="627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24738" y="4187825"/>
            <a:ext cx="0" cy="444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971800" y="4187825"/>
            <a:ext cx="12700" cy="17033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562600" y="4187825"/>
            <a:ext cx="0" cy="1703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368425" y="1143000"/>
            <a:ext cx="2212975" cy="95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Rounded Rectangle 47"/>
          <p:cNvSpPr/>
          <p:nvPr/>
        </p:nvSpPr>
        <p:spPr>
          <a:xfrm>
            <a:off x="169863" y="3048000"/>
            <a:ext cx="1520825" cy="5238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TextBox 46"/>
          <p:cNvSpPr txBox="1"/>
          <p:nvPr/>
        </p:nvSpPr>
        <p:spPr>
          <a:xfrm>
            <a:off x="-76200" y="3048000"/>
            <a:ext cx="2071688" cy="523875"/>
          </a:xfrm>
          <a:prstGeom prst="rect">
            <a:avLst/>
          </a:prstGeom>
          <a:noFill/>
        </p:spPr>
        <p:txBody>
          <a:bodyPr>
            <a:spAutoFit/>
          </a:bodyPr>
          <a:lstStyle/>
          <a:p>
            <a:pPr algn="ctr">
              <a:defRPr/>
            </a:pPr>
            <a:r>
              <a:rPr lang="en-US" sz="1400" b="1" dirty="0" err="1">
                <a:solidFill>
                  <a:schemeClr val="bg1"/>
                </a:solidFill>
                <a:latin typeface="+mn-lt"/>
              </a:rPr>
              <a:t>Giovana</a:t>
            </a:r>
            <a:r>
              <a:rPr lang="en-US" sz="1400" b="1" dirty="0">
                <a:solidFill>
                  <a:schemeClr val="bg1"/>
                </a:solidFill>
                <a:latin typeface="+mn-lt"/>
              </a:rPr>
              <a:t> Brannan</a:t>
            </a:r>
          </a:p>
          <a:p>
            <a:pPr algn="ctr">
              <a:defRPr/>
            </a:pPr>
            <a:r>
              <a:rPr lang="en-US" sz="1400" b="1" dirty="0">
                <a:solidFill>
                  <a:schemeClr val="bg1"/>
                </a:solidFill>
                <a:latin typeface="+mn-lt"/>
              </a:rPr>
              <a:t>Business Manager</a:t>
            </a:r>
          </a:p>
        </p:txBody>
      </p:sp>
      <p:cxnSp>
        <p:nvCxnSpPr>
          <p:cNvPr id="50" name="Straight Connector 49"/>
          <p:cNvCxnSpPr>
            <a:endCxn id="48" idx="0"/>
          </p:cNvCxnSpPr>
          <p:nvPr/>
        </p:nvCxnSpPr>
        <p:spPr>
          <a:xfrm flipH="1">
            <a:off x="930275" y="2924175"/>
            <a:ext cx="44450" cy="123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828800" y="2663825"/>
            <a:ext cx="57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3124200" y="2832100"/>
            <a:ext cx="2082800" cy="292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32" name="TextBox 70"/>
          <p:cNvSpPr txBox="1">
            <a:spLocks noChangeArrowheads="1"/>
          </p:cNvSpPr>
          <p:nvPr/>
        </p:nvSpPr>
        <p:spPr bwMode="auto">
          <a:xfrm>
            <a:off x="3124200" y="2832100"/>
            <a:ext cx="1768475" cy="27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solidFill>
                  <a:schemeClr val="bg1"/>
                </a:solidFill>
              </a:rPr>
              <a:t>Research Advisory Board</a:t>
            </a:r>
          </a:p>
        </p:txBody>
      </p:sp>
      <p:cxnSp>
        <p:nvCxnSpPr>
          <p:cNvPr id="77" name="Straight Connector 76"/>
          <p:cNvCxnSpPr/>
          <p:nvPr/>
        </p:nvCxnSpPr>
        <p:spPr>
          <a:xfrm>
            <a:off x="2720975" y="1828800"/>
            <a:ext cx="22225" cy="17938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1"/>
          </p:cNvCxnSpPr>
          <p:nvPr/>
        </p:nvCxnSpPr>
        <p:spPr>
          <a:xfrm>
            <a:off x="2743200" y="2970213"/>
            <a:ext cx="381000" cy="793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3124200" y="3178175"/>
            <a:ext cx="2476500" cy="860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36" name="TextBox 79"/>
          <p:cNvSpPr txBox="1">
            <a:spLocks noChangeArrowheads="1"/>
          </p:cNvSpPr>
          <p:nvPr/>
        </p:nvSpPr>
        <p:spPr bwMode="auto">
          <a:xfrm>
            <a:off x="3124200" y="3206750"/>
            <a:ext cx="2403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dirty="0">
                <a:solidFill>
                  <a:schemeClr val="bg1"/>
                </a:solidFill>
              </a:rPr>
              <a:t>AAES, ACES, Federal Relations, State Relations, Legal Counsel, Economic Development</a:t>
            </a:r>
          </a:p>
        </p:txBody>
      </p:sp>
      <p:cxnSp>
        <p:nvCxnSpPr>
          <p:cNvPr id="84" name="Straight Connector 83"/>
          <p:cNvCxnSpPr>
            <a:endCxn id="4136" idx="1"/>
          </p:cNvCxnSpPr>
          <p:nvPr/>
        </p:nvCxnSpPr>
        <p:spPr>
          <a:xfrm>
            <a:off x="2720975" y="3622675"/>
            <a:ext cx="4032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681246" y="1557338"/>
            <a:ext cx="2438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2451100" y="4187825"/>
            <a:ext cx="539750" cy="31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3" idx="2"/>
          </p:cNvCxnSpPr>
          <p:nvPr/>
        </p:nvCxnSpPr>
        <p:spPr>
          <a:xfrm>
            <a:off x="7277100" y="1819275"/>
            <a:ext cx="0" cy="238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6316663" y="2667000"/>
            <a:ext cx="1912937" cy="56197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TextBox 50"/>
          <p:cNvSpPr txBox="1"/>
          <p:nvPr/>
        </p:nvSpPr>
        <p:spPr>
          <a:xfrm>
            <a:off x="6248400" y="2695575"/>
            <a:ext cx="1981200" cy="523220"/>
          </a:xfrm>
          <a:prstGeom prst="rect">
            <a:avLst/>
          </a:prstGeom>
          <a:noFill/>
        </p:spPr>
        <p:txBody>
          <a:bodyPr wrap="square">
            <a:spAutoFit/>
          </a:bodyPr>
          <a:lstStyle/>
          <a:p>
            <a:pPr algn="ctr">
              <a:defRPr/>
            </a:pPr>
            <a:r>
              <a:rPr lang="en-US" sz="1400" b="1" dirty="0" smtClean="0"/>
              <a:t>John M. Mason</a:t>
            </a:r>
            <a:r>
              <a:rPr lang="en-US" sz="1400" b="1" dirty="0" smtClean="0">
                <a:latin typeface="+mn-lt"/>
              </a:rPr>
              <a:t>, PhD, PE</a:t>
            </a:r>
            <a:endParaRPr lang="en-US" sz="1400" b="1" dirty="0">
              <a:latin typeface="+mn-lt"/>
            </a:endParaRPr>
          </a:p>
          <a:p>
            <a:pPr algn="ctr">
              <a:defRPr/>
            </a:pPr>
            <a:r>
              <a:rPr lang="en-US" sz="1400" b="1" dirty="0" smtClean="0"/>
              <a:t>President</a:t>
            </a:r>
            <a:endParaRPr lang="en-US" sz="1400" b="1" dirty="0">
              <a:latin typeface="+mn-lt"/>
            </a:endParaRPr>
          </a:p>
        </p:txBody>
      </p:sp>
      <p:sp>
        <p:nvSpPr>
          <p:cNvPr id="52" name="Rounded Rectangle 51"/>
          <p:cNvSpPr/>
          <p:nvPr/>
        </p:nvSpPr>
        <p:spPr>
          <a:xfrm>
            <a:off x="6316662" y="1905000"/>
            <a:ext cx="1912937" cy="56197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TextBox 52"/>
          <p:cNvSpPr txBox="1"/>
          <p:nvPr/>
        </p:nvSpPr>
        <p:spPr>
          <a:xfrm>
            <a:off x="6248400" y="1915180"/>
            <a:ext cx="1981200" cy="523220"/>
          </a:xfrm>
          <a:prstGeom prst="rect">
            <a:avLst/>
          </a:prstGeom>
          <a:noFill/>
        </p:spPr>
        <p:txBody>
          <a:bodyPr wrap="square">
            <a:spAutoFit/>
          </a:bodyPr>
          <a:lstStyle/>
          <a:p>
            <a:pPr algn="ctr">
              <a:defRPr/>
            </a:pPr>
            <a:r>
              <a:rPr lang="en-US" sz="1400" b="1" dirty="0" smtClean="0"/>
              <a:t>James H. Sanford</a:t>
            </a:r>
            <a:endParaRPr lang="en-US" sz="1400" b="1" dirty="0">
              <a:latin typeface="+mn-lt"/>
            </a:endParaRPr>
          </a:p>
          <a:p>
            <a:pPr algn="ctr">
              <a:defRPr/>
            </a:pPr>
            <a:r>
              <a:rPr lang="en-US" sz="1400" b="1" dirty="0" smtClean="0"/>
              <a:t>Chair</a:t>
            </a:r>
            <a:endParaRPr lang="en-US" sz="1400" b="1" dirty="0">
              <a:latin typeface="+mn-lt"/>
            </a:endParaRPr>
          </a:p>
        </p:txBody>
      </p:sp>
      <p:cxnSp>
        <p:nvCxnSpPr>
          <p:cNvPr id="12" name="Straight Connector 11"/>
          <p:cNvCxnSpPr>
            <a:stCxn id="52" idx="2"/>
            <a:endCxn id="49" idx="0"/>
          </p:cNvCxnSpPr>
          <p:nvPr/>
        </p:nvCxnSpPr>
        <p:spPr>
          <a:xfrm>
            <a:off x="7273131" y="2466975"/>
            <a:ext cx="1" cy="200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239000" y="3228975"/>
            <a:ext cx="0" cy="247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21223" y="1915180"/>
            <a:ext cx="2769977" cy="830997"/>
          </a:xfrm>
          <a:prstGeom prst="rect">
            <a:avLst/>
          </a:prstGeom>
          <a:noFill/>
          <a:ln>
            <a:noFill/>
          </a:ln>
        </p:spPr>
        <p:txBody>
          <a:bodyPr wrap="square" rtlCol="0">
            <a:spAutoFit/>
          </a:bodyPr>
          <a:lstStyle/>
          <a:p>
            <a:pPr algn="ctr"/>
            <a:r>
              <a:rPr lang="en-US" sz="1200" b="1" dirty="0" smtClean="0">
                <a:solidFill>
                  <a:schemeClr val="bg1"/>
                </a:solidFill>
                <a:latin typeface="Arial" panose="020B0604020202020204" pitchFamily="34" charset="0"/>
                <a:cs typeface="Arial" panose="020B0604020202020204" pitchFamily="34" charset="0"/>
              </a:rPr>
              <a:t>Lt. Gen. (Ret) Ron Burgess</a:t>
            </a:r>
          </a:p>
          <a:p>
            <a:pPr algn="ctr"/>
            <a:r>
              <a:rPr lang="en-US" sz="1200" b="1" dirty="0" smtClean="0">
                <a:solidFill>
                  <a:schemeClr val="bg1"/>
                </a:solidFill>
                <a:latin typeface="Arial" panose="020B0604020202020204" pitchFamily="34" charset="0"/>
                <a:cs typeface="Arial" panose="020B0604020202020204" pitchFamily="34" charset="0"/>
              </a:rPr>
              <a:t>Sr. Counsel for National Security </a:t>
            </a:r>
          </a:p>
          <a:p>
            <a:pPr algn="ctr"/>
            <a:r>
              <a:rPr lang="en-US" sz="1200" b="1" dirty="0">
                <a:solidFill>
                  <a:schemeClr val="bg1"/>
                </a:solidFill>
                <a:latin typeface="Arial" panose="020B0604020202020204" pitchFamily="34" charset="0"/>
                <a:cs typeface="Arial" panose="020B0604020202020204" pitchFamily="34" charset="0"/>
              </a:rPr>
              <a:t>a</a:t>
            </a:r>
            <a:r>
              <a:rPr lang="en-US" sz="1200" b="1" dirty="0" smtClean="0">
                <a:solidFill>
                  <a:schemeClr val="bg1"/>
                </a:solidFill>
                <a:latin typeface="Arial" panose="020B0604020202020204" pitchFamily="34" charset="0"/>
                <a:cs typeface="Arial" panose="020B0604020202020204" pitchFamily="34" charset="0"/>
              </a:rPr>
              <a:t>nd Cyber Programs  &amp; Military</a:t>
            </a:r>
          </a:p>
          <a:p>
            <a:pPr algn="ctr"/>
            <a:r>
              <a:rPr lang="en-US" sz="1200" b="1" dirty="0" smtClean="0">
                <a:solidFill>
                  <a:schemeClr val="bg1"/>
                </a:solidFill>
                <a:latin typeface="Arial" panose="020B0604020202020204" pitchFamily="34" charset="0"/>
                <a:cs typeface="Arial" panose="020B0604020202020204" pitchFamily="34" charset="0"/>
              </a:rPr>
              <a:t>Affairs</a:t>
            </a:r>
            <a:endParaRPr lang="en-US" sz="1200" b="1" dirty="0">
              <a:solidFill>
                <a:schemeClr val="bg1"/>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2819400" y="1881664"/>
            <a:ext cx="0" cy="520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225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04800" y="304800"/>
            <a:ext cx="8382000" cy="1049518"/>
          </a:xfrm>
          <a:prstGeom prst="rect">
            <a:avLst/>
          </a:prstGeom>
          <a:noFill/>
        </p:spPr>
        <p:txBody>
          <a:bodyPr>
            <a:spAutoFit/>
          </a:bodyPr>
          <a:lstStyle/>
          <a:p>
            <a:pPr algn="ctr">
              <a:spcBef>
                <a:spcPct val="0"/>
              </a:spcBef>
              <a:buClr>
                <a:srgbClr val="E46C0A"/>
              </a:buClr>
              <a:defRPr/>
            </a:pPr>
            <a:r>
              <a:rPr lang="en-US" sz="3200" b="1" i="1" dirty="0">
                <a:solidFill>
                  <a:srgbClr val="003366"/>
                </a:solidFill>
                <a:latin typeface="Garamond" pitchFamily="18" charset="0"/>
                <a:cs typeface="Arial" charset="0"/>
              </a:rPr>
              <a:t>Auburn University Research</a:t>
            </a:r>
          </a:p>
          <a:p>
            <a:pPr algn="ctr">
              <a:spcBef>
                <a:spcPct val="0"/>
              </a:spcBef>
              <a:buClr>
                <a:srgbClr val="E46C0A"/>
              </a:buClr>
              <a:defRPr/>
            </a:pPr>
            <a:r>
              <a:rPr lang="en-US" sz="2400" b="1" i="1" dirty="0" smtClean="0">
                <a:solidFill>
                  <a:srgbClr val="003366"/>
                </a:solidFill>
                <a:latin typeface="Garamond" pitchFamily="18" charset="0"/>
                <a:cs typeface="Arial" charset="0"/>
              </a:rPr>
              <a:t>Strategic Interdisciplinary Initiatives</a:t>
            </a:r>
            <a:endParaRPr lang="en-US" sz="2400" b="1" i="1" dirty="0">
              <a:solidFill>
                <a:srgbClr val="003366"/>
              </a:solidFill>
              <a:latin typeface="Garamond" pitchFamily="18" charset="0"/>
              <a:cs typeface="Arial" charset="0"/>
            </a:endParaRPr>
          </a:p>
        </p:txBody>
      </p:sp>
      <p:sp>
        <p:nvSpPr>
          <p:cNvPr id="19" name="Hexagon 18"/>
          <p:cNvSpPr/>
          <p:nvPr/>
        </p:nvSpPr>
        <p:spPr>
          <a:xfrm>
            <a:off x="3505200" y="2133600"/>
            <a:ext cx="628726" cy="541731"/>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aphicFrame>
        <p:nvGraphicFramePr>
          <p:cNvPr id="8" name="Diagram 7"/>
          <p:cNvGraphicFramePr/>
          <p:nvPr>
            <p:extLst>
              <p:ext uri="{D42A27DB-BD31-4B8C-83A1-F6EECF244321}">
                <p14:modId xmlns:p14="http://schemas.microsoft.com/office/powerpoint/2010/main" val="527210233"/>
              </p:ext>
            </p:extLst>
          </p:nvPr>
        </p:nvGraphicFramePr>
        <p:xfrm>
          <a:off x="990600" y="1676400"/>
          <a:ext cx="69342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07677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524002"/>
            <a:ext cx="5029200" cy="461665"/>
          </a:xfrm>
          <a:prstGeom prst="rect">
            <a:avLst/>
          </a:prstGeom>
          <a:solidFill>
            <a:schemeClr val="accent6"/>
          </a:solidFill>
          <a:effectLst>
            <a:outerShdw blurRad="50800" dist="38100" dir="16200000" sx="102000" sy="102000" rotWithShape="0">
              <a:prstClr val="black">
                <a:alpha val="40000"/>
              </a:prstClr>
            </a:outerShdw>
          </a:effectLst>
          <a:scene3d>
            <a:camera prst="orthographicFront"/>
            <a:lightRig rig="threePt" dir="t"/>
          </a:scene3d>
          <a:sp3d>
            <a:bevelT/>
          </a:sp3d>
        </p:spPr>
        <p:txBody>
          <a:bodyPr>
            <a:spAutoFit/>
          </a:bodyPr>
          <a:lstStyle/>
          <a:p>
            <a:pPr algn="ctr">
              <a:spcBef>
                <a:spcPct val="0"/>
              </a:spcBef>
              <a:buClr>
                <a:srgbClr val="E46C0A"/>
              </a:buClr>
              <a:defRPr/>
            </a:pPr>
            <a:r>
              <a:rPr lang="en-US" sz="2400" b="1" dirty="0">
                <a:solidFill>
                  <a:prstClr val="black"/>
                </a:solidFill>
                <a:cs typeface="Arial" charset="0"/>
              </a:rPr>
              <a:t>Strategic Interdisciplinary Initiatives</a:t>
            </a:r>
          </a:p>
        </p:txBody>
      </p:sp>
      <p:sp>
        <p:nvSpPr>
          <p:cNvPr id="7" name="TextBox 6"/>
          <p:cNvSpPr txBox="1"/>
          <p:nvPr/>
        </p:nvSpPr>
        <p:spPr>
          <a:xfrm>
            <a:off x="1914706" y="3765245"/>
            <a:ext cx="5029200" cy="1107996"/>
          </a:xfrm>
          <a:prstGeom prst="rect">
            <a:avLst/>
          </a:prstGeom>
          <a:solidFill>
            <a:schemeClr val="accent1"/>
          </a:solidFill>
          <a:ln>
            <a:noFill/>
          </a:ln>
          <a:effectLst>
            <a:outerShdw blurRad="50800" dist="38100" dir="5400000" sx="104000" sy="104000" algn="t" rotWithShape="0">
              <a:prstClr val="black">
                <a:alpha val="40000"/>
              </a:prstClr>
            </a:outerShdw>
          </a:effectLst>
          <a:scene3d>
            <a:camera prst="orthographicFront"/>
            <a:lightRig rig="threePt" dir="t"/>
          </a:scene3d>
          <a:sp3d>
            <a:bevelT/>
          </a:sp3d>
        </p:spPr>
        <p:txBody>
          <a:bodyPr numCol="2" anchor="ctr" anchorCtr="1">
            <a:spAutoFit/>
          </a:bodyPr>
          <a:lstStyle/>
          <a:p>
            <a:pPr algn="ctr">
              <a:defRPr/>
            </a:pPr>
            <a:endParaRPr lang="en-US" sz="1100" dirty="0" smtClean="0">
              <a:solidFill>
                <a:prstClr val="black"/>
              </a:solidFill>
            </a:endParaRPr>
          </a:p>
          <a:p>
            <a:pPr algn="ctr">
              <a:defRPr/>
            </a:pPr>
            <a:r>
              <a:rPr lang="en-US" sz="1100" b="1" dirty="0" smtClean="0">
                <a:solidFill>
                  <a:prstClr val="black"/>
                </a:solidFill>
              </a:rPr>
              <a:t>Faculty </a:t>
            </a:r>
            <a:r>
              <a:rPr lang="en-US" sz="1100" b="1" dirty="0">
                <a:solidFill>
                  <a:prstClr val="black"/>
                </a:solidFill>
              </a:rPr>
              <a:t>Expertise</a:t>
            </a:r>
          </a:p>
          <a:p>
            <a:pPr algn="ctr">
              <a:defRPr/>
            </a:pPr>
            <a:r>
              <a:rPr lang="en-US" sz="1100" b="1" dirty="0">
                <a:solidFill>
                  <a:prstClr val="black"/>
                </a:solidFill>
              </a:rPr>
              <a:t>Academic </a:t>
            </a:r>
            <a:r>
              <a:rPr lang="en-US" sz="1100" b="1" dirty="0" smtClean="0">
                <a:solidFill>
                  <a:prstClr val="black"/>
                </a:solidFill>
              </a:rPr>
              <a:t>Programs/Libraries/OIT</a:t>
            </a:r>
            <a:endParaRPr lang="en-US" sz="1100" b="1" dirty="0">
              <a:solidFill>
                <a:prstClr val="black"/>
              </a:solidFill>
            </a:endParaRPr>
          </a:p>
          <a:p>
            <a:pPr algn="ctr">
              <a:defRPr/>
            </a:pPr>
            <a:r>
              <a:rPr lang="en-US" sz="1100" b="1" dirty="0">
                <a:solidFill>
                  <a:prstClr val="black"/>
                </a:solidFill>
              </a:rPr>
              <a:t>Undergraduate/Graduate </a:t>
            </a:r>
            <a:r>
              <a:rPr lang="en-US" sz="1100" b="1" dirty="0" smtClean="0">
                <a:solidFill>
                  <a:prstClr val="black"/>
                </a:solidFill>
              </a:rPr>
              <a:t>Students</a:t>
            </a:r>
          </a:p>
          <a:p>
            <a:pPr algn="ctr">
              <a:defRPr/>
            </a:pPr>
            <a:endParaRPr lang="en-US" sz="1100" b="1" dirty="0" smtClean="0">
              <a:solidFill>
                <a:prstClr val="black"/>
              </a:solidFill>
            </a:endParaRPr>
          </a:p>
          <a:p>
            <a:pPr algn="ctr">
              <a:defRPr/>
            </a:pPr>
            <a:endParaRPr lang="en-US" sz="1100" b="1" dirty="0" smtClean="0">
              <a:solidFill>
                <a:prstClr val="black"/>
              </a:solidFill>
            </a:endParaRPr>
          </a:p>
          <a:p>
            <a:pPr algn="ctr">
              <a:defRPr/>
            </a:pPr>
            <a:endParaRPr lang="en-US" sz="1100" b="1" dirty="0" smtClean="0">
              <a:solidFill>
                <a:prstClr val="black"/>
              </a:solidFill>
            </a:endParaRPr>
          </a:p>
          <a:p>
            <a:pPr algn="ctr">
              <a:defRPr/>
            </a:pPr>
            <a:r>
              <a:rPr lang="en-US" sz="1100" b="1" dirty="0" smtClean="0">
                <a:solidFill>
                  <a:prstClr val="black"/>
                </a:solidFill>
              </a:rPr>
              <a:t>Research </a:t>
            </a:r>
            <a:r>
              <a:rPr lang="en-US" sz="1100" b="1" dirty="0">
                <a:solidFill>
                  <a:prstClr val="black"/>
                </a:solidFill>
              </a:rPr>
              <a:t>Staff</a:t>
            </a:r>
          </a:p>
          <a:p>
            <a:pPr algn="ctr">
              <a:defRPr/>
            </a:pPr>
            <a:r>
              <a:rPr lang="en-US" sz="1100" b="1" dirty="0">
                <a:solidFill>
                  <a:prstClr val="black"/>
                </a:solidFill>
              </a:rPr>
              <a:t>Research Facilities</a:t>
            </a:r>
          </a:p>
          <a:p>
            <a:pPr algn="ctr">
              <a:defRPr/>
            </a:pPr>
            <a:r>
              <a:rPr lang="en-US" sz="1100" b="1" dirty="0">
                <a:solidFill>
                  <a:prstClr val="black"/>
                </a:solidFill>
              </a:rPr>
              <a:t>Intramural Grants </a:t>
            </a:r>
            <a:r>
              <a:rPr lang="en-US" sz="1100" b="1" dirty="0" smtClean="0">
                <a:solidFill>
                  <a:prstClr val="black"/>
                </a:solidFill>
              </a:rPr>
              <a:t>Program</a:t>
            </a:r>
          </a:p>
          <a:p>
            <a:pPr algn="ctr">
              <a:defRPr/>
            </a:pPr>
            <a:endParaRPr lang="en-US" sz="1100" dirty="0">
              <a:solidFill>
                <a:prstClr val="black"/>
              </a:solidFill>
            </a:endParaRPr>
          </a:p>
        </p:txBody>
      </p:sp>
      <p:sp>
        <p:nvSpPr>
          <p:cNvPr id="13" name="TextBox 12"/>
          <p:cNvSpPr txBox="1"/>
          <p:nvPr/>
        </p:nvSpPr>
        <p:spPr>
          <a:xfrm>
            <a:off x="1905000" y="2087941"/>
            <a:ext cx="5029200" cy="1569660"/>
          </a:xfrm>
          <a:prstGeom prst="rect">
            <a:avLst/>
          </a:prstGeom>
          <a:solidFill>
            <a:schemeClr val="accent6"/>
          </a:solidFill>
          <a:effectLst/>
          <a:scene3d>
            <a:camera prst="orthographicFront"/>
            <a:lightRig rig="threePt" dir="t"/>
          </a:scene3d>
          <a:sp3d>
            <a:bevelT/>
            <a:bevelB/>
          </a:sp3d>
        </p:spPr>
        <p:txBody>
          <a:bodyPr anchor="ctr">
            <a:spAutoFit/>
          </a:bodyPr>
          <a:lstStyle/>
          <a:p>
            <a:pPr algn="ctr">
              <a:defRPr/>
            </a:pPr>
            <a:r>
              <a:rPr lang="en-US" sz="1600" b="1" dirty="0">
                <a:solidFill>
                  <a:prstClr val="black"/>
                </a:solidFill>
              </a:rPr>
              <a:t>Cyber Systems</a:t>
            </a:r>
          </a:p>
          <a:p>
            <a:pPr algn="ctr">
              <a:defRPr/>
            </a:pPr>
            <a:r>
              <a:rPr lang="en-US" sz="1600" b="1" dirty="0">
                <a:solidFill>
                  <a:prstClr val="black"/>
                </a:solidFill>
              </a:rPr>
              <a:t>Energy &amp; Environment</a:t>
            </a:r>
          </a:p>
          <a:p>
            <a:pPr algn="ctr">
              <a:defRPr/>
            </a:pPr>
            <a:r>
              <a:rPr lang="en-US" sz="1600" b="1" dirty="0">
                <a:solidFill>
                  <a:prstClr val="black"/>
                </a:solidFill>
              </a:rPr>
              <a:t>Gulf of Mexico</a:t>
            </a:r>
          </a:p>
          <a:p>
            <a:pPr algn="ctr">
              <a:defRPr/>
            </a:pPr>
            <a:r>
              <a:rPr lang="en-US" sz="1600" b="1" dirty="0">
                <a:solidFill>
                  <a:prstClr val="black"/>
                </a:solidFill>
              </a:rPr>
              <a:t>Health Sciences</a:t>
            </a:r>
          </a:p>
          <a:p>
            <a:pPr algn="ctr">
              <a:defRPr/>
            </a:pPr>
            <a:r>
              <a:rPr lang="en-US" sz="1600" b="1" dirty="0">
                <a:solidFill>
                  <a:prstClr val="black"/>
                </a:solidFill>
              </a:rPr>
              <a:t>S.T.E.M.</a:t>
            </a:r>
          </a:p>
          <a:p>
            <a:pPr algn="ctr">
              <a:defRPr/>
            </a:pPr>
            <a:r>
              <a:rPr lang="en-US" sz="1600" b="1" dirty="0">
                <a:solidFill>
                  <a:prstClr val="black"/>
                </a:solidFill>
              </a:rPr>
              <a:t>Transportation</a:t>
            </a:r>
          </a:p>
        </p:txBody>
      </p:sp>
      <p:sp>
        <p:nvSpPr>
          <p:cNvPr id="14" name="Left Arrow 13"/>
          <p:cNvSpPr/>
          <p:nvPr/>
        </p:nvSpPr>
        <p:spPr>
          <a:xfrm>
            <a:off x="5638800" y="1828800"/>
            <a:ext cx="3352800" cy="2590800"/>
          </a:xfrm>
          <a:prstGeom prst="leftArrow">
            <a:avLst/>
          </a:prstGeom>
          <a:solidFill>
            <a:schemeClr val="accent2"/>
          </a:solidFill>
          <a:ln>
            <a:noFill/>
          </a:ln>
          <a:effectLst>
            <a:outerShdw blurRad="50800" dist="38100" dir="2700000" sx="102000" sy="102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numCol="2" spcCol="365760" anchor="ctr"/>
          <a:lstStyle/>
          <a:p>
            <a:pPr>
              <a:defRPr/>
            </a:pPr>
            <a:endParaRPr lang="en-US" sz="1000" dirty="0">
              <a:solidFill>
                <a:prstClr val="black"/>
              </a:solidFill>
              <a:effectLst>
                <a:outerShdw blurRad="38100" dist="38100" dir="2700000" algn="tl">
                  <a:srgbClr val="000000">
                    <a:alpha val="43137"/>
                  </a:srgbClr>
                </a:outerShdw>
              </a:effectLst>
            </a:endParaRPr>
          </a:p>
          <a:p>
            <a:pPr>
              <a:defRPr/>
            </a:pPr>
            <a:r>
              <a:rPr lang="en-US" sz="1000" b="1" dirty="0">
                <a:solidFill>
                  <a:prstClr val="black"/>
                </a:solidFill>
                <a:effectLst>
                  <a:outerShdw blurRad="38100" dist="38100" dir="2700000" algn="tl">
                    <a:srgbClr val="000000">
                      <a:alpha val="43137"/>
                    </a:srgbClr>
                  </a:outerShdw>
                </a:effectLst>
              </a:rPr>
              <a:t>University Facilities</a:t>
            </a:r>
          </a:p>
          <a:p>
            <a:pPr>
              <a:defRPr/>
            </a:pPr>
            <a:r>
              <a:rPr lang="en-US" sz="1000" b="1" dirty="0">
                <a:solidFill>
                  <a:prstClr val="black"/>
                </a:solidFill>
                <a:effectLst>
                  <a:outerShdw blurRad="38100" dist="38100" dir="2700000" algn="tl">
                    <a:srgbClr val="000000">
                      <a:alpha val="43137"/>
                    </a:srgbClr>
                  </a:outerShdw>
                </a:effectLst>
              </a:rPr>
              <a:t>MRI</a:t>
            </a:r>
          </a:p>
          <a:p>
            <a:pPr>
              <a:defRPr/>
            </a:pPr>
            <a:r>
              <a:rPr lang="en-US" sz="1000" b="1" dirty="0">
                <a:solidFill>
                  <a:prstClr val="black"/>
                </a:solidFill>
                <a:effectLst>
                  <a:outerShdw blurRad="38100" dist="38100" dir="2700000" algn="tl">
                    <a:srgbClr val="000000">
                      <a:alpha val="43137"/>
                    </a:srgbClr>
                  </a:outerShdw>
                </a:effectLst>
              </a:rPr>
              <a:t>CASIC</a:t>
            </a:r>
          </a:p>
          <a:p>
            <a:pPr>
              <a:defRPr/>
            </a:pPr>
            <a:r>
              <a:rPr lang="en-US" sz="1000" b="1" dirty="0">
                <a:solidFill>
                  <a:prstClr val="black"/>
                </a:solidFill>
                <a:effectLst>
                  <a:outerShdw blurRad="38100" dist="38100" dir="2700000" algn="tl">
                    <a:srgbClr val="000000">
                      <a:alpha val="43137"/>
                    </a:srgbClr>
                  </a:outerShdw>
                </a:effectLst>
              </a:rPr>
              <a:t>Energy Labs</a:t>
            </a:r>
          </a:p>
          <a:p>
            <a:pPr>
              <a:defRPr/>
            </a:pPr>
            <a:r>
              <a:rPr lang="en-US" sz="1000" b="1" dirty="0">
                <a:solidFill>
                  <a:prstClr val="black"/>
                </a:solidFill>
                <a:effectLst>
                  <a:outerShdw blurRad="38100" dist="38100" dir="2700000" algn="tl">
                    <a:srgbClr val="000000">
                      <a:alpha val="43137"/>
                    </a:srgbClr>
                  </a:outerShdw>
                </a:effectLst>
              </a:rPr>
              <a:t>NCAT</a:t>
            </a:r>
          </a:p>
          <a:p>
            <a:pPr>
              <a:defRPr/>
            </a:pPr>
            <a:r>
              <a:rPr lang="en-US" sz="1000" b="1" dirty="0">
                <a:solidFill>
                  <a:prstClr val="black"/>
                </a:solidFill>
                <a:effectLst>
                  <a:outerShdw blurRad="38100" dist="38100" dir="2700000" algn="tl">
                    <a:srgbClr val="000000">
                      <a:alpha val="43137"/>
                    </a:srgbClr>
                  </a:outerShdw>
                </a:effectLst>
              </a:rPr>
              <a:t>ARTF</a:t>
            </a:r>
          </a:p>
          <a:p>
            <a:pPr>
              <a:defRPr/>
            </a:pPr>
            <a:endParaRPr lang="en-US" sz="1000" b="1" dirty="0">
              <a:solidFill>
                <a:prstClr val="black"/>
              </a:solidFill>
              <a:effectLst>
                <a:outerShdw blurRad="38100" dist="38100" dir="2700000" algn="tl">
                  <a:srgbClr val="000000">
                    <a:alpha val="43137"/>
                  </a:srgbClr>
                </a:outerShdw>
              </a:effectLst>
            </a:endParaRPr>
          </a:p>
          <a:p>
            <a:pPr>
              <a:defRPr/>
            </a:pPr>
            <a:r>
              <a:rPr lang="en-US" sz="1000" b="1" dirty="0">
                <a:solidFill>
                  <a:prstClr val="black"/>
                </a:solidFill>
                <a:effectLst>
                  <a:outerShdw blurRad="38100" dist="38100" dir="2700000" algn="tl">
                    <a:srgbClr val="000000">
                      <a:alpha val="43137"/>
                    </a:srgbClr>
                  </a:outerShdw>
                </a:effectLst>
              </a:rPr>
              <a:t>ACES</a:t>
            </a:r>
          </a:p>
          <a:p>
            <a:pPr>
              <a:defRPr/>
            </a:pPr>
            <a:r>
              <a:rPr lang="en-US" sz="1000" b="1" dirty="0">
                <a:solidFill>
                  <a:prstClr val="black"/>
                </a:solidFill>
                <a:effectLst>
                  <a:outerShdw blurRad="38100" dist="38100" dir="2700000" algn="tl">
                    <a:srgbClr val="000000">
                      <a:alpha val="43137"/>
                    </a:srgbClr>
                  </a:outerShdw>
                </a:effectLst>
              </a:rPr>
              <a:t>AAES</a:t>
            </a:r>
          </a:p>
          <a:p>
            <a:pPr>
              <a:defRPr/>
            </a:pPr>
            <a:r>
              <a:rPr lang="en-US" sz="1000" b="1" dirty="0">
                <a:solidFill>
                  <a:prstClr val="black"/>
                </a:solidFill>
                <a:effectLst>
                  <a:outerShdw blurRad="38100" dist="38100" dir="2700000" algn="tl">
                    <a:srgbClr val="000000">
                      <a:alpha val="43137"/>
                    </a:srgbClr>
                  </a:outerShdw>
                </a:effectLst>
              </a:rPr>
              <a:t>Outreach</a:t>
            </a:r>
          </a:p>
          <a:p>
            <a:pPr>
              <a:defRPr/>
            </a:pPr>
            <a:r>
              <a:rPr lang="en-US" sz="1000" b="1" dirty="0">
                <a:solidFill>
                  <a:prstClr val="black"/>
                </a:solidFill>
                <a:effectLst>
                  <a:outerShdw blurRad="38100" dist="38100" dir="2700000" algn="tl">
                    <a:srgbClr val="000000">
                      <a:alpha val="43137"/>
                    </a:srgbClr>
                  </a:outerShdw>
                </a:effectLst>
              </a:rPr>
              <a:t>Huntsville Research           </a:t>
            </a:r>
          </a:p>
          <a:p>
            <a:pPr>
              <a:defRPr/>
            </a:pPr>
            <a:r>
              <a:rPr lang="en-US" sz="1000" b="1" dirty="0">
                <a:solidFill>
                  <a:prstClr val="black"/>
                </a:solidFill>
                <a:effectLst>
                  <a:outerShdw blurRad="38100" dist="38100" dir="2700000" algn="tl">
                    <a:srgbClr val="000000">
                      <a:alpha val="43137"/>
                    </a:srgbClr>
                  </a:outerShdw>
                </a:effectLst>
              </a:rPr>
              <a:t>   Center</a:t>
            </a:r>
          </a:p>
        </p:txBody>
      </p:sp>
      <p:sp>
        <p:nvSpPr>
          <p:cNvPr id="9" name="Right Arrow 8"/>
          <p:cNvSpPr/>
          <p:nvPr/>
        </p:nvSpPr>
        <p:spPr>
          <a:xfrm>
            <a:off x="152400" y="1828801"/>
            <a:ext cx="3048000" cy="2628988"/>
          </a:xfrm>
          <a:prstGeom prst="rightArrow">
            <a:avLst/>
          </a:prstGeom>
          <a:solidFill>
            <a:schemeClr val="accent3"/>
          </a:solidFill>
          <a:ln>
            <a:noFill/>
          </a:ln>
          <a:effectLst>
            <a:outerShdw blurRad="50800" dist="38100" dir="8100000" sx="102000" sy="102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numCol="2" spcCol="365760" anchor="ctr"/>
          <a:lstStyle/>
          <a:p>
            <a:pPr>
              <a:defRPr/>
            </a:pPr>
            <a:endParaRPr lang="en-US" sz="1000" dirty="0">
              <a:solidFill>
                <a:prstClr val="black"/>
              </a:solidFill>
              <a:effectLst>
                <a:outerShdw blurRad="38100" dist="38100" dir="2700000" algn="tl">
                  <a:srgbClr val="000000">
                    <a:alpha val="43137"/>
                  </a:srgbClr>
                </a:outerShdw>
              </a:effectLst>
            </a:endParaRPr>
          </a:p>
          <a:p>
            <a:pPr>
              <a:defRPr/>
            </a:pPr>
            <a:r>
              <a:rPr lang="en-US" sz="1000" b="1" dirty="0" smtClean="0">
                <a:solidFill>
                  <a:prstClr val="black"/>
                </a:solidFill>
                <a:effectLst>
                  <a:outerShdw blurRad="38100" dist="38100" dir="2700000" algn="tl">
                    <a:srgbClr val="000000">
                      <a:alpha val="43137"/>
                    </a:srgbClr>
                  </a:outerShdw>
                </a:effectLst>
              </a:rPr>
              <a:t>NSF/NIH/USDA</a:t>
            </a:r>
            <a:endParaRPr lang="en-US" sz="1000" b="1" dirty="0">
              <a:solidFill>
                <a:prstClr val="black"/>
              </a:solidFill>
              <a:effectLst>
                <a:outerShdw blurRad="38100" dist="38100" dir="2700000" algn="tl">
                  <a:srgbClr val="000000">
                    <a:alpha val="43137"/>
                  </a:srgbClr>
                </a:outerShdw>
              </a:effectLst>
            </a:endParaRPr>
          </a:p>
          <a:p>
            <a:pPr>
              <a:defRPr/>
            </a:pPr>
            <a:r>
              <a:rPr lang="en-US" sz="1000" b="1" dirty="0">
                <a:solidFill>
                  <a:prstClr val="black"/>
                </a:solidFill>
                <a:effectLst>
                  <a:outerShdw blurRad="38100" dist="38100" dir="2700000" algn="tl">
                    <a:srgbClr val="000000">
                      <a:alpha val="43137"/>
                    </a:srgbClr>
                  </a:outerShdw>
                </a:effectLst>
              </a:rPr>
              <a:t>Mission Agencies</a:t>
            </a:r>
          </a:p>
          <a:p>
            <a:pPr>
              <a:defRPr/>
            </a:pPr>
            <a:r>
              <a:rPr lang="en-US" sz="1000" b="1" dirty="0">
                <a:solidFill>
                  <a:prstClr val="black"/>
                </a:solidFill>
                <a:effectLst>
                  <a:outerShdw blurRad="38100" dist="38100" dir="2700000" algn="tl">
                    <a:srgbClr val="000000">
                      <a:alpha val="43137"/>
                    </a:srgbClr>
                  </a:outerShdw>
                </a:effectLst>
              </a:rPr>
              <a:t>Corporations</a:t>
            </a:r>
          </a:p>
          <a:p>
            <a:pPr>
              <a:defRPr/>
            </a:pPr>
            <a:r>
              <a:rPr lang="en-US" sz="1000" b="1" dirty="0">
                <a:solidFill>
                  <a:prstClr val="black"/>
                </a:solidFill>
                <a:effectLst>
                  <a:outerShdw blurRad="38100" dist="38100" dir="2700000" algn="tl">
                    <a:srgbClr val="000000">
                      <a:alpha val="43137"/>
                    </a:srgbClr>
                  </a:outerShdw>
                </a:effectLst>
              </a:rPr>
              <a:t>Foundations</a:t>
            </a:r>
          </a:p>
          <a:p>
            <a:pPr>
              <a:defRPr/>
            </a:pPr>
            <a:endParaRPr lang="en-US" sz="1000" b="1" dirty="0">
              <a:solidFill>
                <a:prstClr val="black"/>
              </a:solidFill>
              <a:effectLst>
                <a:outerShdw blurRad="38100" dist="38100" dir="2700000" algn="tl">
                  <a:srgbClr val="000000">
                    <a:alpha val="43137"/>
                  </a:srgbClr>
                </a:outerShdw>
              </a:effectLst>
            </a:endParaRPr>
          </a:p>
          <a:p>
            <a:pPr>
              <a:defRPr/>
            </a:pPr>
            <a:endParaRPr lang="en-US" sz="1000" b="1" dirty="0">
              <a:solidFill>
                <a:prstClr val="black"/>
              </a:solidFill>
              <a:effectLst>
                <a:outerShdw blurRad="38100" dist="38100" dir="2700000" algn="tl">
                  <a:srgbClr val="000000">
                    <a:alpha val="43137"/>
                  </a:srgbClr>
                </a:outerShdw>
              </a:effectLst>
            </a:endParaRPr>
          </a:p>
          <a:p>
            <a:pPr>
              <a:defRPr/>
            </a:pPr>
            <a:endParaRPr lang="en-US" sz="1000" b="1" dirty="0">
              <a:solidFill>
                <a:prstClr val="black"/>
              </a:solidFill>
              <a:effectLst>
                <a:outerShdw blurRad="38100" dist="38100" dir="2700000" algn="tl">
                  <a:srgbClr val="000000">
                    <a:alpha val="43137"/>
                  </a:srgbClr>
                </a:outerShdw>
              </a:effectLst>
            </a:endParaRPr>
          </a:p>
          <a:p>
            <a:pPr>
              <a:defRPr/>
            </a:pPr>
            <a:endParaRPr lang="en-US" sz="1000" b="1" dirty="0">
              <a:solidFill>
                <a:prstClr val="black"/>
              </a:solidFill>
              <a:effectLst>
                <a:outerShdw blurRad="38100" dist="38100" dir="2700000" algn="tl">
                  <a:srgbClr val="000000">
                    <a:alpha val="43137"/>
                  </a:srgbClr>
                </a:outerShdw>
              </a:effectLst>
            </a:endParaRPr>
          </a:p>
          <a:p>
            <a:pPr>
              <a:defRPr/>
            </a:pPr>
            <a:r>
              <a:rPr lang="en-US" sz="1000" b="1" dirty="0">
                <a:solidFill>
                  <a:prstClr val="black"/>
                </a:solidFill>
                <a:effectLst>
                  <a:outerShdw blurRad="38100" dist="38100" dir="2700000" algn="tl">
                    <a:srgbClr val="000000">
                      <a:alpha val="43137"/>
                    </a:srgbClr>
                  </a:outerShdw>
                </a:effectLst>
              </a:rPr>
              <a:t>Public Agencies</a:t>
            </a:r>
          </a:p>
          <a:p>
            <a:pPr>
              <a:defRPr/>
            </a:pPr>
            <a:r>
              <a:rPr lang="en-US" sz="1000" b="1" dirty="0">
                <a:solidFill>
                  <a:prstClr val="black"/>
                </a:solidFill>
                <a:effectLst>
                  <a:outerShdw blurRad="38100" dist="38100" dir="2700000" algn="tl">
                    <a:srgbClr val="000000">
                      <a:alpha val="43137"/>
                    </a:srgbClr>
                  </a:outerShdw>
                </a:effectLst>
              </a:rPr>
              <a:t>Alliances</a:t>
            </a:r>
          </a:p>
          <a:p>
            <a:pPr>
              <a:defRPr/>
            </a:pPr>
            <a:r>
              <a:rPr lang="en-US" sz="1000" b="1" dirty="0" smtClean="0">
                <a:solidFill>
                  <a:prstClr val="black"/>
                </a:solidFill>
                <a:effectLst>
                  <a:outerShdw blurRad="38100" dist="38100" dir="2700000" algn="tl">
                    <a:srgbClr val="000000">
                      <a:alpha val="43137"/>
                    </a:srgbClr>
                  </a:outerShdw>
                </a:effectLst>
              </a:rPr>
              <a:t>Development </a:t>
            </a:r>
            <a:endParaRPr lang="en-US" sz="1000" b="1" dirty="0">
              <a:solidFill>
                <a:prstClr val="black"/>
              </a:solidFill>
              <a:effectLst>
                <a:outerShdw blurRad="38100" dist="38100" dir="2700000" algn="tl">
                  <a:srgbClr val="000000">
                    <a:alpha val="43137"/>
                  </a:srgbClr>
                </a:outerShdw>
              </a:effectLst>
            </a:endParaRPr>
          </a:p>
          <a:p>
            <a:pPr>
              <a:defRPr/>
            </a:pPr>
            <a:r>
              <a:rPr lang="en-US" sz="1000" b="1" dirty="0">
                <a:solidFill>
                  <a:prstClr val="black"/>
                </a:solidFill>
                <a:effectLst>
                  <a:outerShdw blurRad="38100" dist="38100" dir="2700000" algn="tl">
                    <a:srgbClr val="000000">
                      <a:alpha val="43137"/>
                    </a:srgbClr>
                  </a:outerShdw>
                </a:effectLst>
              </a:rPr>
              <a:t>   </a:t>
            </a:r>
            <a:r>
              <a:rPr lang="en-US" sz="1000" b="1" dirty="0" smtClean="0">
                <a:solidFill>
                  <a:prstClr val="black"/>
                </a:solidFill>
                <a:effectLst>
                  <a:outerShdw blurRad="38100" dist="38100" dir="2700000" algn="tl">
                    <a:srgbClr val="000000">
                      <a:alpha val="43137"/>
                    </a:srgbClr>
                  </a:outerShdw>
                </a:effectLst>
              </a:rPr>
              <a:t>  Associations</a:t>
            </a:r>
            <a:endParaRPr lang="en-US" sz="1000" b="1" dirty="0">
              <a:solidFill>
                <a:prstClr val="black"/>
              </a:solidFill>
              <a:effectLst>
                <a:outerShdw blurRad="38100" dist="38100" dir="2700000" algn="tl">
                  <a:srgbClr val="000000">
                    <a:alpha val="43137"/>
                  </a:srgbClr>
                </a:outerShdw>
              </a:effectLst>
            </a:endParaRPr>
          </a:p>
          <a:p>
            <a:pPr>
              <a:defRPr/>
            </a:pPr>
            <a:endParaRPr lang="en-US" sz="1000" dirty="0">
              <a:solidFill>
                <a:prstClr val="black"/>
              </a:solidFill>
              <a:effectLst>
                <a:outerShdw blurRad="38100" dist="38100" dir="2700000" algn="tl">
                  <a:srgbClr val="000000">
                    <a:alpha val="43137"/>
                  </a:srgbClr>
                </a:outerShdw>
              </a:effectLst>
            </a:endParaRPr>
          </a:p>
        </p:txBody>
      </p:sp>
      <p:sp>
        <p:nvSpPr>
          <p:cNvPr id="15" name="TextBox 14"/>
          <p:cNvSpPr txBox="1"/>
          <p:nvPr/>
        </p:nvSpPr>
        <p:spPr>
          <a:xfrm>
            <a:off x="304800" y="287340"/>
            <a:ext cx="8382000" cy="1015663"/>
          </a:xfrm>
          <a:prstGeom prst="rect">
            <a:avLst/>
          </a:prstGeom>
          <a:noFill/>
        </p:spPr>
        <p:txBody>
          <a:bodyPr>
            <a:spAutoFit/>
          </a:bodyPr>
          <a:lstStyle/>
          <a:p>
            <a:pPr algn="ctr">
              <a:spcBef>
                <a:spcPct val="0"/>
              </a:spcBef>
              <a:buClr>
                <a:srgbClr val="E46C0A"/>
              </a:buClr>
              <a:defRPr/>
            </a:pPr>
            <a:r>
              <a:rPr lang="en-US" sz="3200" b="1" i="1" dirty="0">
                <a:solidFill>
                  <a:srgbClr val="003366"/>
                </a:solidFill>
                <a:latin typeface="Garamond" pitchFamily="18" charset="0"/>
                <a:cs typeface="Arial" charset="0"/>
              </a:rPr>
              <a:t>Auburn University Research</a:t>
            </a:r>
          </a:p>
          <a:p>
            <a:pPr algn="ctr">
              <a:spcBef>
                <a:spcPct val="0"/>
              </a:spcBef>
              <a:buClr>
                <a:srgbClr val="E46C0A"/>
              </a:buClr>
              <a:defRPr/>
            </a:pPr>
            <a:endParaRPr lang="en-US" sz="2800" b="1" i="1" dirty="0">
              <a:solidFill>
                <a:srgbClr val="003366"/>
              </a:solidFill>
              <a:latin typeface="Garamond" pitchFamily="18" charset="0"/>
              <a:cs typeface="Arial" charset="0"/>
            </a:endParaRPr>
          </a:p>
        </p:txBody>
      </p:sp>
      <p:sp>
        <p:nvSpPr>
          <p:cNvPr id="16" name="TextBox 15"/>
          <p:cNvSpPr txBox="1"/>
          <p:nvPr/>
        </p:nvSpPr>
        <p:spPr>
          <a:xfrm>
            <a:off x="7391400" y="2134009"/>
            <a:ext cx="1066800" cy="276999"/>
          </a:xfrm>
          <a:prstGeom prst="rect">
            <a:avLst/>
          </a:prstGeom>
          <a:noFill/>
          <a:ln w="12700">
            <a:solidFill>
              <a:schemeClr val="accent2">
                <a:lumMod val="75000"/>
              </a:schemeClr>
            </a:solidFill>
          </a:ln>
        </p:spPr>
        <p:txBody>
          <a:bodyPr anchor="ctr">
            <a:spAutoFit/>
          </a:bodyPr>
          <a:lstStyle/>
          <a:p>
            <a:pPr algn="ctr">
              <a:defRPr/>
            </a:pPr>
            <a:r>
              <a:rPr lang="en-US" sz="1200" b="1" dirty="0">
                <a:solidFill>
                  <a:srgbClr val="C0504D">
                    <a:lumMod val="75000"/>
                  </a:srgbClr>
                </a:solidFill>
              </a:rPr>
              <a:t>Enablers</a:t>
            </a:r>
          </a:p>
        </p:txBody>
      </p:sp>
      <p:sp>
        <p:nvSpPr>
          <p:cNvPr id="17" name="TextBox 16"/>
          <p:cNvSpPr txBox="1"/>
          <p:nvPr/>
        </p:nvSpPr>
        <p:spPr>
          <a:xfrm>
            <a:off x="381000" y="2133216"/>
            <a:ext cx="1371600" cy="276999"/>
          </a:xfrm>
          <a:prstGeom prst="rect">
            <a:avLst/>
          </a:prstGeom>
          <a:noFill/>
          <a:ln w="12700">
            <a:solidFill>
              <a:schemeClr val="accent3">
                <a:lumMod val="75000"/>
              </a:schemeClr>
            </a:solidFill>
          </a:ln>
        </p:spPr>
        <p:txBody>
          <a:bodyPr anchor="ctr">
            <a:spAutoFit/>
          </a:bodyPr>
          <a:lstStyle/>
          <a:p>
            <a:pPr algn="ctr">
              <a:defRPr/>
            </a:pPr>
            <a:r>
              <a:rPr lang="en-US" sz="1200" b="1" dirty="0">
                <a:solidFill>
                  <a:srgbClr val="9BBB59">
                    <a:lumMod val="75000"/>
                  </a:srgbClr>
                </a:solidFill>
              </a:rPr>
              <a:t>Funding/Sponsors</a:t>
            </a:r>
          </a:p>
        </p:txBody>
      </p:sp>
      <p:sp>
        <p:nvSpPr>
          <p:cNvPr id="18" name="TextBox 17"/>
          <p:cNvSpPr txBox="1"/>
          <p:nvPr/>
        </p:nvSpPr>
        <p:spPr>
          <a:xfrm>
            <a:off x="3895906" y="4986822"/>
            <a:ext cx="1066800" cy="276999"/>
          </a:xfrm>
          <a:prstGeom prst="rect">
            <a:avLst/>
          </a:prstGeom>
          <a:noFill/>
          <a:ln w="12700">
            <a:solidFill>
              <a:schemeClr val="accent1">
                <a:lumMod val="75000"/>
              </a:schemeClr>
            </a:solidFill>
          </a:ln>
        </p:spPr>
        <p:txBody>
          <a:bodyPr anchor="ctr">
            <a:spAutoFit/>
          </a:bodyPr>
          <a:lstStyle/>
          <a:p>
            <a:pPr algn="ctr">
              <a:defRPr/>
            </a:pPr>
            <a:r>
              <a:rPr lang="en-US" sz="1200" b="1" dirty="0">
                <a:solidFill>
                  <a:srgbClr val="4F81BD">
                    <a:lumMod val="75000"/>
                  </a:srgbClr>
                </a:solidFill>
              </a:rPr>
              <a:t>Foundation</a:t>
            </a:r>
          </a:p>
        </p:txBody>
      </p:sp>
    </p:spTree>
    <p:extLst>
      <p:ext uri="{BB962C8B-B14F-4D97-AF65-F5344CB8AC3E}">
        <p14:creationId xmlns:p14="http://schemas.microsoft.com/office/powerpoint/2010/main" val="13409998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ha\AppData\Local\Microsoft\Windows\Temporary Internet Files\Content.Outlook\7BZE0KCP\DSC_41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16" y="54592"/>
            <a:ext cx="8573924"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205520353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TF\ARP. aerial view. 5.14.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00" y="145825"/>
            <a:ext cx="8726050" cy="592246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H="1" flipV="1">
            <a:off x="1088164" y="2230934"/>
            <a:ext cx="1143000" cy="39412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88164" y="2230934"/>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64564" y="2230934"/>
            <a:ext cx="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983764" y="2307134"/>
            <a:ext cx="152400" cy="685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364764" y="1926134"/>
            <a:ext cx="1828800"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74514" y="1926134"/>
            <a:ext cx="19050" cy="647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241064" y="3069134"/>
            <a:ext cx="952500" cy="10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155464" y="2573834"/>
            <a:ext cx="38100" cy="5058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745764" y="3069134"/>
            <a:ext cx="495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45764" y="3069134"/>
            <a:ext cx="0"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96" name="Straight Connector 4095"/>
          <p:cNvCxnSpPr/>
          <p:nvPr/>
        </p:nvCxnSpPr>
        <p:spPr>
          <a:xfrm>
            <a:off x="4745764" y="3602534"/>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99" name="Straight Connector 4098"/>
          <p:cNvCxnSpPr/>
          <p:nvPr/>
        </p:nvCxnSpPr>
        <p:spPr>
          <a:xfrm flipH="1">
            <a:off x="4288564" y="3602534"/>
            <a:ext cx="1828800" cy="1371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01" name="Straight Connector 4100"/>
          <p:cNvCxnSpPr/>
          <p:nvPr/>
        </p:nvCxnSpPr>
        <p:spPr>
          <a:xfrm flipH="1">
            <a:off x="3297964" y="4974134"/>
            <a:ext cx="990600" cy="1198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13" name="Straight Connector 4112"/>
          <p:cNvCxnSpPr/>
          <p:nvPr/>
        </p:nvCxnSpPr>
        <p:spPr>
          <a:xfrm flipV="1">
            <a:off x="4136164" y="1930896"/>
            <a:ext cx="228600" cy="3762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64564" y="2992934"/>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4745764" y="859334"/>
            <a:ext cx="1371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45764" y="1392734"/>
            <a:ext cx="1371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45764" y="859334"/>
            <a:ext cx="0" cy="533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627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ARPF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7464"/>
            <a:ext cx="9286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1000" y="1371600"/>
            <a:ext cx="3771045" cy="307777"/>
          </a:xfrm>
          <a:prstGeom prst="rect">
            <a:avLst/>
          </a:prstGeom>
          <a:noFill/>
        </p:spPr>
        <p:txBody>
          <a:bodyPr wrap="square">
            <a:spAutoFit/>
          </a:bodyPr>
          <a:lstStyle/>
          <a:p>
            <a:pPr>
              <a:defRPr/>
            </a:pPr>
            <a:r>
              <a:rPr lang="en-US" sz="1400" b="1" dirty="0">
                <a:latin typeface="+mn-lt"/>
              </a:rPr>
              <a:t>Auburn Research and Technology Foundation</a:t>
            </a:r>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744" y="2514600"/>
            <a:ext cx="42164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F:\ARTF\ARTF.VCOM\buinding rentering.front-caststo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494" y="4114800"/>
            <a:ext cx="4114800" cy="24794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442654" y="4953000"/>
            <a:ext cx="3472746" cy="769441"/>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Auburn Research Park</a:t>
            </a:r>
          </a:p>
          <a:p>
            <a:pPr algn="ctr"/>
            <a:r>
              <a:rPr lang="en-US" sz="1600" b="1" dirty="0" smtClean="0">
                <a:effectLst>
                  <a:outerShdw blurRad="38100" dist="38100" dir="2700000" algn="tl">
                    <a:srgbClr val="000000">
                      <a:alpha val="43137"/>
                    </a:srgbClr>
                  </a:outerShdw>
                </a:effectLst>
              </a:rPr>
              <a:t>www.auburnrtf.com</a:t>
            </a:r>
            <a:endParaRPr lang="en-US" sz="1600" b="1" dirty="0">
              <a:effectLst>
                <a:outerShdw blurRad="38100" dist="38100" dir="2700000" algn="tl">
                  <a:srgbClr val="000000">
                    <a:alpha val="43137"/>
                  </a:srgbClr>
                </a:outerShdw>
              </a:effectLst>
            </a:endParaRPr>
          </a:p>
        </p:txBody>
      </p:sp>
      <p:pic>
        <p:nvPicPr>
          <p:cNvPr id="7" name="Picture 4" descr="Building 570 night"/>
          <p:cNvPicPr>
            <a:picLocks noChangeAspect="1" noChangeArrowheads="1"/>
          </p:cNvPicPr>
          <p:nvPr/>
        </p:nvPicPr>
        <p:blipFill>
          <a:blip r:embed="rId5" cstate="print">
            <a:extLst>
              <a:ext uri="{28A0092B-C50C-407E-A947-70E740481C1C}">
                <a14:useLocalDpi xmlns:a14="http://schemas.microsoft.com/office/drawing/2010/main" val="0"/>
              </a:ext>
            </a:extLst>
          </a:blip>
          <a:srcRect l="4318" r="3601"/>
          <a:stretch>
            <a:fillRect/>
          </a:stretch>
        </p:blipFill>
        <p:spPr bwMode="auto">
          <a:xfrm>
            <a:off x="617537" y="2006600"/>
            <a:ext cx="3344863" cy="233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39D"/>
                  </a:outerShdw>
                </a:effectLst>
              </a14:hiddenEffects>
            </a:ext>
          </a:extLst>
        </p:spPr>
      </p:pic>
      <p:pic>
        <p:nvPicPr>
          <p:cNvPr id="10" name="Picture 9" descr="C:\Users\weetejd.AUBURN\AppData\Local\Microsoft\Windows\Temporary Internet Files\Content.Word\photo.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4288" y="190377"/>
            <a:ext cx="3821112" cy="2514846"/>
          </a:xfrm>
          <a:prstGeom prst="rect">
            <a:avLst/>
          </a:prstGeom>
          <a:noFill/>
          <a:ln>
            <a:noFill/>
          </a:ln>
        </p:spPr>
      </p:pic>
      <p:pic>
        <p:nvPicPr>
          <p:cNvPr id="11" name="Picture 6" descr="_MG_4681_0.tmp"/>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4595" y="5812495"/>
            <a:ext cx="2088863" cy="88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724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143000"/>
          </a:xfrm>
        </p:spPr>
        <p:txBody>
          <a:bodyPr/>
          <a:lstStyle/>
          <a:p>
            <a:r>
              <a:rPr lang="en-US" dirty="0" smtClean="0"/>
              <a:t>Strategic Priorities from the 2013-2018 Strategic Plan</a:t>
            </a:r>
            <a:endParaRPr lang="en-US" dirty="0"/>
          </a:p>
        </p:txBody>
      </p:sp>
      <p:sp>
        <p:nvSpPr>
          <p:cNvPr id="6" name="Content Placeholder 5"/>
          <p:cNvSpPr>
            <a:spLocks noGrp="1"/>
          </p:cNvSpPr>
          <p:nvPr>
            <p:ph sz="half" idx="1"/>
          </p:nvPr>
        </p:nvSpPr>
        <p:spPr/>
        <p:txBody>
          <a:bodyPr/>
          <a:lstStyle/>
          <a:p>
            <a:r>
              <a:rPr lang="en-US" sz="1800" u="sng" dirty="0" smtClean="0"/>
              <a:t>Strategic Priority 2</a:t>
            </a:r>
          </a:p>
          <a:p>
            <a:pPr marL="457200" lvl="1" indent="0">
              <a:buNone/>
            </a:pPr>
            <a:r>
              <a:rPr lang="en-US" sz="1400" dirty="0"/>
              <a:t>Support Faculty Excellence and Strengthen Auburn’s </a:t>
            </a:r>
            <a:r>
              <a:rPr lang="en-US" sz="1400" dirty="0" smtClean="0"/>
              <a:t>Reputation</a:t>
            </a:r>
          </a:p>
          <a:p>
            <a:pPr lvl="1">
              <a:spcBef>
                <a:spcPts val="1200"/>
              </a:spcBef>
            </a:pPr>
            <a:r>
              <a:rPr lang="en-US" sz="1200" dirty="0"/>
              <a:t>Auburn’s academic achievements depend upon </a:t>
            </a:r>
            <a:r>
              <a:rPr lang="en-US" sz="1200" dirty="0" smtClean="0"/>
              <a:t>the expertise</a:t>
            </a:r>
            <a:r>
              <a:rPr lang="en-US" sz="1200" dirty="0"/>
              <a:t>, engagement and success of the faculty</a:t>
            </a:r>
            <a:r>
              <a:rPr lang="en-US" sz="1200" dirty="0" smtClean="0"/>
              <a:t>.</a:t>
            </a:r>
          </a:p>
          <a:p>
            <a:pPr lvl="1">
              <a:spcBef>
                <a:spcPts val="1200"/>
              </a:spcBef>
            </a:pPr>
            <a:r>
              <a:rPr lang="en-US" sz="1200" dirty="0"/>
              <a:t>The vitality of our faculty can best </a:t>
            </a:r>
            <a:r>
              <a:rPr lang="en-US" sz="1200" dirty="0" smtClean="0"/>
              <a:t>be enhanced </a:t>
            </a:r>
            <a:r>
              <a:rPr lang="en-US" sz="1200" dirty="0"/>
              <a:t>by building a strong intellectual </a:t>
            </a:r>
            <a:r>
              <a:rPr lang="en-US" sz="1200" dirty="0" smtClean="0"/>
              <a:t>community that </a:t>
            </a:r>
            <a:r>
              <a:rPr lang="en-US" sz="1200" dirty="0"/>
              <a:t>depends on the continually advancing </a:t>
            </a:r>
            <a:r>
              <a:rPr lang="en-US" sz="1200" dirty="0" smtClean="0"/>
              <a:t>expertise of </a:t>
            </a:r>
            <a:r>
              <a:rPr lang="en-US" sz="1200" dirty="0"/>
              <a:t>each faculty member</a:t>
            </a:r>
            <a:r>
              <a:rPr lang="en-US" sz="1200" dirty="0" smtClean="0"/>
              <a:t>.</a:t>
            </a:r>
          </a:p>
          <a:p>
            <a:pPr lvl="1">
              <a:spcBef>
                <a:spcPts val="1200"/>
              </a:spcBef>
            </a:pPr>
            <a:r>
              <a:rPr lang="en-US" sz="1200" dirty="0"/>
              <a:t>We will identify expectations for the productivity </a:t>
            </a:r>
            <a:r>
              <a:rPr lang="en-US" sz="1200" dirty="0" smtClean="0"/>
              <a:t>of our </a:t>
            </a:r>
            <a:r>
              <a:rPr lang="en-US" sz="1200" dirty="0"/>
              <a:t>faculty in research and creative work, and we </a:t>
            </a:r>
            <a:r>
              <a:rPr lang="en-US" sz="1200" dirty="0" smtClean="0"/>
              <a:t>will support </a:t>
            </a:r>
            <a:r>
              <a:rPr lang="en-US" sz="1200" dirty="0"/>
              <a:t>individual faculty members by taking </a:t>
            </a:r>
            <a:r>
              <a:rPr lang="en-US" sz="1200" dirty="0" smtClean="0"/>
              <a:t>into account </a:t>
            </a:r>
            <a:r>
              <a:rPr lang="en-US" sz="1200" dirty="0"/>
              <a:t>their unique strengths and </a:t>
            </a:r>
            <a:r>
              <a:rPr lang="en-US" sz="1200" dirty="0" smtClean="0"/>
              <a:t>contributions.  </a:t>
            </a:r>
          </a:p>
          <a:p>
            <a:pPr lvl="1">
              <a:spcBef>
                <a:spcPts val="1200"/>
              </a:spcBef>
            </a:pPr>
            <a:r>
              <a:rPr lang="en-US" sz="1200" dirty="0" smtClean="0"/>
              <a:t>We </a:t>
            </a:r>
            <a:r>
              <a:rPr lang="en-US" sz="1200" dirty="0"/>
              <a:t>will apply the yardstick of best practices to </a:t>
            </a:r>
            <a:r>
              <a:rPr lang="en-US" sz="1200" dirty="0" smtClean="0"/>
              <a:t>our academic </a:t>
            </a:r>
            <a:r>
              <a:rPr lang="en-US" sz="1200" dirty="0"/>
              <a:t>work environment for faculty, and we </a:t>
            </a:r>
            <a:r>
              <a:rPr lang="en-US" sz="1200" dirty="0" smtClean="0"/>
              <a:t>will adopt </a:t>
            </a:r>
            <a:r>
              <a:rPr lang="en-US" sz="1200" dirty="0"/>
              <a:t>new policies designed to sustain the health </a:t>
            </a:r>
            <a:r>
              <a:rPr lang="en-US" sz="1200" dirty="0" smtClean="0"/>
              <a:t>of that </a:t>
            </a:r>
            <a:r>
              <a:rPr lang="en-US" sz="1200" dirty="0"/>
              <a:t>working environment.</a:t>
            </a:r>
          </a:p>
        </p:txBody>
      </p:sp>
      <p:sp>
        <p:nvSpPr>
          <p:cNvPr id="7" name="Content Placeholder 6"/>
          <p:cNvSpPr>
            <a:spLocks noGrp="1"/>
          </p:cNvSpPr>
          <p:nvPr>
            <p:ph sz="half" idx="2"/>
          </p:nvPr>
        </p:nvSpPr>
        <p:spPr/>
        <p:txBody>
          <a:bodyPr/>
          <a:lstStyle/>
          <a:p>
            <a:r>
              <a:rPr lang="en-US" sz="1800" u="sng" dirty="0" smtClean="0"/>
              <a:t>Strategic Priority 3</a:t>
            </a:r>
            <a:endParaRPr lang="en-US" sz="1800" u="sng" dirty="0"/>
          </a:p>
          <a:p>
            <a:pPr marL="457200" indent="0">
              <a:buNone/>
            </a:pPr>
            <a:r>
              <a:rPr lang="en-US" sz="1400" dirty="0" smtClean="0"/>
              <a:t>Enhance </a:t>
            </a:r>
            <a:r>
              <a:rPr lang="en-US" sz="1400" dirty="0"/>
              <a:t>Research, Scholarship and Creative Work</a:t>
            </a:r>
          </a:p>
          <a:p>
            <a:pPr lvl="1">
              <a:spcBef>
                <a:spcPts val="1200"/>
              </a:spcBef>
            </a:pPr>
            <a:r>
              <a:rPr lang="en-US" sz="1200" dirty="0" smtClean="0"/>
              <a:t>Auburn </a:t>
            </a:r>
            <a:r>
              <a:rPr lang="en-US" sz="1200" dirty="0"/>
              <a:t>will become increasingly </a:t>
            </a:r>
            <a:r>
              <a:rPr lang="en-US" sz="1200" dirty="0" smtClean="0"/>
              <a:t>competitive with </a:t>
            </a:r>
            <a:r>
              <a:rPr lang="en-US" sz="1200" dirty="0"/>
              <a:t>the most </a:t>
            </a:r>
            <a:r>
              <a:rPr lang="en-US" sz="1200" dirty="0" smtClean="0"/>
              <a:t> productive </a:t>
            </a:r>
            <a:r>
              <a:rPr lang="en-US" sz="1200" dirty="0"/>
              <a:t>universities in its </a:t>
            </a:r>
            <a:r>
              <a:rPr lang="en-US" sz="1200" dirty="0" smtClean="0"/>
              <a:t>research and </a:t>
            </a:r>
            <a:r>
              <a:rPr lang="en-US" sz="1200" dirty="0"/>
              <a:t>creative scholarship </a:t>
            </a:r>
            <a:r>
              <a:rPr lang="en-US" sz="1200" dirty="0" smtClean="0"/>
              <a:t>activities.</a:t>
            </a:r>
          </a:p>
          <a:p>
            <a:pPr lvl="1">
              <a:spcBef>
                <a:spcPts val="1200"/>
              </a:spcBef>
            </a:pPr>
            <a:r>
              <a:rPr lang="en-US" sz="1200" dirty="0" smtClean="0"/>
              <a:t>We will develop </a:t>
            </a:r>
            <a:r>
              <a:rPr lang="en-US" sz="1200" dirty="0"/>
              <a:t>our strategic research initiatives by </a:t>
            </a:r>
            <a:r>
              <a:rPr lang="en-US" sz="1200" dirty="0" smtClean="0"/>
              <a:t>building on </a:t>
            </a:r>
            <a:r>
              <a:rPr lang="en-US" sz="1200" dirty="0"/>
              <a:t>our existing strengths and developing </a:t>
            </a:r>
            <a:r>
              <a:rPr lang="en-US" sz="1200" dirty="0" smtClean="0"/>
              <a:t>programs that </a:t>
            </a:r>
            <a:r>
              <a:rPr lang="en-US" sz="1200" dirty="0"/>
              <a:t>will translate our discoveries into </a:t>
            </a:r>
            <a:r>
              <a:rPr lang="en-US" sz="1200" dirty="0" smtClean="0"/>
              <a:t>practical solutions </a:t>
            </a:r>
            <a:r>
              <a:rPr lang="en-US" sz="1200" dirty="0"/>
              <a:t>for the state, region, and world.</a:t>
            </a:r>
          </a:p>
          <a:p>
            <a:pPr lvl="1">
              <a:spcBef>
                <a:spcPts val="1200"/>
              </a:spcBef>
            </a:pPr>
            <a:r>
              <a:rPr lang="en-US" sz="1200" dirty="0"/>
              <a:t>To accomplish these goals, we will challenge </a:t>
            </a:r>
            <a:r>
              <a:rPr lang="en-US" sz="1200" dirty="0" smtClean="0"/>
              <a:t>the Auburn </a:t>
            </a:r>
            <a:r>
              <a:rPr lang="en-US" sz="1200" dirty="0"/>
              <a:t>community to strengthen its research </a:t>
            </a:r>
            <a:r>
              <a:rPr lang="en-US" sz="1200" dirty="0" smtClean="0"/>
              <a:t>culture and </a:t>
            </a:r>
            <a:r>
              <a:rPr lang="en-US" sz="1200" dirty="0"/>
              <a:t>increase research expectations. </a:t>
            </a:r>
          </a:p>
        </p:txBody>
      </p:sp>
      <p:cxnSp>
        <p:nvCxnSpPr>
          <p:cNvPr id="9" name="Straight Arrow Connector 8"/>
          <p:cNvCxnSpPr/>
          <p:nvPr/>
        </p:nvCxnSpPr>
        <p:spPr>
          <a:xfrm>
            <a:off x="4441866" y="3467100"/>
            <a:ext cx="914400" cy="838200"/>
          </a:xfrm>
          <a:prstGeom prst="straightConnector1">
            <a:avLst/>
          </a:prstGeom>
          <a:ln w="57150">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19600" y="4362450"/>
            <a:ext cx="914400" cy="381000"/>
          </a:xfrm>
          <a:prstGeom prst="straightConnector1">
            <a:avLst/>
          </a:prstGeom>
          <a:ln w="28575">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38650" y="2819400"/>
            <a:ext cx="914400" cy="95250"/>
          </a:xfrm>
          <a:prstGeom prst="straightConnector1">
            <a:avLst/>
          </a:prstGeom>
          <a:ln w="28575">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267200" y="3886200"/>
            <a:ext cx="1076325" cy="1524000"/>
          </a:xfrm>
          <a:prstGeom prst="straightConnector1">
            <a:avLst/>
          </a:prstGeom>
          <a:ln w="28575">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71399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Concerns-Solution Matrix</a:t>
            </a:r>
            <a:endParaRPr lang="en-US" dirty="0"/>
          </a:p>
        </p:txBody>
      </p:sp>
      <p:sp>
        <p:nvSpPr>
          <p:cNvPr id="9" name="Content Placeholder 8"/>
          <p:cNvSpPr>
            <a:spLocks noGrp="1"/>
          </p:cNvSpPr>
          <p:nvPr>
            <p:ph sz="half" idx="1"/>
          </p:nvPr>
        </p:nvSpPr>
        <p:spPr/>
        <p:txBody>
          <a:bodyPr/>
          <a:lstStyle/>
          <a:p>
            <a:r>
              <a:rPr lang="en-US" dirty="0" smtClean="0"/>
              <a:t>Concerns</a:t>
            </a:r>
          </a:p>
          <a:p>
            <a:pPr lvl="1"/>
            <a:r>
              <a:rPr lang="en-US" dirty="0" smtClean="0"/>
              <a:t>Difficulty in financial management of awards</a:t>
            </a:r>
            <a:endParaRPr lang="en-US" dirty="0"/>
          </a:p>
        </p:txBody>
      </p:sp>
      <p:sp>
        <p:nvSpPr>
          <p:cNvPr id="10" name="Content Placeholder 9"/>
          <p:cNvSpPr>
            <a:spLocks noGrp="1"/>
          </p:cNvSpPr>
          <p:nvPr>
            <p:ph sz="half" idx="2"/>
          </p:nvPr>
        </p:nvSpPr>
        <p:spPr>
          <a:xfrm>
            <a:off x="4648200" y="1600201"/>
            <a:ext cx="4038600" cy="4800599"/>
          </a:xfrm>
        </p:spPr>
        <p:txBody>
          <a:bodyPr/>
          <a:lstStyle/>
          <a:p>
            <a:pPr>
              <a:spcBef>
                <a:spcPts val="0"/>
              </a:spcBef>
              <a:spcAft>
                <a:spcPts val="1200"/>
              </a:spcAft>
            </a:pPr>
            <a:r>
              <a:rPr lang="en-US" dirty="0" smtClean="0"/>
              <a:t>Solutions</a:t>
            </a:r>
          </a:p>
          <a:p>
            <a:pPr lvl="1">
              <a:spcBef>
                <a:spcPts val="0"/>
              </a:spcBef>
              <a:spcAft>
                <a:spcPts val="1200"/>
              </a:spcAft>
            </a:pPr>
            <a:r>
              <a:rPr lang="en-US" sz="2000" dirty="0"/>
              <a:t>My Funding Portal</a:t>
            </a:r>
          </a:p>
          <a:p>
            <a:pPr lvl="1">
              <a:spcBef>
                <a:spcPts val="0"/>
              </a:spcBef>
              <a:spcAft>
                <a:spcPts val="1200"/>
              </a:spcAft>
            </a:pPr>
            <a:r>
              <a:rPr lang="en-US" sz="2000" dirty="0" err="1"/>
              <a:t>eCerts</a:t>
            </a:r>
            <a:r>
              <a:rPr lang="en-US" sz="2000" dirty="0"/>
              <a:t> – Electronic effort certification system</a:t>
            </a:r>
          </a:p>
          <a:p>
            <a:pPr lvl="1">
              <a:spcBef>
                <a:spcPts val="0"/>
              </a:spcBef>
              <a:spcAft>
                <a:spcPts val="1200"/>
              </a:spcAft>
            </a:pPr>
            <a:r>
              <a:rPr lang="en-US" sz="2000" dirty="0" err="1"/>
              <a:t>eSWTs</a:t>
            </a:r>
            <a:r>
              <a:rPr lang="en-US" sz="2000" dirty="0"/>
              <a:t> – Electronic salary and wage transfer system</a:t>
            </a:r>
          </a:p>
          <a:p>
            <a:pPr lvl="1">
              <a:spcBef>
                <a:spcPts val="0"/>
              </a:spcBef>
              <a:spcAft>
                <a:spcPts val="1200"/>
              </a:spcAft>
            </a:pPr>
            <a:r>
              <a:rPr lang="en-US" sz="2000" dirty="0"/>
              <a:t>Other electronic document processing – </a:t>
            </a:r>
            <a:r>
              <a:rPr lang="en-US" sz="2000" dirty="0" err="1"/>
              <a:t>eVoucher</a:t>
            </a:r>
            <a:r>
              <a:rPr lang="en-US" sz="2000" dirty="0"/>
              <a:t> and </a:t>
            </a:r>
            <a:r>
              <a:rPr lang="en-US" sz="2000" dirty="0" err="1"/>
              <a:t>eTravel</a:t>
            </a:r>
            <a:r>
              <a:rPr lang="en-US" sz="2000" dirty="0"/>
              <a:t> </a:t>
            </a:r>
            <a:r>
              <a:rPr lang="en-US" sz="2000" dirty="0" smtClean="0"/>
              <a:t>vouchers</a:t>
            </a:r>
          </a:p>
          <a:p>
            <a:pPr lvl="1">
              <a:spcBef>
                <a:spcPts val="0"/>
              </a:spcBef>
              <a:spcAft>
                <a:spcPts val="1200"/>
              </a:spcAft>
            </a:pPr>
            <a:r>
              <a:rPr lang="en-US" sz="2000" dirty="0" smtClean="0"/>
              <a:t>Compass course to certify the skills of Departmental Administrative staff </a:t>
            </a:r>
            <a:endParaRPr lang="en-US" sz="2000" dirty="0"/>
          </a:p>
          <a:p>
            <a:pPr lvl="1"/>
            <a:endParaRPr lang="en-US" dirty="0"/>
          </a:p>
        </p:txBody>
      </p:sp>
      <p:sp>
        <p:nvSpPr>
          <p:cNvPr id="7" name="Title 1"/>
          <p:cNvSpPr txBox="1">
            <a:spLocks/>
          </p:cNvSpPr>
          <p:nvPr/>
        </p:nvSpPr>
        <p:spPr>
          <a:xfrm>
            <a:off x="609600" y="4473"/>
            <a:ext cx="8229600" cy="1143000"/>
          </a:xfrm>
          <a:prstGeom prst="rect">
            <a:avLst/>
          </a:prstGeom>
        </p:spPr>
        <p:txBody>
          <a:bodyPr/>
          <a:lstStyle>
            <a:lvl1pPr algn="ctr" rtl="0" fontAlgn="base">
              <a:spcBef>
                <a:spcPct val="0"/>
              </a:spcBef>
              <a:spcAft>
                <a:spcPct val="0"/>
              </a:spcAft>
              <a:defRPr sz="3200" b="1" i="1" kern="1200">
                <a:solidFill>
                  <a:srgbClr val="003366"/>
                </a:solidFill>
                <a:latin typeface="Garamond" pitchFamily="18" charset="0"/>
                <a:ea typeface="+mj-ea"/>
                <a:cs typeface="+mj-cs"/>
              </a:defRPr>
            </a:lvl1pPr>
            <a:lvl2pPr algn="ctr" rtl="0" fontAlgn="base">
              <a:spcBef>
                <a:spcPct val="0"/>
              </a:spcBef>
              <a:spcAft>
                <a:spcPct val="0"/>
              </a:spcAft>
              <a:defRPr sz="3200" b="1" i="1">
                <a:solidFill>
                  <a:srgbClr val="003366"/>
                </a:solidFill>
                <a:latin typeface="Garamond" pitchFamily="18" charset="0"/>
              </a:defRPr>
            </a:lvl2pPr>
            <a:lvl3pPr algn="ctr" rtl="0" fontAlgn="base">
              <a:spcBef>
                <a:spcPct val="0"/>
              </a:spcBef>
              <a:spcAft>
                <a:spcPct val="0"/>
              </a:spcAft>
              <a:defRPr sz="3200" b="1" i="1">
                <a:solidFill>
                  <a:srgbClr val="003366"/>
                </a:solidFill>
                <a:latin typeface="Garamond" pitchFamily="18" charset="0"/>
              </a:defRPr>
            </a:lvl3pPr>
            <a:lvl4pPr algn="ctr" rtl="0" fontAlgn="base">
              <a:spcBef>
                <a:spcPct val="0"/>
              </a:spcBef>
              <a:spcAft>
                <a:spcPct val="0"/>
              </a:spcAft>
              <a:defRPr sz="3200" b="1" i="1">
                <a:solidFill>
                  <a:srgbClr val="003366"/>
                </a:solidFill>
                <a:latin typeface="Garamond" pitchFamily="18" charset="0"/>
              </a:defRPr>
            </a:lvl4pPr>
            <a:lvl5pPr algn="ctr" rtl="0" fontAlgn="base">
              <a:spcBef>
                <a:spcPct val="0"/>
              </a:spcBef>
              <a:spcAft>
                <a:spcPct val="0"/>
              </a:spcAft>
              <a:defRPr sz="3200" b="1" i="1">
                <a:solidFill>
                  <a:srgbClr val="003366"/>
                </a:solidFill>
                <a:latin typeface="Garamond" pitchFamily="18" charset="0"/>
              </a:defRPr>
            </a:lvl5pPr>
            <a:lvl6pPr marL="457200" algn="ctr" rtl="0" fontAlgn="base">
              <a:spcBef>
                <a:spcPct val="0"/>
              </a:spcBef>
              <a:spcAft>
                <a:spcPct val="0"/>
              </a:spcAft>
              <a:defRPr sz="3200" b="1" i="1">
                <a:solidFill>
                  <a:srgbClr val="003366"/>
                </a:solidFill>
                <a:latin typeface="Garamond" pitchFamily="18" charset="0"/>
              </a:defRPr>
            </a:lvl6pPr>
            <a:lvl7pPr marL="914400" algn="ctr" rtl="0" fontAlgn="base">
              <a:spcBef>
                <a:spcPct val="0"/>
              </a:spcBef>
              <a:spcAft>
                <a:spcPct val="0"/>
              </a:spcAft>
              <a:defRPr sz="3200" b="1" i="1">
                <a:solidFill>
                  <a:srgbClr val="003366"/>
                </a:solidFill>
                <a:latin typeface="Garamond" pitchFamily="18" charset="0"/>
              </a:defRPr>
            </a:lvl7pPr>
            <a:lvl8pPr marL="1371600" algn="ctr" rtl="0" fontAlgn="base">
              <a:spcBef>
                <a:spcPct val="0"/>
              </a:spcBef>
              <a:spcAft>
                <a:spcPct val="0"/>
              </a:spcAft>
              <a:defRPr sz="3200" b="1" i="1">
                <a:solidFill>
                  <a:srgbClr val="003366"/>
                </a:solidFill>
                <a:latin typeface="Garamond" pitchFamily="18" charset="0"/>
              </a:defRPr>
            </a:lvl8pPr>
            <a:lvl9pPr marL="1828800" algn="ctr" rtl="0" fontAlgn="base">
              <a:spcBef>
                <a:spcPct val="0"/>
              </a:spcBef>
              <a:spcAft>
                <a:spcPct val="0"/>
              </a:spcAft>
              <a:defRPr sz="3200" b="1" i="1">
                <a:solidFill>
                  <a:srgbClr val="003366"/>
                </a:solidFill>
                <a:latin typeface="Garamond" pitchFamily="18" charset="0"/>
              </a:defRPr>
            </a:lvl9pPr>
          </a:lstStyle>
          <a:p>
            <a:endParaRPr lang="en-US" dirty="0"/>
          </a:p>
        </p:txBody>
      </p:sp>
    </p:spTree>
    <p:extLst>
      <p:ext uri="{BB962C8B-B14F-4D97-AF65-F5344CB8AC3E}">
        <p14:creationId xmlns:p14="http://schemas.microsoft.com/office/powerpoint/2010/main" val="208651103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8823</TotalTime>
  <Words>1036</Words>
  <Application>Microsoft Office PowerPoint</Application>
  <PresentationFormat>Letter Paper (8.5x11 in)</PresentationFormat>
  <Paragraphs>201</Paragraphs>
  <Slides>16</Slides>
  <Notes>9</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1_Office Theme</vt:lpstr>
      <vt:lpstr>Research and Scholarly Works  Efforts to enhance Faculty engagement</vt:lpstr>
      <vt:lpstr>PowerPoint Presentation</vt:lpstr>
      <vt:lpstr>PowerPoint Presentation</vt:lpstr>
      <vt:lpstr>PowerPoint Presentation</vt:lpstr>
      <vt:lpstr>PowerPoint Presentation</vt:lpstr>
      <vt:lpstr>PowerPoint Presentation</vt:lpstr>
      <vt:lpstr>PowerPoint Presentation</vt:lpstr>
      <vt:lpstr>Strategic Priorities from the 2013-2018 Strategic Plan</vt:lpstr>
      <vt:lpstr>Concerns-Solution Matrix</vt:lpstr>
      <vt:lpstr>Concerns-Solution Matrix</vt:lpstr>
      <vt:lpstr>Concerns-Solution Matrix</vt:lpstr>
      <vt:lpstr>Concerns-Solution Matrix</vt:lpstr>
      <vt:lpstr>Concerns-Solution Matrix</vt:lpstr>
      <vt:lpstr>Next steps</vt:lpstr>
      <vt:lpstr>PowerPoint Presentation</vt:lpstr>
      <vt:lpstr>Questions?</vt:lpstr>
    </vt:vector>
  </TitlesOfParts>
  <Company>Auburn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Norrell</dc:creator>
  <cp:lastModifiedBy>Martha Taylor</cp:lastModifiedBy>
  <cp:revision>125</cp:revision>
  <cp:lastPrinted>2013-10-27T16:05:12Z</cp:lastPrinted>
  <dcterms:created xsi:type="dcterms:W3CDTF">2012-04-24T16:59:38Z</dcterms:created>
  <dcterms:modified xsi:type="dcterms:W3CDTF">2013-10-29T15:19:42Z</dcterms:modified>
</cp:coreProperties>
</file>