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2" r:id="rId7"/>
    <p:sldId id="263" r:id="rId8"/>
    <p:sldId id="264" r:id="rId9"/>
    <p:sldId id="265" r:id="rId10"/>
    <p:sldId id="260"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2070" y="21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C79855-B99E-422E-A8E3-CC82EE51BEC0}"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79855-B99E-422E-A8E3-CC82EE51BEC0}"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79855-B99E-422E-A8E3-CC82EE51BEC0}"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79855-B99E-422E-A8E3-CC82EE51BEC0}"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C79855-B99E-422E-A8E3-CC82EE51BEC0}"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C79855-B99E-422E-A8E3-CC82EE51BEC0}"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C79855-B99E-422E-A8E3-CC82EE51BEC0}" type="datetimeFigureOut">
              <a:rPr lang="en-US" smtClean="0"/>
              <a:t>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C79855-B99E-422E-A8E3-CC82EE51BEC0}" type="datetimeFigureOut">
              <a:rPr lang="en-US" smtClean="0"/>
              <a:t>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79855-B99E-422E-A8E3-CC82EE51BEC0}" type="datetimeFigureOut">
              <a:rPr lang="en-US" smtClean="0"/>
              <a:t>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79855-B99E-422E-A8E3-CC82EE51BEC0}"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79855-B99E-422E-A8E3-CC82EE51BEC0}"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FC69A-2E70-41A8-A02E-295B83F17BB2}" type="slidenum">
              <a:rPr lang="en-US" smtClean="0"/>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BAC79855-B99E-422E-A8E3-CC82EE51BEC0}" type="datetimeFigureOut">
              <a:rPr lang="en-US" smtClean="0"/>
              <a:t>1/6/2015</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86DFC69A-2E70-41A8-A02E-295B83F17BB2}" type="slidenum">
              <a:rPr lang="en-US" smtClean="0"/>
              <a:t>‹#›</a:t>
            </a:fld>
            <a:endParaRPr lang="en-US"/>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143000"/>
            <a:ext cx="8229600" cy="1371600"/>
          </a:xfrm>
        </p:spPr>
        <p:txBody>
          <a:bodyPr>
            <a:noAutofit/>
          </a:bodyPr>
          <a:lstStyle/>
          <a:p>
            <a:pPr algn="ctr"/>
            <a:r>
              <a:rPr lang="en-US" sz="3200" b="1" i="1" dirty="0">
                <a:latin typeface="Times New Roman" panose="02020603050405020304" pitchFamily="18" charset="0"/>
                <a:cs typeface="Times New Roman" panose="02020603050405020304" pitchFamily="18" charset="0"/>
              </a:rPr>
              <a:t>FINANCIAL CONFLICT OF INTEREST POLICY FOR RESEARCH </a:t>
            </a: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r>
              <a:rPr lang="en-US" sz="3200" b="1" i="1" dirty="0">
                <a:latin typeface="Times New Roman" panose="02020603050405020304" pitchFamily="18" charset="0"/>
                <a:cs typeface="Times New Roman" panose="02020603050405020304" pitchFamily="18" charset="0"/>
              </a:rPr>
              <a:t>AND RELATED ACTIVITIES </a:t>
            </a:r>
            <a:endParaRPr lang="en-US" sz="3200" b="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457200" y="2819400"/>
            <a:ext cx="8229600" cy="2620963"/>
          </a:xfrm>
        </p:spPr>
        <p:txBody>
          <a:bodyPr>
            <a:normAutofit/>
          </a:bodyPr>
          <a:lstStyle/>
          <a:p>
            <a:pPr marL="0" indent="0" algn="ctr">
              <a:buNone/>
            </a:pPr>
            <a:r>
              <a:rPr lang="en-US" sz="2400" dirty="0" smtClean="0">
                <a:latin typeface="Times New Roman" panose="02020603050405020304" pitchFamily="18" charset="0"/>
                <a:cs typeface="Times New Roman" panose="02020603050405020304" pitchFamily="18" charset="0"/>
              </a:rPr>
              <a:t>Art Chappelka</a:t>
            </a:r>
          </a:p>
          <a:p>
            <a:pPr marL="0" indent="0" algn="ctr">
              <a:buNone/>
            </a:pPr>
            <a:r>
              <a:rPr lang="en-US" sz="2400" dirty="0" smtClean="0">
                <a:latin typeface="Times New Roman" panose="02020603050405020304" pitchFamily="18" charset="0"/>
                <a:cs typeface="Times New Roman" panose="02020603050405020304" pitchFamily="18" charset="0"/>
              </a:rPr>
              <a:t>Chair, FRC</a:t>
            </a:r>
          </a:p>
          <a:p>
            <a:pPr marL="0" indent="0" algn="ctr">
              <a:buNone/>
            </a:pPr>
            <a:r>
              <a:rPr lang="en-US" sz="2400" dirty="0" smtClean="0">
                <a:latin typeface="Times New Roman" panose="02020603050405020304" pitchFamily="18" charset="0"/>
                <a:cs typeface="Times New Roman" panose="02020603050405020304" pitchFamily="18" charset="0"/>
              </a:rPr>
              <a:t>University Senate</a:t>
            </a:r>
          </a:p>
          <a:p>
            <a:pPr marL="0" indent="0" algn="ctr">
              <a:buNone/>
            </a:pPr>
            <a:r>
              <a:rPr lang="en-US" sz="2400" smtClean="0">
                <a:latin typeface="Times New Roman" panose="02020603050405020304" pitchFamily="18" charset="0"/>
                <a:cs typeface="Times New Roman" panose="02020603050405020304" pitchFamily="18" charset="0"/>
              </a:rPr>
              <a:t>January 13, 2015</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0358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Times New Roman" panose="02020603050405020304" pitchFamily="18" charset="0"/>
                <a:cs typeface="Times New Roman" panose="02020603050405020304" pitchFamily="18" charset="0"/>
              </a:rPr>
              <a:t>Acknowledgements</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FRC Committee</a:t>
            </a:r>
          </a:p>
          <a:p>
            <a:r>
              <a:rPr lang="en-US" sz="3200" dirty="0" smtClean="0">
                <a:latin typeface="Times New Roman" panose="02020603050405020304" pitchFamily="18" charset="0"/>
                <a:cs typeface="Times New Roman" panose="02020603050405020304" pitchFamily="18" charset="0"/>
              </a:rPr>
              <a:t>Larry Crowley</a:t>
            </a:r>
          </a:p>
          <a:p>
            <a:r>
              <a:rPr lang="en-US" sz="3200" dirty="0" smtClean="0">
                <a:latin typeface="Times New Roman" panose="02020603050405020304" pitchFamily="18" charset="0"/>
                <a:cs typeface="Times New Roman" panose="02020603050405020304" pitchFamily="18" charset="0"/>
              </a:rPr>
              <a:t>Chris Newland</a:t>
            </a:r>
          </a:p>
          <a:p>
            <a:r>
              <a:rPr lang="en-US" sz="3200" dirty="0" smtClean="0">
                <a:latin typeface="Times New Roman" panose="02020603050405020304" pitchFamily="18" charset="0"/>
                <a:cs typeface="Times New Roman" panose="02020603050405020304" pitchFamily="18" charset="0"/>
              </a:rPr>
              <a:t>Martha Taylor</a:t>
            </a:r>
          </a:p>
          <a:p>
            <a:r>
              <a:rPr lang="en-US" sz="3200" dirty="0" smtClean="0">
                <a:latin typeface="Times New Roman" panose="02020603050405020304" pitchFamily="18" charset="0"/>
                <a:cs typeface="Times New Roman" panose="02020603050405020304" pitchFamily="18" charset="0"/>
              </a:rPr>
              <a:t>Niki Johnson</a:t>
            </a:r>
          </a:p>
          <a:p>
            <a:r>
              <a:rPr lang="en-US" sz="3200" dirty="0" smtClean="0">
                <a:latin typeface="Times New Roman" panose="02020603050405020304" pitchFamily="18" charset="0"/>
                <a:cs typeface="Times New Roman" panose="02020603050405020304" pitchFamily="18" charset="0"/>
              </a:rPr>
              <a:t>John Mason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1333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57400"/>
            <a:ext cx="7125113" cy="924475"/>
          </a:xfrm>
        </p:spPr>
        <p:txBody>
          <a:bodyPr/>
          <a:lstStyle/>
          <a:p>
            <a:pPr algn="ctr"/>
            <a:r>
              <a:rPr lang="en-US" sz="5400" b="1" i="1" dirty="0" smtClean="0">
                <a:latin typeface="Times New Roman" panose="02020603050405020304" pitchFamily="18" charset="0"/>
                <a:cs typeface="Times New Roman" panose="02020603050405020304" pitchFamily="18" charset="0"/>
              </a:rPr>
              <a:t>Questions?</a:t>
            </a:r>
            <a:endParaRPr lang="en-US" sz="5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5181600"/>
            <a:ext cx="7125112" cy="677198"/>
          </a:xfrm>
        </p:spPr>
        <p:txBody>
          <a:bodyPr/>
          <a:lstStyle/>
          <a:p>
            <a:endParaRPr lang="en-US" dirty="0"/>
          </a:p>
        </p:txBody>
      </p:sp>
    </p:spTree>
    <p:extLst>
      <p:ext uri="{BB962C8B-B14F-4D97-AF65-F5344CB8AC3E}">
        <p14:creationId xmlns:p14="http://schemas.microsoft.com/office/powerpoint/2010/main" val="1963146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i="1" dirty="0" smtClean="0">
                <a:latin typeface="Times New Roman" panose="02020603050405020304" pitchFamily="18" charset="0"/>
                <a:cs typeface="Times New Roman" panose="02020603050405020304" pitchFamily="18" charset="0"/>
              </a:rPr>
              <a:t>COI Policy Goals</a:t>
            </a:r>
            <a:endParaRPr lang="en-US" sz="4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1807361"/>
            <a:ext cx="7125112" cy="2612239"/>
          </a:xfrm>
        </p:spPr>
        <p:txBody>
          <a:bodyPr>
            <a:normAutofit/>
          </a:bodyPr>
          <a:lstStyle/>
          <a:p>
            <a:r>
              <a:rPr lang="en-US" sz="2800" dirty="0" smtClean="0">
                <a:latin typeface="Times New Roman" panose="02020603050405020304" pitchFamily="18" charset="0"/>
                <a:cs typeface="Times New Roman" panose="02020603050405020304" pitchFamily="18" charset="0"/>
              </a:rPr>
              <a:t>Easy to Interpret and Implement</a:t>
            </a:r>
          </a:p>
          <a:p>
            <a:r>
              <a:rPr lang="en-US" sz="2800" dirty="0" smtClean="0">
                <a:latin typeface="Times New Roman" panose="02020603050405020304" pitchFamily="18" charset="0"/>
                <a:cs typeface="Times New Roman" panose="02020603050405020304" pitchFamily="18" charset="0"/>
              </a:rPr>
              <a:t>Effective</a:t>
            </a:r>
          </a:p>
          <a:p>
            <a:r>
              <a:rPr lang="en-US" sz="2800" dirty="0" smtClean="0">
                <a:latin typeface="Times New Roman" panose="02020603050405020304" pitchFamily="18" charset="0"/>
                <a:cs typeface="Times New Roman" panose="02020603050405020304" pitchFamily="18" charset="0"/>
              </a:rPr>
              <a:t>Not meant as a substitute to already existing policies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4837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125113" cy="924475"/>
          </a:xfrm>
        </p:spPr>
        <p:txBody>
          <a:bodyPr>
            <a:noAutofit/>
          </a:bodyPr>
          <a:lstStyle/>
          <a:p>
            <a:pPr algn="ctr"/>
            <a:r>
              <a:rPr lang="en-US" sz="4000" b="1" i="1" dirty="0" smtClean="0">
                <a:latin typeface="Times New Roman" panose="02020603050405020304" pitchFamily="18" charset="0"/>
                <a:cs typeface="Times New Roman" panose="02020603050405020304" pitchFamily="18" charset="0"/>
              </a:rPr>
              <a:t>Conflict of Interest Policy</a:t>
            </a:r>
            <a:br>
              <a:rPr lang="en-US" sz="4000" b="1" i="1" dirty="0" smtClean="0">
                <a:latin typeface="Times New Roman" panose="02020603050405020304" pitchFamily="18" charset="0"/>
                <a:cs typeface="Times New Roman" panose="02020603050405020304" pitchFamily="18" charset="0"/>
              </a:rPr>
            </a:br>
            <a:r>
              <a:rPr lang="en-US" sz="4000" b="1" i="1" dirty="0" smtClean="0">
                <a:latin typeface="Times New Roman" panose="02020603050405020304" pitchFamily="18" charset="0"/>
                <a:cs typeface="Times New Roman" panose="02020603050405020304" pitchFamily="18" charset="0"/>
              </a:rPr>
              <a:t>Outline</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1447801"/>
            <a:ext cx="7125112" cy="4953000"/>
          </a:xfrm>
        </p:spPr>
        <p:txBody>
          <a:bodyPr>
            <a:noAutofit/>
          </a:bodyPr>
          <a:lstStyle/>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Policy Statement</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Policy Principles</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Effective Date</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Applicability</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Policy Management</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Definitions</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Policy Procedures (see AU Procedures for COI Policy)</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Sanctions</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Exclusions</a:t>
            </a:r>
          </a:p>
          <a:p>
            <a:pPr marL="571500" indent="-571500">
              <a:buFont typeface="+mj-lt"/>
              <a:buAutoNum type="romanUcPeriod"/>
            </a:pPr>
            <a:r>
              <a:rPr lang="en-US" sz="2400" dirty="0" smtClean="0">
                <a:latin typeface="Times New Roman" panose="02020603050405020304" pitchFamily="18" charset="0"/>
                <a:cs typeface="Times New Roman" panose="02020603050405020304" pitchFamily="18" charset="0"/>
              </a:rPr>
              <a:t>Interpretation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633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lstStyle/>
          <a:p>
            <a:pPr algn="ctr"/>
            <a:r>
              <a:rPr lang="en-US" sz="4400" b="1" i="1" dirty="0" smtClean="0">
                <a:latin typeface="Times New Roman" panose="02020603050405020304" pitchFamily="18" charset="0"/>
                <a:cs typeface="Times New Roman" panose="02020603050405020304" pitchFamily="18" charset="0"/>
              </a:rPr>
              <a:t>Policy Statement</a:t>
            </a:r>
            <a:endParaRPr lang="en-US" sz="4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229600" cy="5059363"/>
          </a:xfrm>
        </p:spPr>
        <p:txBody>
          <a:bodyPr>
            <a:noAutofit/>
          </a:bodyPr>
          <a:lstStyle/>
          <a:p>
            <a:pPr marL="0" indent="0">
              <a:buNone/>
            </a:pPr>
            <a:r>
              <a:rPr lang="en-US" sz="2800" dirty="0">
                <a:latin typeface="Times New Roman" panose="02020603050405020304" pitchFamily="18" charset="0"/>
                <a:cs typeface="Times New Roman" panose="02020603050405020304" pitchFamily="18" charset="0"/>
              </a:rPr>
              <a:t>It is the intent of Auburn University to manage financial conflicts of interest of its employees as part of ongoing efforts to prevent outcomes that may be harmful to, sponsored activities, operation of regulatory compliance committees, technology transfer efforts, or the University at large.  Therefore employees responsible for the design, conduct or reporting of sponsored </a:t>
            </a:r>
            <a:r>
              <a:rPr lang="en-US" sz="2800" dirty="0" smtClean="0">
                <a:latin typeface="Times New Roman" panose="02020603050405020304" pitchFamily="18" charset="0"/>
                <a:cs typeface="Times New Roman" panose="02020603050405020304" pitchFamily="18" charset="0"/>
              </a:rPr>
              <a:t>research </a:t>
            </a:r>
            <a:r>
              <a:rPr lang="en-US" sz="2800" dirty="0">
                <a:latin typeface="Times New Roman" panose="02020603050405020304" pitchFamily="18" charset="0"/>
                <a:cs typeface="Times New Roman" panose="02020603050405020304" pitchFamily="18" charset="0"/>
              </a:rPr>
              <a:t>and related activities or engaging in Technology Commercialization (Affected Employees) must report Significant Financial Interests and must work with the University to develop a plan to Manage Financial Conflicts of Interest as necessary. </a:t>
            </a:r>
          </a:p>
        </p:txBody>
      </p:sp>
    </p:spTree>
    <p:extLst>
      <p:ext uri="{BB962C8B-B14F-4D97-AF65-F5344CB8AC3E}">
        <p14:creationId xmlns:p14="http://schemas.microsoft.com/office/powerpoint/2010/main" val="429083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i="1" dirty="0" smtClean="0">
                <a:latin typeface="Times New Roman" panose="02020603050405020304" pitchFamily="18" charset="0"/>
                <a:cs typeface="Times New Roman" panose="02020603050405020304" pitchFamily="18" charset="0"/>
              </a:rPr>
              <a:t>Policy Principles</a:t>
            </a:r>
            <a:endParaRPr lang="en-US" sz="4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anose="02020603050405020304" pitchFamily="18" charset="0"/>
                <a:cs typeface="Times New Roman" panose="02020603050405020304" pitchFamily="18" charset="0"/>
              </a:rPr>
              <a:t>Open exchange of ideas free from COI</a:t>
            </a:r>
          </a:p>
          <a:p>
            <a:r>
              <a:rPr lang="en-US" sz="2800" dirty="0" smtClean="0">
                <a:latin typeface="Times New Roman" panose="02020603050405020304" pitchFamily="18" charset="0"/>
                <a:cs typeface="Times New Roman" panose="02020603050405020304" pitchFamily="18" charset="0"/>
              </a:rPr>
              <a:t>AU Employees have the responsibility to report COIs</a:t>
            </a:r>
          </a:p>
          <a:p>
            <a:r>
              <a:rPr lang="en-US" sz="2800" dirty="0">
                <a:latin typeface="Times New Roman" panose="02020603050405020304" pitchFamily="18" charset="0"/>
                <a:cs typeface="Times New Roman" panose="02020603050405020304" pitchFamily="18" charset="0"/>
              </a:rPr>
              <a:t>As long as Significant Financial Interests are disclosed and financial conflicts are managed, reduced, or eliminated; they need not be a problem.</a:t>
            </a:r>
          </a:p>
        </p:txBody>
      </p:sp>
    </p:spTree>
    <p:extLst>
      <p:ext uri="{BB962C8B-B14F-4D97-AF65-F5344CB8AC3E}">
        <p14:creationId xmlns:p14="http://schemas.microsoft.com/office/powerpoint/2010/main" val="297508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Times New Roman" panose="02020603050405020304" pitchFamily="18" charset="0"/>
                <a:cs typeface="Times New Roman" panose="02020603050405020304" pitchFamily="18" charset="0"/>
              </a:rPr>
              <a:t>Applicability</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800" dirty="0"/>
              <a:t>All Auburn University Affected Employees are required to report Significant Financial Interests held by themselves or by their Immediate Family which relate to the Affected Employee’s Institutional Responsibilities. </a:t>
            </a:r>
          </a:p>
        </p:txBody>
      </p:sp>
    </p:spTree>
    <p:extLst>
      <p:ext uri="{BB962C8B-B14F-4D97-AF65-F5344CB8AC3E}">
        <p14:creationId xmlns:p14="http://schemas.microsoft.com/office/powerpoint/2010/main" val="499602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Times New Roman" panose="02020603050405020304" pitchFamily="18" charset="0"/>
                <a:cs typeface="Times New Roman" panose="02020603050405020304" pitchFamily="18" charset="0"/>
              </a:rPr>
              <a:t>Policy Management</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b="1" i="1" dirty="0">
                <a:latin typeface="Times New Roman" panose="02020603050405020304" pitchFamily="18" charset="0"/>
                <a:cs typeface="Times New Roman" panose="02020603050405020304" pitchFamily="18" charset="0"/>
              </a:rPr>
              <a:t>Responsible Office</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Office of Research Compliance</a:t>
            </a:r>
          </a:p>
          <a:p>
            <a:r>
              <a:rPr lang="en-US" sz="2800" b="1" i="1" dirty="0" smtClean="0">
                <a:latin typeface="Times New Roman" panose="02020603050405020304" pitchFamily="18" charset="0"/>
                <a:cs typeface="Times New Roman" panose="02020603050405020304" pitchFamily="18" charset="0"/>
              </a:rPr>
              <a:t>Responsible </a:t>
            </a:r>
            <a:r>
              <a:rPr lang="en-US" sz="2800" b="1" i="1" dirty="0">
                <a:latin typeface="Times New Roman" panose="02020603050405020304" pitchFamily="18" charset="0"/>
                <a:cs typeface="Times New Roman" panose="02020603050405020304" pitchFamily="18" charset="0"/>
              </a:rPr>
              <a:t>Executive</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Associate Vice President for Research and Associate Provost</a:t>
            </a:r>
          </a:p>
          <a:p>
            <a:r>
              <a:rPr lang="en-US" sz="2800" b="1" i="1" dirty="0" smtClean="0">
                <a:latin typeface="Times New Roman" panose="02020603050405020304" pitchFamily="18" charset="0"/>
                <a:cs typeface="Times New Roman" panose="02020603050405020304" pitchFamily="18" charset="0"/>
              </a:rPr>
              <a:t>Responsible </a:t>
            </a:r>
            <a:r>
              <a:rPr lang="en-US" sz="2800" b="1" i="1" dirty="0">
                <a:latin typeface="Times New Roman" panose="02020603050405020304" pitchFamily="18" charset="0"/>
                <a:cs typeface="Times New Roman" panose="02020603050405020304" pitchFamily="18" charset="0"/>
              </a:rPr>
              <a:t>Officer</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Vice President for Research and Economic Development</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790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pPr algn="ctr"/>
            <a:r>
              <a:rPr lang="en-US" b="1" i="1" dirty="0" smtClean="0">
                <a:latin typeface="Times New Roman" panose="02020603050405020304" pitchFamily="18" charset="0"/>
                <a:cs typeface="Times New Roman" panose="02020603050405020304" pitchFamily="18" charset="0"/>
              </a:rPr>
              <a:t>Sanctions</a:t>
            </a:r>
            <a:endParaRPr lang="en-US"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229600" cy="5059363"/>
          </a:xfrm>
        </p:spPr>
        <p:txBody>
          <a:bodyPr>
            <a:noAutofit/>
          </a:bodyPr>
          <a:lstStyle/>
          <a:p>
            <a:r>
              <a:rPr lang="en-US" sz="1800" dirty="0">
                <a:latin typeface="Times New Roman" panose="02020603050405020304" pitchFamily="18" charset="0"/>
                <a:cs typeface="Times New Roman" panose="02020603050405020304" pitchFamily="18" charset="0"/>
              </a:rPr>
              <a:t>The appropriate Dean, designated Associate Dean, Provost, or Vice President shall utilize the standard disciplinary procedures set forth as a condition of each person’s employment with Auburn University to impose sanctions for violation of this policy and accompanying procedures.  Other sanctions that might be imposed include but are not limited to:</a:t>
            </a:r>
          </a:p>
          <a:p>
            <a:r>
              <a:rPr lang="en-US" sz="1800" dirty="0" smtClean="0">
                <a:latin typeface="Times New Roman" panose="02020603050405020304" pitchFamily="18" charset="0"/>
                <a:cs typeface="Times New Roman" panose="02020603050405020304" pitchFamily="18" charset="0"/>
              </a:rPr>
              <a:t>Retrospective </a:t>
            </a:r>
            <a:r>
              <a:rPr lang="en-US" sz="1800" dirty="0">
                <a:latin typeface="Times New Roman" panose="02020603050405020304" pitchFamily="18" charset="0"/>
                <a:cs typeface="Times New Roman" panose="02020603050405020304" pitchFamily="18" charset="0"/>
              </a:rPr>
              <a:t>Review and submission of a Retrospective Report to the appropriate responsible official and/or applicable sponsoring agency; </a:t>
            </a:r>
          </a:p>
          <a:p>
            <a:r>
              <a:rPr lang="en-US" sz="1800" dirty="0" smtClean="0">
                <a:latin typeface="Times New Roman" panose="02020603050405020304" pitchFamily="18" charset="0"/>
                <a:cs typeface="Times New Roman" panose="02020603050405020304" pitchFamily="18" charset="0"/>
              </a:rPr>
              <a:t>Freezing </a:t>
            </a:r>
            <a:r>
              <a:rPr lang="en-US" sz="1800" dirty="0">
                <a:latin typeface="Times New Roman" panose="02020603050405020304" pitchFamily="18" charset="0"/>
                <a:cs typeface="Times New Roman" panose="02020603050405020304" pitchFamily="18" charset="0"/>
              </a:rPr>
              <a:t>expenditures from involved funds or terminating sponsored or other agreements;</a:t>
            </a:r>
          </a:p>
          <a:p>
            <a:r>
              <a:rPr lang="en-US" sz="1800" dirty="0" smtClean="0">
                <a:latin typeface="Times New Roman" panose="02020603050405020304" pitchFamily="18" charset="0"/>
                <a:cs typeface="Times New Roman" panose="02020603050405020304" pitchFamily="18" charset="0"/>
              </a:rPr>
              <a:t>Revocation </a:t>
            </a:r>
            <a:r>
              <a:rPr lang="en-US" sz="1800" dirty="0">
                <a:latin typeface="Times New Roman" panose="02020603050405020304" pitchFamily="18" charset="0"/>
                <a:cs typeface="Times New Roman" panose="02020603050405020304" pitchFamily="18" charset="0"/>
              </a:rPr>
              <a:t>of the privilege for engaging in research, sponsored activities, technology transfer and commercialization and/or other scholarly activities;</a:t>
            </a:r>
          </a:p>
          <a:p>
            <a:r>
              <a:rPr lang="en-US" sz="1800" dirty="0" smtClean="0">
                <a:latin typeface="Times New Roman" panose="02020603050405020304" pitchFamily="18" charset="0"/>
                <a:cs typeface="Times New Roman" panose="02020603050405020304" pitchFamily="18" charset="0"/>
              </a:rPr>
              <a:t>Invocation of the AU Research Misconduct Policy in the case of falsification of information as related to a Financial Conflict of Interest.</a:t>
            </a:r>
            <a:endParaRPr lang="en-US" sz="1800" dirty="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Removal </a:t>
            </a:r>
            <a:r>
              <a:rPr lang="en-US" sz="1800" dirty="0">
                <a:latin typeface="Times New Roman" panose="02020603050405020304" pitchFamily="18" charset="0"/>
                <a:cs typeface="Times New Roman" panose="02020603050405020304" pitchFamily="18" charset="0"/>
              </a:rPr>
              <a:t>from Compliance Committee membership; and/or</a:t>
            </a:r>
          </a:p>
          <a:p>
            <a:r>
              <a:rPr lang="en-US" sz="1800" dirty="0" smtClean="0">
                <a:latin typeface="Times New Roman" panose="02020603050405020304" pitchFamily="18" charset="0"/>
                <a:cs typeface="Times New Roman" panose="02020603050405020304" pitchFamily="18" charset="0"/>
              </a:rPr>
              <a:t>Penalties </a:t>
            </a:r>
            <a:r>
              <a:rPr lang="en-US" sz="1800" dirty="0">
                <a:latin typeface="Times New Roman" panose="02020603050405020304" pitchFamily="18" charset="0"/>
                <a:cs typeface="Times New Roman" panose="02020603050405020304" pitchFamily="18" charset="0"/>
              </a:rPr>
              <a:t>if the Financial Conflict of Interest is determined to be in violation of the Alabama code of ethics for public officials and employees. (Code of Alabama 1975 Title 36, Chapter 25).</a:t>
            </a:r>
          </a:p>
          <a:p>
            <a:endParaRPr lang="en-US" sz="1800" dirty="0"/>
          </a:p>
        </p:txBody>
      </p:sp>
    </p:spTree>
    <p:extLst>
      <p:ext uri="{BB962C8B-B14F-4D97-AF65-F5344CB8AC3E}">
        <p14:creationId xmlns:p14="http://schemas.microsoft.com/office/powerpoint/2010/main" val="391042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Times New Roman" panose="02020603050405020304" pitchFamily="18" charset="0"/>
                <a:cs typeface="Times New Roman" panose="02020603050405020304" pitchFamily="18" charset="0"/>
              </a:rPr>
              <a:t>Interpretation</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1807361"/>
            <a:ext cx="7125112" cy="2231239"/>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The authorized institutional representative is, for the purposes of this policy, the Vice President for Research and Economic Development.</a:t>
            </a:r>
          </a:p>
        </p:txBody>
      </p:sp>
    </p:spTree>
    <p:extLst>
      <p:ext uri="{BB962C8B-B14F-4D97-AF65-F5344CB8AC3E}">
        <p14:creationId xmlns:p14="http://schemas.microsoft.com/office/powerpoint/2010/main" val="3817247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Autumn</Template>
  <TotalTime>299</TotalTime>
  <Words>478</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Autumn</vt:lpstr>
      <vt:lpstr>FINANCIAL CONFLICT OF INTEREST POLICY FOR RESEARCH  AND RELATED ACTIVITIES </vt:lpstr>
      <vt:lpstr>COI Policy Goals</vt:lpstr>
      <vt:lpstr>Conflict of Interest Policy Outline</vt:lpstr>
      <vt:lpstr>Policy Statement</vt:lpstr>
      <vt:lpstr>Policy Principles</vt:lpstr>
      <vt:lpstr>Applicability</vt:lpstr>
      <vt:lpstr>Policy Management</vt:lpstr>
      <vt:lpstr>Sanctions</vt:lpstr>
      <vt:lpstr>Interpretation</vt:lpstr>
      <vt:lpstr>Acknowledgements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 Chappelka</dc:creator>
  <cp:lastModifiedBy>Art Chappelka</cp:lastModifiedBy>
  <cp:revision>14</cp:revision>
  <dcterms:created xsi:type="dcterms:W3CDTF">2014-10-23T12:30:43Z</dcterms:created>
  <dcterms:modified xsi:type="dcterms:W3CDTF">2015-01-06T15:54:47Z</dcterms:modified>
</cp:coreProperties>
</file>