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handoutMasterIdLst>
    <p:handoutMasterId r:id="rId11"/>
  </p:handoutMasterIdLst>
  <p:sldIdLst>
    <p:sldId id="256" r:id="rId2"/>
    <p:sldId id="259" r:id="rId3"/>
    <p:sldId id="257" r:id="rId4"/>
    <p:sldId id="258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1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C743A-DC60-8E42-BD13-BCDD6E90C9E1}" type="datetimeFigureOut">
              <a:rPr lang="en-US" smtClean="0"/>
              <a:t>6/15/15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7C7805-0E1F-774F-BC0D-95EE83609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21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6/15/15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6/15/15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6/15/15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6/15/15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6/15/15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6/15/15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6/15/15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6/15/15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6/15/15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6/15/15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6/15/15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6/15/15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flynnka@auburn.edu" TargetMode="External"/><Relationship Id="rId3" Type="http://schemas.openxmlformats.org/officeDocument/2006/relationships/hyperlink" Target="mailto:gaillnb@auburn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 on IDSC Undergraduate Degree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Kathryn Flynn</a:t>
            </a:r>
          </a:p>
          <a:p>
            <a:pPr algn="ctr"/>
            <a:r>
              <a:rPr lang="en-US" dirty="0" smtClean="0"/>
              <a:t>June 16,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480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 Advisory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Kathryn Flynn (Chair)</a:t>
            </a:r>
          </a:p>
          <a:p>
            <a:r>
              <a:rPr lang="en-US" dirty="0" smtClean="0"/>
              <a:t>Robert Nelson (Agriculture)</a:t>
            </a:r>
          </a:p>
          <a:p>
            <a:r>
              <a:rPr lang="en-US" dirty="0" smtClean="0"/>
              <a:t>Jeffrey Smith (Engineering)</a:t>
            </a:r>
          </a:p>
          <a:p>
            <a:r>
              <a:rPr lang="en-US" dirty="0" smtClean="0"/>
              <a:t>Mary </a:t>
            </a:r>
            <a:r>
              <a:rPr lang="en-US" dirty="0" err="1" smtClean="0"/>
              <a:t>Rudisill</a:t>
            </a:r>
            <a:r>
              <a:rPr lang="en-US" dirty="0" smtClean="0"/>
              <a:t> (Education)</a:t>
            </a:r>
          </a:p>
          <a:p>
            <a:r>
              <a:rPr lang="en-US" smtClean="0"/>
              <a:t>Tom </a:t>
            </a:r>
            <a:r>
              <a:rPr lang="en-US" smtClean="0"/>
              <a:t>Gallagher </a:t>
            </a:r>
            <a:r>
              <a:rPr lang="en-US" dirty="0" smtClean="0"/>
              <a:t>(Forestry and Wildlife Sciences)</a:t>
            </a:r>
          </a:p>
          <a:p>
            <a:r>
              <a:rPr lang="en-US" dirty="0" smtClean="0"/>
              <a:t>Vacant (Liberal Arts)</a:t>
            </a:r>
          </a:p>
          <a:p>
            <a:r>
              <a:rPr lang="en-US" dirty="0" smtClean="0"/>
              <a:t>Justin </a:t>
            </a:r>
            <a:r>
              <a:rPr lang="en-US" dirty="0" err="1" smtClean="0"/>
              <a:t>Benefield</a:t>
            </a:r>
            <a:r>
              <a:rPr lang="en-US" dirty="0" smtClean="0"/>
              <a:t> (Business)</a:t>
            </a:r>
          </a:p>
          <a:p>
            <a:r>
              <a:rPr lang="en-US" dirty="0" smtClean="0"/>
              <a:t>Mary </a:t>
            </a:r>
            <a:r>
              <a:rPr lang="en-US" dirty="0" err="1" smtClean="0"/>
              <a:t>Mendonca</a:t>
            </a:r>
            <a:r>
              <a:rPr lang="en-US" dirty="0" smtClean="0"/>
              <a:t> (Sciences and Mathematics)</a:t>
            </a:r>
          </a:p>
          <a:p>
            <a:r>
              <a:rPr lang="en-US" dirty="0" smtClean="0"/>
              <a:t>Carol Warfield (Human Sciences)</a:t>
            </a:r>
          </a:p>
          <a:p>
            <a:r>
              <a:rPr lang="en-US" dirty="0" smtClean="0"/>
              <a:t>Jerrod Windham (Architecture, Design and Construction)</a:t>
            </a:r>
          </a:p>
          <a:p>
            <a:endParaRPr lang="en-US" dirty="0"/>
          </a:p>
          <a:p>
            <a:r>
              <a:rPr lang="en-US" dirty="0" smtClean="0"/>
              <a:t>*serve staggered, 3-year terms; meet twice a semester, additional meetings as needed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871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Quick recap of program structure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41-42 hours of University Core</a:t>
            </a:r>
          </a:p>
          <a:p>
            <a:r>
              <a:rPr lang="en-US" dirty="0" smtClean="0"/>
              <a:t>9 hours of IDSC supporting courses + COMM 1000 (in core)</a:t>
            </a:r>
          </a:p>
          <a:p>
            <a:pPr lvl="1"/>
            <a:r>
              <a:rPr lang="en-US" dirty="0" smtClean="0"/>
              <a:t>Includes Introduction to IDSC, Communications course, Computer Competency course, upper-level Composition course, Capstone course</a:t>
            </a:r>
          </a:p>
          <a:p>
            <a:r>
              <a:rPr lang="en-US" dirty="0" smtClean="0"/>
              <a:t>45 hours in major</a:t>
            </a:r>
          </a:p>
          <a:p>
            <a:pPr lvl="1"/>
            <a:r>
              <a:rPr lang="en-US" dirty="0" smtClean="0"/>
              <a:t>2 areas of emphasis with minimum 21 hours in one, maximum 24 hours in one</a:t>
            </a:r>
          </a:p>
          <a:p>
            <a:pPr lvl="1"/>
            <a:r>
              <a:rPr lang="en-US" dirty="0" smtClean="0"/>
              <a:t>3 areas of emphasis with 15hours in each area (may use existing minors for emphases)</a:t>
            </a:r>
          </a:p>
          <a:p>
            <a:r>
              <a:rPr lang="en-US" dirty="0" smtClean="0"/>
              <a:t>25-26 hours of electives</a:t>
            </a:r>
          </a:p>
          <a:p>
            <a:pPr lvl="1"/>
            <a:r>
              <a:rPr lang="en-US" dirty="0" smtClean="0"/>
              <a:t>Allows for supporting courses and/or pre-requisites for areas of emphasis</a:t>
            </a:r>
          </a:p>
          <a:p>
            <a:pPr lvl="1"/>
            <a:r>
              <a:rPr lang="en-US" dirty="0"/>
              <a:t>Allows for a </a:t>
            </a:r>
            <a:r>
              <a:rPr lang="en-US" dirty="0" smtClean="0"/>
              <a:t>minor</a:t>
            </a:r>
          </a:p>
          <a:p>
            <a:pPr lvl="1"/>
            <a:r>
              <a:rPr lang="en-US" dirty="0" smtClean="0"/>
              <a:t>Allows for true electives</a:t>
            </a:r>
          </a:p>
          <a:p>
            <a:pPr marL="41148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857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admission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&lt;90 earned hours</a:t>
            </a:r>
          </a:p>
          <a:p>
            <a:r>
              <a:rPr lang="en-US" dirty="0" smtClean="0"/>
              <a:t>Must pass IDSC 2190 with a grade of C or better</a:t>
            </a:r>
          </a:p>
          <a:p>
            <a:r>
              <a:rPr lang="en-US" dirty="0" smtClean="0"/>
              <a:t>If &gt;90 hours application must be reviewed and approved by the Faculty Advisory Committee</a:t>
            </a:r>
          </a:p>
          <a:p>
            <a:r>
              <a:rPr lang="en-US" dirty="0" smtClean="0"/>
              <a:t>Application includes:</a:t>
            </a:r>
          </a:p>
          <a:p>
            <a:pPr lvl="1"/>
            <a:r>
              <a:rPr lang="en-US" dirty="0" smtClean="0"/>
              <a:t>Plan of Study </a:t>
            </a:r>
          </a:p>
          <a:p>
            <a:pPr lvl="2"/>
            <a:r>
              <a:rPr lang="en-US" dirty="0" smtClean="0"/>
              <a:t>Faculty Advisor from each emphasis area must have approved courses</a:t>
            </a:r>
          </a:p>
          <a:p>
            <a:pPr lvl="1"/>
            <a:r>
              <a:rPr lang="en-US" dirty="0" smtClean="0"/>
              <a:t>Application Essay/Goal Statement</a:t>
            </a:r>
          </a:p>
          <a:p>
            <a:pPr lvl="2"/>
            <a:r>
              <a:rPr lang="en-US" dirty="0" smtClean="0"/>
              <a:t>Must show linkages between emphasis areas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506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Capstone Course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3-hour course</a:t>
            </a:r>
          </a:p>
          <a:p>
            <a:pPr lvl="1"/>
            <a:r>
              <a:rPr lang="en-US" dirty="0" smtClean="0"/>
              <a:t>IDSC 4930—graded, thesis option</a:t>
            </a:r>
          </a:p>
          <a:p>
            <a:pPr lvl="1"/>
            <a:r>
              <a:rPr lang="en-US" dirty="0" smtClean="0"/>
              <a:t>IDSC 4980—ungraded, internship or service learning option</a:t>
            </a:r>
          </a:p>
          <a:p>
            <a:r>
              <a:rPr lang="en-US" dirty="0" smtClean="0"/>
              <a:t>Student and a faculty member develop syllabus and submit to Faculty Advisory Committee</a:t>
            </a:r>
          </a:p>
          <a:p>
            <a:r>
              <a:rPr lang="en-US" dirty="0" smtClean="0"/>
              <a:t>Committee reviews each syllabus and approves or asks for revisions</a:t>
            </a:r>
          </a:p>
        </p:txBody>
      </p:sp>
    </p:spTree>
    <p:extLst>
      <p:ext uri="{BB962C8B-B14F-4D97-AF65-F5344CB8AC3E}">
        <p14:creationId xmlns:p14="http://schemas.microsoft.com/office/powerpoint/2010/main" val="2934832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the program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 approved by ACHE June 26, 2009</a:t>
            </a:r>
          </a:p>
          <a:p>
            <a:r>
              <a:rPr lang="en-US" dirty="0" smtClean="0"/>
              <a:t>First student admitted spring semester of 2010</a:t>
            </a:r>
          </a:p>
          <a:p>
            <a:r>
              <a:rPr lang="en-US" dirty="0" smtClean="0"/>
              <a:t>277 students admitted as of June 15, 2015</a:t>
            </a:r>
          </a:p>
          <a:p>
            <a:r>
              <a:rPr lang="en-US" dirty="0" smtClean="0"/>
              <a:t>178 students have graduated as of May 9, 2015</a:t>
            </a:r>
          </a:p>
          <a:p>
            <a:r>
              <a:rPr lang="en-US" dirty="0" smtClean="0"/>
              <a:t>50+ students enrolled in IDSC 2190 every Fall and Spring for the last 1.5 years</a:t>
            </a:r>
          </a:p>
          <a:p>
            <a:r>
              <a:rPr lang="en-US" dirty="0" smtClean="0"/>
              <a:t>50-65 students enrolled as IDSC majors each semester over the last year</a:t>
            </a:r>
          </a:p>
          <a:p>
            <a:r>
              <a:rPr lang="en-US" dirty="0" smtClean="0"/>
              <a:t>IDSC is moving to the new University College</a:t>
            </a:r>
          </a:p>
        </p:txBody>
      </p:sp>
    </p:spTree>
    <p:extLst>
      <p:ext uri="{BB962C8B-B14F-4D97-AF65-F5344CB8AC3E}">
        <p14:creationId xmlns:p14="http://schemas.microsoft.com/office/powerpoint/2010/main" val="2203301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Accomplishments of IDSC students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10 students nominated for Phi Kappa Phi (Fall, 2012-Spring, 2015)</a:t>
            </a:r>
          </a:p>
          <a:p>
            <a:r>
              <a:rPr lang="en-US" dirty="0" smtClean="0"/>
              <a:t>Male recipient of the Algernon Sydney Sullivan Award, Spring 2013</a:t>
            </a:r>
          </a:p>
          <a:p>
            <a:r>
              <a:rPr lang="en-US" dirty="0" smtClean="0"/>
              <a:t>Female recipient of the Algernon Sydney Sullivan Award, Spring, 2015</a:t>
            </a:r>
          </a:p>
          <a:p>
            <a:r>
              <a:rPr lang="en-US" dirty="0" smtClean="0"/>
              <a:t>10% of Auburn’s Who’s Who in American Colleges &amp; Universities, 2014, 2015</a:t>
            </a:r>
          </a:p>
          <a:p>
            <a:r>
              <a:rPr lang="en-US" dirty="0"/>
              <a:t>S</a:t>
            </a:r>
            <a:r>
              <a:rPr lang="en-US" dirty="0" smtClean="0"/>
              <a:t>urvey conducted in August 2014:</a:t>
            </a:r>
          </a:p>
          <a:p>
            <a:pPr lvl="1"/>
            <a:r>
              <a:rPr lang="en-US" dirty="0" smtClean="0"/>
              <a:t>132 students had graduated as of Spring 2014</a:t>
            </a:r>
          </a:p>
          <a:p>
            <a:pPr lvl="1"/>
            <a:r>
              <a:rPr lang="en-US" dirty="0" smtClean="0"/>
              <a:t>78 responded to the survey</a:t>
            </a:r>
          </a:p>
          <a:p>
            <a:pPr lvl="2"/>
            <a:r>
              <a:rPr lang="en-US" dirty="0" smtClean="0"/>
              <a:t>72 gainfully employed</a:t>
            </a:r>
          </a:p>
          <a:p>
            <a:pPr lvl="2"/>
            <a:r>
              <a:rPr lang="en-US" dirty="0" smtClean="0"/>
              <a:t>4 in graduate school</a:t>
            </a:r>
          </a:p>
          <a:p>
            <a:pPr lvl="2"/>
            <a:r>
              <a:rPr lang="en-US" dirty="0" smtClean="0"/>
              <a:t>2 unemployed and looking for a job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682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Challenges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Application process is time consuming</a:t>
            </a:r>
          </a:p>
          <a:p>
            <a:pPr lvl="2"/>
            <a:r>
              <a:rPr lang="en-US" dirty="0" smtClean="0"/>
              <a:t>Working to minimize the number of signatures required</a:t>
            </a:r>
            <a:endParaRPr lang="en-US" dirty="0"/>
          </a:p>
          <a:p>
            <a:pPr lvl="1"/>
            <a:r>
              <a:rPr lang="en-US" dirty="0" smtClean="0"/>
              <a:t>Proposing creation of an Internship class with a coordinator rather than each student having an instructor; students selecting the thesis option would still have a subject-matter specialist as instructor</a:t>
            </a:r>
          </a:p>
          <a:p>
            <a:pPr lvl="1"/>
            <a:r>
              <a:rPr lang="en-US" dirty="0" smtClean="0"/>
              <a:t>Proposing the addition of a seminar class during which students would develop a capstone proposal and expand on the </a:t>
            </a:r>
            <a:r>
              <a:rPr lang="en-US" dirty="0" err="1" smtClean="0"/>
              <a:t>ePortfolio</a:t>
            </a:r>
            <a:r>
              <a:rPr lang="en-US" dirty="0" smtClean="0"/>
              <a:t> begun in IDSC 2190</a:t>
            </a:r>
          </a:p>
          <a:p>
            <a:pPr lvl="1"/>
            <a:r>
              <a:rPr lang="en-US" dirty="0" smtClean="0"/>
              <a:t>Recruiting faculty interested in teaching IDSC 2190</a:t>
            </a:r>
          </a:p>
        </p:txBody>
      </p:sp>
    </p:spTree>
    <p:extLst>
      <p:ext uri="{BB962C8B-B14F-4D97-AF65-F5344CB8AC3E}">
        <p14:creationId xmlns:p14="http://schemas.microsoft.com/office/powerpoint/2010/main" val="113322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Contact:</a:t>
            </a:r>
          </a:p>
          <a:p>
            <a:pPr lvl="1"/>
            <a:r>
              <a:rPr lang="en-US" smtClean="0"/>
              <a:t>Kathryn Flynn, </a:t>
            </a:r>
            <a:r>
              <a:rPr lang="en-US" dirty="0" smtClean="0"/>
              <a:t>Director</a:t>
            </a:r>
          </a:p>
          <a:p>
            <a:pPr lvl="1"/>
            <a:r>
              <a:rPr lang="en-US" dirty="0" smtClean="0">
                <a:hlinkClick r:id="rId2"/>
              </a:rPr>
              <a:t>flynnka@auburn.edu</a:t>
            </a:r>
            <a:endParaRPr lang="en-US" dirty="0" smtClean="0"/>
          </a:p>
          <a:p>
            <a:pPr lvl="1"/>
            <a:r>
              <a:rPr lang="en-US" dirty="0" smtClean="0"/>
              <a:t>844-7277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Nicole Gaillard, Academic Advisor</a:t>
            </a:r>
          </a:p>
          <a:p>
            <a:pPr lvl="1"/>
            <a:r>
              <a:rPr lang="en-US" dirty="0" smtClean="0">
                <a:hlinkClick r:id="rId3"/>
              </a:rPr>
              <a:t>gaillnb@auburn.edu</a:t>
            </a:r>
            <a:endParaRPr lang="en-US" dirty="0" smtClean="0"/>
          </a:p>
          <a:p>
            <a:pPr lvl="1"/>
            <a:r>
              <a:rPr lang="en-US" dirty="0" smtClean="0"/>
              <a:t>844-7277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3151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456</TotalTime>
  <Words>578</Words>
  <Application>Microsoft Macintosh PowerPoint</Application>
  <PresentationFormat>On-screen Show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Adjacency</vt:lpstr>
      <vt:lpstr>Update on IDSC Undergraduate Degree Program</vt:lpstr>
      <vt:lpstr>Faculty Advisory Committee</vt:lpstr>
      <vt:lpstr>Quick recap of program structure</vt:lpstr>
      <vt:lpstr>Requirements for admission </vt:lpstr>
      <vt:lpstr>Capstone Course </vt:lpstr>
      <vt:lpstr>Status of the program </vt:lpstr>
      <vt:lpstr>Accomplishments of IDSC students</vt:lpstr>
      <vt:lpstr>Challenges</vt:lpstr>
      <vt:lpstr>Questions?</vt:lpstr>
    </vt:vector>
  </TitlesOfParts>
  <Company>Auburn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IDSC Undergraduate Degree Program</dc:title>
  <dc:creator>Kathryn Flynn</dc:creator>
  <cp:lastModifiedBy>Kathryn Flynn</cp:lastModifiedBy>
  <cp:revision>23</cp:revision>
  <cp:lastPrinted>2015-06-15T15:38:04Z</cp:lastPrinted>
  <dcterms:created xsi:type="dcterms:W3CDTF">2012-06-05T14:58:31Z</dcterms:created>
  <dcterms:modified xsi:type="dcterms:W3CDTF">2015-06-15T18:43:43Z</dcterms:modified>
</cp:coreProperties>
</file>