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1" r:id="rId2"/>
    <p:sldId id="298" r:id="rId3"/>
    <p:sldId id="272" r:id="rId4"/>
    <p:sldId id="277" r:id="rId5"/>
    <p:sldId id="278" r:id="rId6"/>
    <p:sldId id="279" r:id="rId7"/>
    <p:sldId id="280" r:id="rId8"/>
    <p:sldId id="292" r:id="rId9"/>
    <p:sldId id="297" r:id="rId10"/>
    <p:sldId id="294" r:id="rId11"/>
    <p:sldId id="293" r:id="rId12"/>
    <p:sldId id="285" r:id="rId13"/>
    <p:sldId id="299" r:id="rId14"/>
    <p:sldId id="287" r:id="rId15"/>
    <p:sldId id="295" r:id="rId16"/>
    <p:sldId id="289" r:id="rId17"/>
    <p:sldId id="282" r:id="rId18"/>
    <p:sldId id="283" r:id="rId19"/>
    <p:sldId id="284" r:id="rId20"/>
    <p:sldId id="281" r:id="rId21"/>
    <p:sldId id="296" r:id="rId22"/>
    <p:sldId id="290" r:id="rId23"/>
    <p:sldId id="300" r:id="rId24"/>
    <p:sldId id="301" r:id="rId25"/>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2F2"/>
    <a:srgbClr val="D4E3F7"/>
    <a:srgbClr val="DDDDDD"/>
    <a:srgbClr val="EAEAEA"/>
    <a:srgbClr val="96B8D6"/>
    <a:srgbClr val="B4CCE2"/>
    <a:srgbClr val="003399"/>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1" autoAdjust="0"/>
    <p:restoredTop sz="94660"/>
  </p:normalViewPr>
  <p:slideViewPr>
    <p:cSldViewPr snapToGrid="0">
      <p:cViewPr>
        <p:scale>
          <a:sx n="80" d="100"/>
          <a:sy n="80" d="100"/>
        </p:scale>
        <p:origin x="-2004" y="-24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smtClean="0">
                <a:solidFill>
                  <a:schemeClr val="tx1"/>
                </a:solidFill>
              </a:defRPr>
            </a:lvl1pPr>
          </a:lstStyle>
          <a:p>
            <a:pPr>
              <a:defRPr/>
            </a:pPr>
            <a:endParaRPr lang="en-GB" altLang="en-US" dirty="0"/>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solidFill>
                  <a:schemeClr val="tx1"/>
                </a:solidFill>
              </a:defRPr>
            </a:lvl1pPr>
          </a:lstStyle>
          <a:p>
            <a:pPr>
              <a:defRPr/>
            </a:pPr>
            <a:endParaRPr lang="en-GB" alt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smtClean="0">
                <a:solidFill>
                  <a:schemeClr val="tx1"/>
                </a:solidFill>
              </a:defRPr>
            </a:lvl1pPr>
          </a:lstStyle>
          <a:p>
            <a:pPr>
              <a:defRPr/>
            </a:pPr>
            <a:endParaRPr lang="en-GB" altLang="en-US" dirty="0"/>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FEDC94BA-4CA7-451E-A6A8-ACFE9D8A8DD7}" type="slidenum">
              <a:rPr lang="en-GB" altLang="en-US"/>
              <a:pPr>
                <a:defRPr/>
              </a:pPr>
              <a:t>‹#›</a:t>
            </a:fld>
            <a:endParaRPr lang="en-GB" altLang="en-US" dirty="0"/>
          </a:p>
        </p:txBody>
      </p:sp>
    </p:spTree>
    <p:extLst>
      <p:ext uri="{BB962C8B-B14F-4D97-AF65-F5344CB8AC3E}">
        <p14:creationId xmlns:p14="http://schemas.microsoft.com/office/powerpoint/2010/main" val="1134826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58DC5176-FC30-4EB0-B90F-F150EEE86E15}" type="slidenum">
              <a:rPr lang="en-GB" altLang="en-US" sz="1200" b="0">
                <a:solidFill>
                  <a:schemeClr val="tx1"/>
                </a:solidFill>
              </a:rPr>
              <a:pPr/>
              <a:t>1</a:t>
            </a:fld>
            <a:endParaRPr lang="en-GB" altLang="en-US" sz="1200" b="0" dirty="0">
              <a:solidFill>
                <a:schemeClr val="tx1"/>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4091219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10</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11</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12</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13</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14</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15</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16</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17</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18</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19</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20</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21</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22</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23</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24</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3</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4</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5</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6</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7</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8</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9</a:t>
            </a:fld>
            <a:endParaRPr lang="en-GB" altLang="en-US" sz="1200" b="0" dirty="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dirty="0" smtClean="0"/>
          </a:p>
        </p:txBody>
      </p:sp>
    </p:spTree>
    <p:extLst>
      <p:ext uri="{BB962C8B-B14F-4D97-AF65-F5344CB8AC3E}">
        <p14:creationId xmlns:p14="http://schemas.microsoft.com/office/powerpoint/2010/main" val="2272688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8" descr="circ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13375" y="3938588"/>
            <a:ext cx="3730625" cy="291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24"/>
          <p:cNvSpPr>
            <a:spLocks noChangeArrowheads="1"/>
          </p:cNvSpPr>
          <p:nvPr userDrawn="1"/>
        </p:nvSpPr>
        <p:spPr bwMode="auto">
          <a:xfrm>
            <a:off x="250825" y="188913"/>
            <a:ext cx="1295400" cy="1295400"/>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8197" name="Rectangle 5"/>
          <p:cNvSpPr>
            <a:spLocks noGrp="1" noChangeArrowheads="1"/>
          </p:cNvSpPr>
          <p:nvPr>
            <p:ph type="ctrTitle"/>
          </p:nvPr>
        </p:nvSpPr>
        <p:spPr>
          <a:xfrm>
            <a:off x="973138" y="2735263"/>
            <a:ext cx="7312025" cy="1074737"/>
          </a:xfrm>
          <a:solidFill>
            <a:schemeClr val="bg1"/>
          </a:solidFill>
        </p:spPr>
        <p:txBody>
          <a:bodyPr/>
          <a:lstStyle>
            <a:lvl1pPr algn="ctr">
              <a:defRPr sz="4000">
                <a:solidFill>
                  <a:srgbClr val="003399"/>
                </a:solidFill>
              </a:defRPr>
            </a:lvl1pPr>
          </a:lstStyle>
          <a:p>
            <a:pPr lvl="0"/>
            <a:r>
              <a:rPr lang="en-US" altLang="en-US" noProof="0" smtClean="0"/>
              <a:t>Click to edit Master title style</a:t>
            </a:r>
          </a:p>
        </p:txBody>
      </p:sp>
    </p:spTree>
    <p:extLst>
      <p:ext uri="{BB962C8B-B14F-4D97-AF65-F5344CB8AC3E}">
        <p14:creationId xmlns:p14="http://schemas.microsoft.com/office/powerpoint/2010/main" val="66850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1638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7275" y="327025"/>
            <a:ext cx="1736725" cy="52498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97100" y="327025"/>
            <a:ext cx="5057775" cy="5249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11440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798763" y="1538288"/>
            <a:ext cx="6165850" cy="4038600"/>
          </a:xfrm>
        </p:spPr>
        <p:txBody>
          <a:bodyPr/>
          <a:lstStyle/>
          <a:p>
            <a:pPr lvl="0"/>
            <a:endParaRPr lang="en-GB" noProof="0" dirty="0" smtClean="0"/>
          </a:p>
        </p:txBody>
      </p:sp>
    </p:spTree>
    <p:extLst>
      <p:ext uri="{BB962C8B-B14F-4D97-AF65-F5344CB8AC3E}">
        <p14:creationId xmlns:p14="http://schemas.microsoft.com/office/powerpoint/2010/main" val="3275247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798763"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0555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1185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56589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798763"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835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3252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38208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26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9360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0595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4" descr="circle2"/>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3890963"/>
            <a:ext cx="3810000"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2798763" y="1538288"/>
            <a:ext cx="616585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dirty="0" smtClean="0"/>
              <a:t>Click to </a:t>
            </a:r>
            <a:r>
              <a:rPr lang="fr-FR" altLang="en-US" dirty="0" err="1" smtClean="0"/>
              <a:t>edit</a:t>
            </a:r>
            <a:r>
              <a:rPr lang="fr-FR" altLang="en-US" dirty="0" smtClean="0"/>
              <a:t> Master </a:t>
            </a:r>
            <a:r>
              <a:rPr lang="fr-FR" altLang="en-US" dirty="0" err="1" smtClean="0"/>
              <a:t>text</a:t>
            </a:r>
            <a:r>
              <a:rPr lang="fr-FR" altLang="en-US" dirty="0" smtClean="0"/>
              <a:t> styles</a:t>
            </a:r>
          </a:p>
          <a:p>
            <a:pPr lvl="1"/>
            <a:r>
              <a:rPr lang="fr-FR" altLang="en-US" dirty="0" smtClean="0"/>
              <a:t>Second </a:t>
            </a:r>
            <a:r>
              <a:rPr lang="fr-FR" altLang="en-US" dirty="0" err="1" smtClean="0"/>
              <a:t>level</a:t>
            </a:r>
            <a:endParaRPr lang="fr-FR" altLang="en-US" dirty="0" smtClean="0"/>
          </a:p>
          <a:p>
            <a:pPr lvl="2"/>
            <a:r>
              <a:rPr lang="fr-FR" altLang="en-US" dirty="0" err="1" smtClean="0"/>
              <a:t>Third</a:t>
            </a:r>
            <a:r>
              <a:rPr lang="fr-FR" altLang="en-US" dirty="0" smtClean="0"/>
              <a:t> </a:t>
            </a:r>
            <a:r>
              <a:rPr lang="fr-FR" altLang="en-US" dirty="0" err="1" smtClean="0"/>
              <a:t>level</a:t>
            </a:r>
            <a:endParaRPr lang="fr-FR" altLang="en-US" dirty="0" smtClean="0"/>
          </a:p>
          <a:p>
            <a:pPr lvl="3"/>
            <a:r>
              <a:rPr lang="fr-FR" altLang="en-US" dirty="0" err="1" smtClean="0"/>
              <a:t>Fourth</a:t>
            </a:r>
            <a:r>
              <a:rPr lang="fr-FR" altLang="en-US" dirty="0" smtClean="0"/>
              <a:t> </a:t>
            </a:r>
            <a:r>
              <a:rPr lang="fr-FR" altLang="en-US" dirty="0" err="1" smtClean="0"/>
              <a:t>level</a:t>
            </a:r>
            <a:endParaRPr lang="fr-FR" altLang="en-US" dirty="0" smtClean="0"/>
          </a:p>
          <a:p>
            <a:pPr lvl="4"/>
            <a:r>
              <a:rPr lang="fr-FR" altLang="en-US" dirty="0" err="1" smtClean="0"/>
              <a:t>Fifth</a:t>
            </a:r>
            <a:r>
              <a:rPr lang="fr-FR" altLang="en-US" dirty="0" smtClean="0"/>
              <a:t> </a:t>
            </a:r>
            <a:r>
              <a:rPr lang="fr-FR" altLang="en-US" dirty="0" err="1" smtClean="0"/>
              <a:t>level</a:t>
            </a:r>
            <a:endParaRPr lang="fr-FR" altLang="en-US" dirty="0" smtClean="0"/>
          </a:p>
        </p:txBody>
      </p:sp>
      <p:sp>
        <p:nvSpPr>
          <p:cNvPr id="1028" name="Rectangle 2"/>
          <p:cNvSpPr>
            <a:spLocks noGrp="1" noChangeArrowheads="1"/>
          </p:cNvSpPr>
          <p:nvPr>
            <p:ph type="title"/>
          </p:nvPr>
        </p:nvSpPr>
        <p:spPr bwMode="auto">
          <a:xfrm>
            <a:off x="2197100" y="327025"/>
            <a:ext cx="6946900" cy="1017588"/>
          </a:xfrm>
          <a:prstGeom prst="rect">
            <a:avLst/>
          </a:prstGeom>
          <a:solidFill>
            <a:srgbClr val="000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1029" name="Rectangle 36"/>
          <p:cNvSpPr>
            <a:spLocks noChangeArrowheads="1"/>
          </p:cNvSpPr>
          <p:nvPr userDrawn="1"/>
        </p:nvSpPr>
        <p:spPr bwMode="auto">
          <a:xfrm>
            <a:off x="1218301" y="6047601"/>
            <a:ext cx="137339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US" altLang="en-US" dirty="0" smtClean="0">
                <a:solidFill>
                  <a:schemeClr val="tx1">
                    <a:lumMod val="60000"/>
                    <a:lumOff val="40000"/>
                  </a:schemeClr>
                </a:solidFill>
              </a:rPr>
              <a:t>Teaching Effectiveness Committee</a:t>
            </a:r>
            <a:endParaRPr lang="fr-FR" altLang="en-US" dirty="0">
              <a:solidFill>
                <a:schemeClr val="tx1">
                  <a:lumMod val="60000"/>
                  <a:lumOff val="40000"/>
                </a:schemeClr>
              </a:solidFill>
            </a:endParaRPr>
          </a:p>
        </p:txBody>
      </p:sp>
      <p:sp>
        <p:nvSpPr>
          <p:cNvPr id="1030" name="Oval 37"/>
          <p:cNvSpPr>
            <a:spLocks noChangeArrowheads="1"/>
          </p:cNvSpPr>
          <p:nvPr userDrawn="1"/>
        </p:nvSpPr>
        <p:spPr bwMode="auto">
          <a:xfrm>
            <a:off x="250825" y="188913"/>
            <a:ext cx="1295400" cy="1295400"/>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7" name="Rectangle 9"/>
          <p:cNvSpPr>
            <a:spLocks noChangeArrowheads="1"/>
          </p:cNvSpPr>
          <p:nvPr userDrawn="1"/>
        </p:nvSpPr>
        <p:spPr bwMode="auto">
          <a:xfrm>
            <a:off x="6400800" y="6096000"/>
            <a:ext cx="15958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US" altLang="en-US" dirty="0" smtClean="0"/>
              <a:t>Teaching Effectiveness</a:t>
            </a:r>
            <a:endParaRPr lang="fr-FR" altLang="en-US" dirty="0"/>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50000"/>
        </a:spcBef>
        <a:spcAft>
          <a:spcPct val="0"/>
        </a:spcAft>
        <a:defRPr sz="2800" b="1" kern="1200">
          <a:solidFill>
            <a:schemeClr val="bg1"/>
          </a:solidFill>
          <a:latin typeface="+mj-lt"/>
          <a:ea typeface="+mj-ea"/>
          <a:cs typeface="+mj-cs"/>
        </a:defRPr>
      </a:lvl1pPr>
      <a:lvl2pPr algn="l" rtl="0" eaLnBrk="0" fontAlgn="base" hangingPunct="0">
        <a:spcBef>
          <a:spcPct val="50000"/>
        </a:spcBef>
        <a:spcAft>
          <a:spcPct val="0"/>
        </a:spcAft>
        <a:defRPr sz="2800" b="1">
          <a:solidFill>
            <a:schemeClr val="bg1"/>
          </a:solidFill>
          <a:latin typeface="Arial" panose="020B0604020202020204" pitchFamily="34" charset="0"/>
        </a:defRPr>
      </a:lvl2pPr>
      <a:lvl3pPr algn="l" rtl="0" eaLnBrk="0" fontAlgn="base" hangingPunct="0">
        <a:spcBef>
          <a:spcPct val="50000"/>
        </a:spcBef>
        <a:spcAft>
          <a:spcPct val="0"/>
        </a:spcAft>
        <a:defRPr sz="2800" b="1">
          <a:solidFill>
            <a:schemeClr val="bg1"/>
          </a:solidFill>
          <a:latin typeface="Arial" panose="020B0604020202020204" pitchFamily="34" charset="0"/>
        </a:defRPr>
      </a:lvl3pPr>
      <a:lvl4pPr algn="l" rtl="0" eaLnBrk="0" fontAlgn="base" hangingPunct="0">
        <a:spcBef>
          <a:spcPct val="50000"/>
        </a:spcBef>
        <a:spcAft>
          <a:spcPct val="0"/>
        </a:spcAft>
        <a:defRPr sz="2800" b="1">
          <a:solidFill>
            <a:schemeClr val="bg1"/>
          </a:solidFill>
          <a:latin typeface="Arial" panose="020B0604020202020204" pitchFamily="34" charset="0"/>
        </a:defRPr>
      </a:lvl4pPr>
      <a:lvl5pPr algn="l" rtl="0" eaLnBrk="0" fontAlgn="base" hangingPunct="0">
        <a:spcBef>
          <a:spcPct val="50000"/>
        </a:spcBef>
        <a:spcAft>
          <a:spcPct val="0"/>
        </a:spcAft>
        <a:defRPr sz="2800" b="1">
          <a:solidFill>
            <a:schemeClr val="bg1"/>
          </a:solidFill>
          <a:latin typeface="Arial" panose="020B0604020202020204" pitchFamily="34" charset="0"/>
        </a:defRPr>
      </a:lvl5pPr>
      <a:lvl6pPr marL="457200" algn="l" rtl="0" fontAlgn="base">
        <a:spcBef>
          <a:spcPct val="50000"/>
        </a:spcBef>
        <a:spcAft>
          <a:spcPct val="0"/>
        </a:spcAft>
        <a:defRPr sz="2800" b="1">
          <a:solidFill>
            <a:schemeClr val="bg1"/>
          </a:solidFill>
          <a:latin typeface="Arial" panose="020B0604020202020204" pitchFamily="34" charset="0"/>
        </a:defRPr>
      </a:lvl6pPr>
      <a:lvl7pPr marL="914400" algn="l" rtl="0" fontAlgn="base">
        <a:spcBef>
          <a:spcPct val="50000"/>
        </a:spcBef>
        <a:spcAft>
          <a:spcPct val="0"/>
        </a:spcAft>
        <a:defRPr sz="2800" b="1">
          <a:solidFill>
            <a:schemeClr val="bg1"/>
          </a:solidFill>
          <a:latin typeface="Arial" panose="020B0604020202020204" pitchFamily="34" charset="0"/>
        </a:defRPr>
      </a:lvl7pPr>
      <a:lvl8pPr marL="1371600" algn="l" rtl="0" fontAlgn="base">
        <a:spcBef>
          <a:spcPct val="50000"/>
        </a:spcBef>
        <a:spcAft>
          <a:spcPct val="0"/>
        </a:spcAft>
        <a:defRPr sz="2800" b="1">
          <a:solidFill>
            <a:schemeClr val="bg1"/>
          </a:solidFill>
          <a:latin typeface="Arial" panose="020B0604020202020204" pitchFamily="34" charset="0"/>
        </a:defRPr>
      </a:lvl8pPr>
      <a:lvl9pPr marL="1828800" algn="l" rtl="0" fontAlgn="base">
        <a:spcBef>
          <a:spcPct val="50000"/>
        </a:spcBef>
        <a:spcAft>
          <a:spcPct val="0"/>
        </a:spcAft>
        <a:defRPr sz="2800" b="1">
          <a:solidFill>
            <a:schemeClr val="bg1"/>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cas.auburn.edu/owa/redir.aspx?C=ClPViTf2y0Ccz-3yLDUT5e90jP7Te9IIDwdxLHDOThppE3RvWfbXGi9o6kpjyhMWBy0wOq-yvMI.&amp;URL=http://www.slate.com/blogs/xx_factor/2014/12/09/gender_bias_in_student_evaluations_professors_of_online_courses_who_present.html" TargetMode="External"/><Relationship Id="rId7" Type="http://schemas.openxmlformats.org/officeDocument/2006/relationships/hyperlink" Target="https://cas.auburn.edu/owa/redir.aspx?C=ClPViTf2y0Ccz-3yLDUT5e90jP7Te9IIDwdxLHDOThppE3RvWfbXGi9o6kpjyhMWBy0wOq-yvMI.&amp;URL=https://chronicle.com/article/Everyone-Complains-About/230885/?key%3dSm97d19saStAY39qZGoQajdRbn07OE4gZHVKbS19blxWEg%3dchang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insidehighered.com/news/2015/06/10/aaup-committee-survey-data-raise-questions-effectiveness-student-teaching" TargetMode="External"/><Relationship Id="rId5" Type="http://schemas.openxmlformats.org/officeDocument/2006/relationships/hyperlink" Target="http://myevals.uncc.edu/faqs/it-possible-increase-response-rates" TargetMode="External"/><Relationship Id="rId4" Type="http://schemas.openxmlformats.org/officeDocument/2006/relationships/hyperlink" Target="http://about.colum.edu/academic-affairs/evaluation-and-assessment/pdf/Course%20Evaluation%20Literature%20Review.pd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holarship.law.stjohns.edu/lawreview/vol82/iss1/6" TargetMode="External"/><Relationship Id="rId7"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as.auburn.edu/owa/redir.aspx?C=ClPViTf2y0Ccz-3yLDUT5e90jP7Te9IIDwdxLHDOThppE3RvWfbXGi9o6kpjyhMWBy0wOq-yvMI.&amp;URL=https://chronicle.com/article/Everyone-Complains-About/230885/?key%3dSm97d19saStAY39qZGoQajdRbn07OE4gZHVKbS19blxWEg%3dchange" TargetMode="External"/><Relationship Id="rId5" Type="http://schemas.openxmlformats.org/officeDocument/2006/relationships/hyperlink" Target="http://www.scienceopen.com/document/vid/42e6aae5-" TargetMode="External"/><Relationship Id="rId4" Type="http://schemas.openxmlformats.org/officeDocument/2006/relationships/hyperlink" Target="https://www.google.com/url?sa=t&amp;rct=j&amp;q=&amp;esrc=s&amp;source=web&amp;cd=1&amp;cad=rja&amp;uact=8&amp;ved=0CCEQFjAAahUKEwitwv6W44PGAhVJF6wKHT1fAAM&amp;url=https://www.stat.berkeley.edu/~stark/Preprints/evaluations14.pdf&amp;ei=AXh3Ve29CcmusAW9voEY&amp;usg=AFQjCNF-F328IBxHze1vIdjrioDjWcJvbg&amp;sig2=phJ6rW6vhMKjjBtPe1oHLg&amp;bvm=bv.95039771,d.b2w"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nu.edu/facultysenate/current/11.19.10/atac.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1033523" y="1536191"/>
            <a:ext cx="7312025" cy="1074737"/>
          </a:xfrm>
        </p:spPr>
        <p:txBody>
          <a:bodyPr/>
          <a:lstStyle/>
          <a:p>
            <a:pPr eaLnBrk="1" hangingPunct="1"/>
            <a:r>
              <a:rPr lang="en-GB" altLang="en-US" dirty="0" smtClean="0"/>
              <a:t>Teaching Effectiveness Committee</a:t>
            </a:r>
            <a:endParaRPr lang="en-US" altLang="en-US" dirty="0" smtClean="0"/>
          </a:p>
        </p:txBody>
      </p:sp>
      <p:sp>
        <p:nvSpPr>
          <p:cNvPr id="4099" name="Text Box 8"/>
          <p:cNvSpPr txBox="1">
            <a:spLocks noChangeArrowheads="1"/>
          </p:cNvSpPr>
          <p:nvPr/>
        </p:nvSpPr>
        <p:spPr bwMode="auto">
          <a:xfrm>
            <a:off x="1888406" y="63236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sp>
        <p:nvSpPr>
          <p:cNvPr id="4100" name="Rectangle 9"/>
          <p:cNvSpPr>
            <a:spLocks noChangeArrowheads="1"/>
          </p:cNvSpPr>
          <p:nvPr/>
        </p:nvSpPr>
        <p:spPr bwMode="auto">
          <a:xfrm>
            <a:off x="6400800" y="6096000"/>
            <a:ext cx="15958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US" altLang="en-US" dirty="0" smtClean="0"/>
              <a:t>Teaching Effectiveness Committee</a:t>
            </a:r>
            <a:endParaRPr lang="fr-FR" alt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923" y="500182"/>
            <a:ext cx="1199058" cy="721833"/>
          </a:xfrm>
          <a:prstGeom prst="rect">
            <a:avLst/>
          </a:prstGeom>
        </p:spPr>
      </p:pic>
      <p:sp>
        <p:nvSpPr>
          <p:cNvPr id="3" name="TextBox 2"/>
          <p:cNvSpPr txBox="1"/>
          <p:nvPr/>
        </p:nvSpPr>
        <p:spPr>
          <a:xfrm>
            <a:off x="2684193" y="3032988"/>
            <a:ext cx="3830128" cy="1200329"/>
          </a:xfrm>
          <a:prstGeom prst="rect">
            <a:avLst/>
          </a:prstGeom>
          <a:noFill/>
        </p:spPr>
        <p:txBody>
          <a:bodyPr wrap="square" rtlCol="0">
            <a:spAutoFit/>
          </a:bodyPr>
          <a:lstStyle/>
          <a:p>
            <a:pPr algn="ctr"/>
            <a:r>
              <a:rPr lang="en-US" sz="1800" dirty="0" smtClean="0">
                <a:solidFill>
                  <a:schemeClr val="tx1"/>
                </a:solidFill>
              </a:rPr>
              <a:t>Faculty Senate Presentation</a:t>
            </a:r>
          </a:p>
          <a:p>
            <a:pPr algn="ctr"/>
            <a:r>
              <a:rPr lang="en-US" sz="1800" dirty="0" smtClean="0">
                <a:solidFill>
                  <a:schemeClr val="tx1"/>
                </a:solidFill>
              </a:rPr>
              <a:t>June 16, 2015</a:t>
            </a:r>
          </a:p>
          <a:p>
            <a:pPr algn="ctr"/>
            <a:endParaRPr lang="en-US" sz="1800" dirty="0">
              <a:solidFill>
                <a:schemeClr val="tx1">
                  <a:lumMod val="60000"/>
                  <a:lumOff val="40000"/>
                </a:schemeClr>
              </a:solidFill>
            </a:endParaRPr>
          </a:p>
          <a:p>
            <a:pPr algn="ctr"/>
            <a:r>
              <a:rPr lang="en-US" sz="1800" dirty="0" smtClean="0">
                <a:solidFill>
                  <a:schemeClr val="tx1">
                    <a:lumMod val="60000"/>
                    <a:lumOff val="40000"/>
                  </a:schemeClr>
                </a:solidFill>
              </a:rPr>
              <a:t>Donald Mulvaney, TEC Chair</a:t>
            </a:r>
            <a:endParaRPr lang="en-US" sz="1800" dirty="0">
              <a:solidFill>
                <a:schemeClr val="tx1">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Observations / Recommendations</a:t>
            </a:r>
            <a:endParaRPr lang="en-US" altLang="en-US" dirty="0" smtClean="0"/>
          </a:p>
        </p:txBody>
      </p:sp>
      <p:sp>
        <p:nvSpPr>
          <p:cNvPr id="6147" name="Rectangle 3"/>
          <p:cNvSpPr>
            <a:spLocks noGrp="1" noChangeArrowheads="1"/>
          </p:cNvSpPr>
          <p:nvPr>
            <p:ph type="body" idx="1"/>
          </p:nvPr>
        </p:nvSpPr>
        <p:spPr>
          <a:xfrm>
            <a:off x="2814453" y="1028700"/>
            <a:ext cx="6329548" cy="4038600"/>
          </a:xfrm>
        </p:spPr>
        <p:txBody>
          <a:bodyPr/>
          <a:lstStyle/>
          <a:p>
            <a:pPr marL="57150" indent="0">
              <a:buNone/>
            </a:pPr>
            <a:r>
              <a:rPr lang="en-US" sz="1600" i="1" dirty="0"/>
              <a:t>Charge Category </a:t>
            </a:r>
            <a:r>
              <a:rPr lang="en-US" sz="1600" i="1" dirty="0" smtClean="0"/>
              <a:t>1: current </a:t>
            </a:r>
            <a:r>
              <a:rPr lang="en-US" sz="1600" i="1" dirty="0"/>
              <a:t>student evaluation of </a:t>
            </a:r>
            <a:r>
              <a:rPr lang="en-US" sz="1600" i="1" dirty="0" smtClean="0"/>
              <a:t>teaching </a:t>
            </a:r>
          </a:p>
          <a:p>
            <a:pPr marL="57150" indent="0">
              <a:buNone/>
            </a:pPr>
            <a:endParaRPr lang="en-US" sz="1600" i="1" dirty="0" smtClean="0"/>
          </a:p>
          <a:p>
            <a:pPr marL="57150" indent="0">
              <a:buNone/>
            </a:pPr>
            <a:r>
              <a:rPr lang="en-US" sz="1800" dirty="0" smtClean="0"/>
              <a:t>We </a:t>
            </a:r>
            <a:r>
              <a:rPr lang="en-US" sz="1800" dirty="0" smtClean="0">
                <a:solidFill>
                  <a:srgbClr val="FF0000"/>
                </a:solidFill>
              </a:rPr>
              <a:t>encourage</a:t>
            </a:r>
            <a:r>
              <a:rPr lang="en-US" sz="1800" dirty="0" smtClean="0"/>
              <a:t> reinforcement of </a:t>
            </a:r>
            <a:r>
              <a:rPr lang="en-US" sz="1800" dirty="0"/>
              <a:t>the fact that course evaluations by students are </a:t>
            </a:r>
            <a:r>
              <a:rPr lang="en-US" sz="1800" dirty="0">
                <a:solidFill>
                  <a:srgbClr val="FF0000"/>
                </a:solidFill>
              </a:rPr>
              <a:t>only one facet </a:t>
            </a:r>
            <a:r>
              <a:rPr lang="en-US" sz="1800" dirty="0"/>
              <a:t>of how we evaluate teaching.  Any meaningful evaluation should take into account </a:t>
            </a:r>
            <a:r>
              <a:rPr lang="en-US" sz="1800" dirty="0">
                <a:solidFill>
                  <a:srgbClr val="FF0000"/>
                </a:solidFill>
              </a:rPr>
              <a:t>multiple measures</a:t>
            </a:r>
            <a:r>
              <a:rPr lang="en-US" sz="1800" dirty="0"/>
              <a:t> of performance</a:t>
            </a:r>
            <a:r>
              <a:rPr lang="en-US" sz="1800" dirty="0" smtClean="0"/>
              <a:t>.</a:t>
            </a:r>
          </a:p>
          <a:p>
            <a:r>
              <a:rPr lang="en-US" sz="1800" dirty="0" smtClean="0"/>
              <a:t>The TEC were satisfied with the global questions currently in use although further review is recommended as we accommodate innovative teaching formats (EASL, etc); This should be a charge for 2015-2016.</a:t>
            </a:r>
          </a:p>
          <a:p>
            <a:r>
              <a:rPr lang="en-US" sz="1800" dirty="0" smtClean="0"/>
              <a:t>Best practice:  End-of-course evaluations (SET) </a:t>
            </a:r>
            <a:r>
              <a:rPr lang="en-US" sz="1800" dirty="0"/>
              <a:t>should be </a:t>
            </a:r>
            <a:r>
              <a:rPr lang="en-US" sz="1800" dirty="0">
                <a:solidFill>
                  <a:srgbClr val="FF0000"/>
                </a:solidFill>
              </a:rPr>
              <a:t>reviewed </a:t>
            </a:r>
            <a:r>
              <a:rPr lang="en-US" sz="1800" dirty="0"/>
              <a:t>regularly by colleges and departments to ensure that they reflect the factors that the units consider most important.  </a:t>
            </a:r>
            <a:endParaRPr lang="en-US" sz="1800" dirty="0" smtClean="0"/>
          </a:p>
          <a:p>
            <a:endParaRPr lang="en-US" sz="1800" dirty="0" smtClean="0"/>
          </a:p>
          <a:p>
            <a:pPr lvl="1"/>
            <a:r>
              <a:rPr lang="en-US" sz="1400" dirty="0" smtClean="0"/>
              <a:t>At </a:t>
            </a:r>
            <a:r>
              <a:rPr lang="en-US" sz="1400" dirty="0"/>
              <a:t>a minimum, the </a:t>
            </a:r>
            <a:r>
              <a:rPr lang="en-US" sz="1400" dirty="0" smtClean="0"/>
              <a:t>questionnaire questions </a:t>
            </a:r>
            <a:r>
              <a:rPr lang="en-US" sz="1400" dirty="0"/>
              <a:t>should allow for a balanced appraisal of student perceptions of an instructor’s preparation, mastery of the material, and delivery</a:t>
            </a:r>
            <a:r>
              <a:rPr lang="en-US" sz="1400" dirty="0" smtClean="0"/>
              <a:t>.</a:t>
            </a:r>
          </a:p>
          <a:p>
            <a:pPr lvl="1"/>
            <a:r>
              <a:rPr lang="en-US" sz="1400" dirty="0" smtClean="0"/>
              <a:t>All </a:t>
            </a:r>
            <a:r>
              <a:rPr lang="en-US" sz="1400" dirty="0"/>
              <a:t>evaluations should include an opportunity for </a:t>
            </a:r>
            <a:r>
              <a:rPr lang="en-US" sz="1400" dirty="0">
                <a:solidFill>
                  <a:srgbClr val="FF0000"/>
                </a:solidFill>
              </a:rPr>
              <a:t>open-ended</a:t>
            </a:r>
            <a:r>
              <a:rPr lang="en-US" sz="1400" dirty="0"/>
              <a:t> responses by students</a:t>
            </a:r>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10</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1770526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Recommendations</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3019259" y="1028700"/>
            <a:ext cx="6124741" cy="4038600"/>
          </a:xfrm>
        </p:spPr>
        <p:txBody>
          <a:bodyPr/>
          <a:lstStyle/>
          <a:p>
            <a:pPr marL="57150" indent="0">
              <a:buNone/>
            </a:pPr>
            <a:r>
              <a:rPr lang="en-US" sz="1400" i="1" dirty="0"/>
              <a:t>Charge Category 1: </a:t>
            </a:r>
            <a:r>
              <a:rPr lang="en-US" sz="1400" i="1" dirty="0" smtClean="0"/>
              <a:t>  current </a:t>
            </a:r>
            <a:r>
              <a:rPr lang="en-US" sz="1400" i="1" dirty="0"/>
              <a:t>student evaluation of </a:t>
            </a:r>
            <a:r>
              <a:rPr lang="en-US" sz="1400" i="1" dirty="0" smtClean="0"/>
              <a:t>teaching</a:t>
            </a:r>
          </a:p>
          <a:p>
            <a:pPr marL="57150" indent="0">
              <a:buNone/>
            </a:pPr>
            <a:endParaRPr lang="en-US" sz="1400" dirty="0"/>
          </a:p>
          <a:p>
            <a:r>
              <a:rPr lang="en-US" sz="1800" dirty="0" smtClean="0"/>
              <a:t>All teaching </a:t>
            </a:r>
            <a:r>
              <a:rPr lang="en-US" sz="1800" dirty="0"/>
              <a:t>faculty should be </a:t>
            </a:r>
            <a:r>
              <a:rPr lang="en-US" sz="1800" dirty="0">
                <a:solidFill>
                  <a:srgbClr val="FF0000"/>
                </a:solidFill>
              </a:rPr>
              <a:t>encouraged</a:t>
            </a:r>
            <a:r>
              <a:rPr lang="en-US" sz="1800" dirty="0"/>
              <a:t> </a:t>
            </a:r>
            <a:r>
              <a:rPr lang="en-US" sz="1800" dirty="0" smtClean="0"/>
              <a:t>by Departmental and College administrators to </a:t>
            </a:r>
            <a:r>
              <a:rPr lang="en-US" sz="1800" dirty="0"/>
              <a:t>make use of </a:t>
            </a:r>
            <a:r>
              <a:rPr lang="en-US" sz="1800" dirty="0" smtClean="0"/>
              <a:t>the resources within the Biggio Center </a:t>
            </a:r>
            <a:r>
              <a:rPr lang="en-US" sz="1800" dirty="0"/>
              <a:t>for </a:t>
            </a:r>
            <a:r>
              <a:rPr lang="en-US" sz="1800" dirty="0" smtClean="0"/>
              <a:t>the Enhancement of Teaching </a:t>
            </a:r>
            <a:r>
              <a:rPr lang="en-US" sz="1800" dirty="0"/>
              <a:t>and Learning</a:t>
            </a:r>
          </a:p>
          <a:p>
            <a:r>
              <a:rPr lang="en-US" sz="1800" dirty="0" smtClean="0"/>
              <a:t>Faculty should be encouraged to </a:t>
            </a:r>
            <a:r>
              <a:rPr lang="en-US" sz="1800" dirty="0"/>
              <a:t>use </a:t>
            </a:r>
            <a:r>
              <a:rPr lang="en-US" sz="1800" dirty="0">
                <a:solidFill>
                  <a:srgbClr val="FF0000"/>
                </a:solidFill>
              </a:rPr>
              <a:t>informal mid-term </a:t>
            </a:r>
            <a:r>
              <a:rPr lang="en-US" sz="1800" dirty="0" smtClean="0">
                <a:solidFill>
                  <a:srgbClr val="FF0000"/>
                </a:solidFill>
              </a:rPr>
              <a:t>evaluations/feedback</a:t>
            </a:r>
            <a:r>
              <a:rPr lang="en-US" sz="1800" dirty="0" smtClean="0"/>
              <a:t> </a:t>
            </a:r>
            <a:r>
              <a:rPr lang="en-US" sz="1800" dirty="0"/>
              <a:t>to determine whether changes are needed to improve student learning and </a:t>
            </a:r>
            <a:r>
              <a:rPr lang="en-US" sz="1800" dirty="0" smtClean="0"/>
              <a:t>satisfaction</a:t>
            </a:r>
          </a:p>
          <a:p>
            <a:r>
              <a:rPr lang="en-US" sz="1800" dirty="0" smtClean="0"/>
              <a:t>Peer </a:t>
            </a:r>
            <a:r>
              <a:rPr lang="en-US" sz="1800" dirty="0"/>
              <a:t>observation and feedback are </a:t>
            </a:r>
            <a:r>
              <a:rPr lang="en-US" sz="1800" dirty="0" smtClean="0"/>
              <a:t>encouraged </a:t>
            </a:r>
            <a:r>
              <a:rPr lang="en-US" sz="1800" dirty="0"/>
              <a:t>and are important </a:t>
            </a:r>
            <a:r>
              <a:rPr lang="en-US" sz="1800" dirty="0" smtClean="0"/>
              <a:t>supports </a:t>
            </a:r>
            <a:r>
              <a:rPr lang="en-US" sz="1800" dirty="0"/>
              <a:t>to student evaluations.   A well-designed program of peer observation and timely feedback </a:t>
            </a:r>
            <a:r>
              <a:rPr lang="en-US" sz="1800" dirty="0" smtClean="0"/>
              <a:t>can help faculty </a:t>
            </a:r>
            <a:r>
              <a:rPr lang="en-US" sz="1800" dirty="0"/>
              <a:t>adjust to the expectations of the department and college and assist </a:t>
            </a:r>
            <a:r>
              <a:rPr lang="en-US" sz="1800" dirty="0" smtClean="0"/>
              <a:t>faculty </a:t>
            </a:r>
            <a:r>
              <a:rPr lang="en-US" sz="1800" dirty="0"/>
              <a:t>in improving delivery.  </a:t>
            </a:r>
            <a:endParaRPr lang="en-US" sz="1800" dirty="0" smtClean="0"/>
          </a:p>
          <a:p>
            <a:r>
              <a:rPr lang="en-US" sz="1800" dirty="0" smtClean="0">
                <a:solidFill>
                  <a:srgbClr val="FF0000"/>
                </a:solidFill>
              </a:rPr>
              <a:t>Each </a:t>
            </a:r>
            <a:r>
              <a:rPr lang="en-US" sz="1800" dirty="0">
                <a:solidFill>
                  <a:srgbClr val="FF0000"/>
                </a:solidFill>
              </a:rPr>
              <a:t>college should evaluate whether its peer review program is meeting these goals and consider ways to use peer reviews to strengthen overall curricular goals</a:t>
            </a:r>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11</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634261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31685" y="327025"/>
            <a:ext cx="7412315" cy="518366"/>
          </a:xfrm>
        </p:spPr>
        <p:txBody>
          <a:bodyPr/>
          <a:lstStyle/>
          <a:p>
            <a:pPr lvl="0" eaLnBrk="1" hangingPunct="1"/>
            <a:r>
              <a:rPr lang="en-US" dirty="0"/>
              <a:t> </a:t>
            </a:r>
            <a:r>
              <a:rPr lang="en-US" sz="2400" dirty="0" smtClean="0"/>
              <a:t>Additional Observations / Recommendations</a:t>
            </a:r>
            <a:r>
              <a:rPr lang="en-US" sz="2000" dirty="0"/>
              <a:t/>
            </a:r>
            <a:br>
              <a:rPr lang="en-US" sz="2000" dirty="0"/>
            </a:br>
            <a:endParaRPr lang="en-US" altLang="en-US" dirty="0" smtClean="0"/>
          </a:p>
        </p:txBody>
      </p:sp>
      <p:sp>
        <p:nvSpPr>
          <p:cNvPr id="6147" name="Rectangle 3"/>
          <p:cNvSpPr>
            <a:spLocks noGrp="1" noChangeArrowheads="1"/>
          </p:cNvSpPr>
          <p:nvPr>
            <p:ph type="body" idx="1"/>
          </p:nvPr>
        </p:nvSpPr>
        <p:spPr>
          <a:xfrm>
            <a:off x="2122099" y="880975"/>
            <a:ext cx="6806242" cy="520314"/>
          </a:xfrm>
        </p:spPr>
        <p:txBody>
          <a:bodyPr/>
          <a:lstStyle/>
          <a:p>
            <a:r>
              <a:rPr lang="en-US" sz="1600" b="1" dirty="0"/>
              <a:t>Charge Category 1:</a:t>
            </a:r>
            <a:r>
              <a:rPr lang="en-US" sz="1600" dirty="0"/>
              <a:t> </a:t>
            </a:r>
            <a:r>
              <a:rPr lang="en-US" sz="1400" i="1" dirty="0" smtClean="0"/>
              <a:t>current </a:t>
            </a:r>
            <a:r>
              <a:rPr lang="en-US" sz="1400" i="1" dirty="0"/>
              <a:t>student 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12</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881224" y="1407184"/>
            <a:ext cx="5952226"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b="0" i="1" dirty="0" smtClean="0"/>
              <a:t>Guided by literature, the TEC suggests we may have a problem with validity of  the SET and acknowledges uncertainty of it’s use by faculty</a:t>
            </a:r>
          </a:p>
          <a:p>
            <a:r>
              <a:rPr lang="en-US" sz="2800" b="0" i="1" dirty="0" smtClean="0"/>
              <a:t>The primary consistent </a:t>
            </a:r>
            <a:r>
              <a:rPr lang="en-US" sz="2800" b="0" i="1" dirty="0"/>
              <a:t>disadvantage to online </a:t>
            </a:r>
            <a:r>
              <a:rPr lang="en-US" sz="2800" b="0" i="1" dirty="0" smtClean="0"/>
              <a:t>SET is the </a:t>
            </a:r>
            <a:r>
              <a:rPr lang="en-US" sz="2800" b="0" i="1" dirty="0"/>
              <a:t>low </a:t>
            </a:r>
            <a:r>
              <a:rPr lang="en-US" sz="2800" b="0" i="1" dirty="0" smtClean="0"/>
              <a:t>response rate;</a:t>
            </a:r>
          </a:p>
          <a:p>
            <a:pPr lvl="1"/>
            <a:r>
              <a:rPr lang="en-US" b="0" i="1" dirty="0" smtClean="0"/>
              <a:t>using </a:t>
            </a:r>
            <a:r>
              <a:rPr lang="en-US" b="0" i="1" dirty="0">
                <a:solidFill>
                  <a:srgbClr val="FF0000"/>
                </a:solidFill>
              </a:rPr>
              <a:t>reminder e-mails</a:t>
            </a:r>
            <a:r>
              <a:rPr lang="en-US" b="0" i="1" dirty="0"/>
              <a:t> from instructors and messages posted on </a:t>
            </a:r>
            <a:r>
              <a:rPr lang="en-US" b="0" i="1" dirty="0" smtClean="0"/>
              <a:t>online class </a:t>
            </a:r>
            <a:r>
              <a:rPr lang="en-US" b="0" i="1" dirty="0"/>
              <a:t>discussions can significantly increase response </a:t>
            </a:r>
            <a:r>
              <a:rPr lang="en-US" b="0" i="1" dirty="0" smtClean="0"/>
              <a:t>rates.</a:t>
            </a:r>
          </a:p>
        </p:txBody>
      </p:sp>
    </p:spTree>
    <p:extLst>
      <p:ext uri="{BB962C8B-B14F-4D97-AF65-F5344CB8AC3E}">
        <p14:creationId xmlns:p14="http://schemas.microsoft.com/office/powerpoint/2010/main" val="4204129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31685" y="327025"/>
            <a:ext cx="7412315" cy="518366"/>
          </a:xfrm>
        </p:spPr>
        <p:txBody>
          <a:bodyPr/>
          <a:lstStyle/>
          <a:p>
            <a:pPr lvl="0" eaLnBrk="1" hangingPunct="1"/>
            <a:r>
              <a:rPr lang="en-US" dirty="0"/>
              <a:t> </a:t>
            </a:r>
            <a:r>
              <a:rPr lang="en-US" sz="2400" dirty="0" smtClean="0"/>
              <a:t>Additional Observations / Recommendations</a:t>
            </a:r>
            <a:r>
              <a:rPr lang="en-US" sz="2000" dirty="0"/>
              <a:t/>
            </a:r>
            <a:br>
              <a:rPr lang="en-US" sz="2000" dirty="0"/>
            </a:br>
            <a:endParaRPr lang="en-US" altLang="en-US" dirty="0" smtClean="0"/>
          </a:p>
        </p:txBody>
      </p:sp>
      <p:sp>
        <p:nvSpPr>
          <p:cNvPr id="6147" name="Rectangle 3"/>
          <p:cNvSpPr>
            <a:spLocks noGrp="1" noChangeArrowheads="1"/>
          </p:cNvSpPr>
          <p:nvPr>
            <p:ph type="body" idx="1"/>
          </p:nvPr>
        </p:nvSpPr>
        <p:spPr>
          <a:xfrm>
            <a:off x="2122099" y="880975"/>
            <a:ext cx="6806242" cy="520314"/>
          </a:xfrm>
        </p:spPr>
        <p:txBody>
          <a:bodyPr/>
          <a:lstStyle/>
          <a:p>
            <a:r>
              <a:rPr lang="en-US" sz="1600" b="1" dirty="0"/>
              <a:t>Charge Category 1:</a:t>
            </a:r>
            <a:r>
              <a:rPr lang="en-US" sz="1600" dirty="0"/>
              <a:t> </a:t>
            </a:r>
            <a:r>
              <a:rPr lang="en-US" sz="1400" i="1" dirty="0" smtClean="0"/>
              <a:t>current </a:t>
            </a:r>
            <a:r>
              <a:rPr lang="en-US" sz="1400" i="1" dirty="0"/>
              <a:t>student 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13</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726844" y="1405082"/>
            <a:ext cx="6144023"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i="1" dirty="0" smtClean="0"/>
              <a:t>Evaluation </a:t>
            </a:r>
            <a:r>
              <a:rPr lang="en-US" b="0" i="1" dirty="0"/>
              <a:t>scores </a:t>
            </a:r>
            <a:r>
              <a:rPr lang="en-US" b="0" i="1" dirty="0" smtClean="0"/>
              <a:t>really do </a:t>
            </a:r>
            <a:r>
              <a:rPr lang="en-US" b="0" i="1" dirty="0"/>
              <a:t>not </a:t>
            </a:r>
            <a:r>
              <a:rPr lang="en-US" b="0" i="1" dirty="0" smtClean="0"/>
              <a:t>seem to change </a:t>
            </a:r>
            <a:r>
              <a:rPr lang="en-US" b="0" i="1" dirty="0"/>
              <a:t>when evaluations are completed online rather </a:t>
            </a:r>
            <a:r>
              <a:rPr lang="en-US" b="0" i="1" dirty="0" smtClean="0"/>
              <a:t>than paper (literature)</a:t>
            </a:r>
            <a:endParaRPr lang="en-US" b="0" i="1" dirty="0"/>
          </a:p>
          <a:p>
            <a:r>
              <a:rPr lang="en-US" b="0" i="1" dirty="0" smtClean="0"/>
              <a:t>Students tend to leave </a:t>
            </a:r>
            <a:r>
              <a:rPr lang="en-US" b="0" i="1" dirty="0"/>
              <a:t>more </a:t>
            </a:r>
            <a:r>
              <a:rPr lang="en-US" b="0" i="1" dirty="0" smtClean="0"/>
              <a:t>comments </a:t>
            </a:r>
            <a:r>
              <a:rPr lang="en-US" b="0" i="1" dirty="0"/>
              <a:t>on online </a:t>
            </a:r>
            <a:r>
              <a:rPr lang="en-US" b="0" i="1" dirty="0" smtClean="0"/>
              <a:t>evaluations compared </a:t>
            </a:r>
            <a:r>
              <a:rPr lang="en-US" b="0" i="1" dirty="0"/>
              <a:t>to paper </a:t>
            </a:r>
            <a:r>
              <a:rPr lang="en-US" b="0" i="1" dirty="0" smtClean="0"/>
              <a:t>evaluations especially </a:t>
            </a:r>
            <a:r>
              <a:rPr lang="en-US" b="0" i="1" u="sng" dirty="0" smtClean="0"/>
              <a:t>if dissatisfied</a:t>
            </a:r>
            <a:r>
              <a:rPr lang="en-US" b="0" i="1" dirty="0" smtClean="0"/>
              <a:t>.</a:t>
            </a:r>
            <a:endParaRPr lang="en-US" b="0" i="1" dirty="0"/>
          </a:p>
          <a:p>
            <a:r>
              <a:rPr lang="en-US" b="0" i="1" dirty="0" smtClean="0"/>
              <a:t>Evaluation </a:t>
            </a:r>
            <a:r>
              <a:rPr lang="en-US" b="0" i="1" dirty="0"/>
              <a:t>of online courses involves many of the same criteria applied to traditional classroom courses but </a:t>
            </a:r>
            <a:r>
              <a:rPr lang="en-US" b="0" i="1" dirty="0" smtClean="0"/>
              <a:t>the TEC suggests </a:t>
            </a:r>
            <a:r>
              <a:rPr lang="en-US" b="0" i="1" dirty="0" smtClean="0">
                <a:solidFill>
                  <a:srgbClr val="FF0000"/>
                </a:solidFill>
              </a:rPr>
              <a:t>we examine possible </a:t>
            </a:r>
            <a:r>
              <a:rPr lang="en-US" b="0" i="1" dirty="0">
                <a:solidFill>
                  <a:srgbClr val="FF0000"/>
                </a:solidFill>
              </a:rPr>
              <a:t>criteria</a:t>
            </a:r>
            <a:r>
              <a:rPr lang="en-US" b="0" i="1" dirty="0"/>
              <a:t> </a:t>
            </a:r>
            <a:r>
              <a:rPr lang="en-US" b="0" i="1" dirty="0" smtClean="0"/>
              <a:t>or wording based </a:t>
            </a:r>
            <a:r>
              <a:rPr lang="en-US" b="0" i="1" dirty="0"/>
              <a:t>on the online environment.</a:t>
            </a:r>
          </a:p>
          <a:p>
            <a:pPr marL="0" indent="0">
              <a:buNone/>
            </a:pPr>
            <a:endParaRPr lang="en-US" b="0" dirty="0"/>
          </a:p>
        </p:txBody>
      </p:sp>
    </p:spTree>
    <p:extLst>
      <p:ext uri="{BB962C8B-B14F-4D97-AF65-F5344CB8AC3E}">
        <p14:creationId xmlns:p14="http://schemas.microsoft.com/office/powerpoint/2010/main" val="1195946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Perceptions</a:t>
            </a:r>
            <a:endParaRPr lang="en-US" altLang="en-US" dirty="0" smtClean="0"/>
          </a:p>
        </p:txBody>
      </p:sp>
      <p:sp>
        <p:nvSpPr>
          <p:cNvPr id="6147" name="Rectangle 3"/>
          <p:cNvSpPr>
            <a:spLocks noGrp="1" noChangeArrowheads="1"/>
          </p:cNvSpPr>
          <p:nvPr>
            <p:ph type="body" idx="1"/>
          </p:nvPr>
        </p:nvSpPr>
        <p:spPr>
          <a:xfrm>
            <a:off x="2122099" y="1028700"/>
            <a:ext cx="6806242" cy="860485"/>
          </a:xfrm>
        </p:spPr>
        <p:txBody>
          <a:bodyPr/>
          <a:lstStyle/>
          <a:p>
            <a:r>
              <a:rPr lang="en-US" sz="1600" b="1" dirty="0"/>
              <a:t>Charge Category 1:</a:t>
            </a:r>
            <a:r>
              <a:rPr lang="en-US" sz="1600" dirty="0"/>
              <a:t> </a:t>
            </a:r>
            <a:r>
              <a:rPr lang="en-US" sz="1600" dirty="0" smtClean="0"/>
              <a:t> </a:t>
            </a:r>
            <a:r>
              <a:rPr lang="en-US" sz="1400" i="1" dirty="0" smtClean="0"/>
              <a:t>current </a:t>
            </a:r>
            <a:r>
              <a:rPr lang="en-US" sz="1400" i="1" dirty="0"/>
              <a:t>student 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14</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881224" y="1469087"/>
            <a:ext cx="5952226"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0" i="1" dirty="0" smtClean="0"/>
              <a:t>Students (see references)</a:t>
            </a:r>
          </a:p>
          <a:p>
            <a:pPr lvl="1"/>
            <a:r>
              <a:rPr lang="en-US" b="0" i="1" dirty="0" smtClean="0"/>
              <a:t>Often feel </a:t>
            </a:r>
            <a:r>
              <a:rPr lang="en-US" b="0" i="1" dirty="0"/>
              <a:t>that evaluations have no effect on teacher performance, </a:t>
            </a:r>
            <a:r>
              <a:rPr lang="en-US" b="0" i="1" dirty="0" smtClean="0"/>
              <a:t>and they </a:t>
            </a:r>
            <a:r>
              <a:rPr lang="en-US" b="0" i="1" dirty="0"/>
              <a:t>don’t seem to know if anyone other than the instructor sees the </a:t>
            </a:r>
            <a:r>
              <a:rPr lang="en-US" b="0" i="1" dirty="0" smtClean="0"/>
              <a:t>evaluations</a:t>
            </a:r>
            <a:endParaRPr lang="en-US" b="0" i="1" dirty="0"/>
          </a:p>
          <a:p>
            <a:pPr lvl="1"/>
            <a:r>
              <a:rPr lang="en-US" b="0" i="1" dirty="0" smtClean="0"/>
              <a:t>believe </a:t>
            </a:r>
            <a:r>
              <a:rPr lang="en-US" b="0" i="1" dirty="0"/>
              <a:t>faculty and </a:t>
            </a:r>
            <a:r>
              <a:rPr lang="en-US" b="0" i="1" dirty="0" smtClean="0"/>
              <a:t>administrators don’t </a:t>
            </a:r>
            <a:r>
              <a:rPr lang="en-US" b="0" i="1" dirty="0"/>
              <a:t>take their evaluations </a:t>
            </a:r>
            <a:r>
              <a:rPr lang="en-US" b="0" i="1" dirty="0" smtClean="0"/>
              <a:t>seriously. Some </a:t>
            </a:r>
            <a:r>
              <a:rPr lang="en-US" b="0" i="1" dirty="0"/>
              <a:t>studies </a:t>
            </a:r>
            <a:r>
              <a:rPr lang="en-US" b="0" i="1" dirty="0" smtClean="0"/>
              <a:t>have found </a:t>
            </a:r>
            <a:r>
              <a:rPr lang="en-US" b="0" i="1" dirty="0"/>
              <a:t>that instructors do not view student evaluations as valuable for </a:t>
            </a:r>
            <a:r>
              <a:rPr lang="en-US" b="0" i="1" dirty="0" smtClean="0"/>
              <a:t>improving instruction </a:t>
            </a:r>
            <a:r>
              <a:rPr lang="en-US" b="0" i="1" dirty="0"/>
              <a:t>and very few report making changes to their courses as a result </a:t>
            </a:r>
            <a:r>
              <a:rPr lang="en-US" b="0" i="1" dirty="0" smtClean="0"/>
              <a:t>of course evaluations.</a:t>
            </a:r>
            <a:endParaRPr lang="en-US" b="0" i="1" dirty="0"/>
          </a:p>
          <a:p>
            <a:pPr lvl="1"/>
            <a:r>
              <a:rPr lang="en-US" b="0" i="1" dirty="0" smtClean="0"/>
              <a:t>more </a:t>
            </a:r>
            <a:r>
              <a:rPr lang="en-US" b="0" i="1" dirty="0"/>
              <a:t>likely to complete course evaluations if they see value in </a:t>
            </a:r>
            <a:r>
              <a:rPr lang="en-US" b="0" i="1" dirty="0" smtClean="0"/>
              <a:t>them (</a:t>
            </a:r>
            <a:r>
              <a:rPr lang="en-US" b="0" i="1" dirty="0"/>
              <a:t>e.g., understand how they are being used, believe that their opinions have </a:t>
            </a:r>
            <a:r>
              <a:rPr lang="en-US" b="0" i="1" dirty="0" smtClean="0"/>
              <a:t>an effect).</a:t>
            </a:r>
            <a:endParaRPr lang="en-US" sz="1800" b="0" dirty="0"/>
          </a:p>
        </p:txBody>
      </p:sp>
    </p:spTree>
    <p:extLst>
      <p:ext uri="{BB962C8B-B14F-4D97-AF65-F5344CB8AC3E}">
        <p14:creationId xmlns:p14="http://schemas.microsoft.com/office/powerpoint/2010/main" val="38842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Best Practices</a:t>
            </a:r>
            <a:endParaRPr lang="en-US" altLang="en-US" dirty="0" smtClean="0"/>
          </a:p>
        </p:txBody>
      </p:sp>
      <p:sp>
        <p:nvSpPr>
          <p:cNvPr id="6147" name="Rectangle 3"/>
          <p:cNvSpPr>
            <a:spLocks noGrp="1" noChangeArrowheads="1"/>
          </p:cNvSpPr>
          <p:nvPr>
            <p:ph type="body" idx="1"/>
          </p:nvPr>
        </p:nvSpPr>
        <p:spPr>
          <a:xfrm>
            <a:off x="2122099" y="1028700"/>
            <a:ext cx="6806242" cy="860485"/>
          </a:xfrm>
        </p:spPr>
        <p:txBody>
          <a:bodyPr/>
          <a:lstStyle/>
          <a:p>
            <a:r>
              <a:rPr lang="en-US" sz="1600" b="1" dirty="0"/>
              <a:t>Charge Category 1:</a:t>
            </a:r>
            <a:r>
              <a:rPr lang="en-US" sz="1600" dirty="0"/>
              <a:t> </a:t>
            </a:r>
            <a:r>
              <a:rPr lang="en-US" sz="1400" i="1" dirty="0" smtClean="0"/>
              <a:t>current </a:t>
            </a:r>
            <a:r>
              <a:rPr lang="en-US" sz="1400" i="1" dirty="0"/>
              <a:t>student 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15</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636322" y="1517650"/>
            <a:ext cx="6173377"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i="1" dirty="0" smtClean="0"/>
              <a:t>Faculty (see references)</a:t>
            </a:r>
          </a:p>
          <a:p>
            <a:pPr lvl="1"/>
            <a:r>
              <a:rPr lang="en-US" sz="2400" b="0" i="1" dirty="0">
                <a:solidFill>
                  <a:srgbClr val="FF0000"/>
                </a:solidFill>
              </a:rPr>
              <a:t>S</a:t>
            </a:r>
            <a:r>
              <a:rPr lang="en-US" sz="2400" b="0" i="1" dirty="0" smtClean="0">
                <a:solidFill>
                  <a:srgbClr val="FF0000"/>
                </a:solidFill>
              </a:rPr>
              <a:t>hould</a:t>
            </a:r>
            <a:r>
              <a:rPr lang="en-US" sz="2400" b="0" i="1" dirty="0" smtClean="0"/>
              <a:t> communicate </a:t>
            </a:r>
            <a:r>
              <a:rPr lang="en-US" sz="2400" b="0" i="1" dirty="0"/>
              <a:t>the value of course evaluations, providing examples of how you have used them to improve your courses in the past. Emphasize that results are completely anonymous and confidential. Students are not identified individually and results are not available to instructors until after final exams.</a:t>
            </a:r>
            <a:endParaRPr lang="en-US" sz="2400" b="0" i="1" dirty="0" smtClean="0"/>
          </a:p>
          <a:p>
            <a:pPr lvl="1"/>
            <a:r>
              <a:rPr lang="en-US" sz="2400" b="0" dirty="0" smtClean="0"/>
              <a:t>Periodically </a:t>
            </a:r>
            <a:r>
              <a:rPr lang="en-US" sz="2400" b="0" dirty="0">
                <a:solidFill>
                  <a:srgbClr val="FF0000"/>
                </a:solidFill>
              </a:rPr>
              <a:t>remind</a:t>
            </a:r>
            <a:r>
              <a:rPr lang="en-US" sz="2400" b="0" dirty="0"/>
              <a:t> students to complete their Web-based course evaluations before the deadline for the current term</a:t>
            </a:r>
            <a:r>
              <a:rPr lang="en-US" sz="2400" b="0" dirty="0" smtClean="0"/>
              <a:t>.</a:t>
            </a:r>
          </a:p>
          <a:p>
            <a:endParaRPr lang="en-US" sz="2000" b="0" dirty="0"/>
          </a:p>
        </p:txBody>
      </p:sp>
    </p:spTree>
    <p:extLst>
      <p:ext uri="{BB962C8B-B14F-4D97-AF65-F5344CB8AC3E}">
        <p14:creationId xmlns:p14="http://schemas.microsoft.com/office/powerpoint/2010/main" val="7565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Response Rate  Recommendations</a:t>
            </a:r>
            <a:endParaRPr lang="en-US" altLang="en-US" dirty="0" smtClean="0"/>
          </a:p>
        </p:txBody>
      </p:sp>
      <p:sp>
        <p:nvSpPr>
          <p:cNvPr id="6147" name="Rectangle 3"/>
          <p:cNvSpPr>
            <a:spLocks noGrp="1" noChangeArrowheads="1"/>
          </p:cNvSpPr>
          <p:nvPr>
            <p:ph type="body" idx="1"/>
          </p:nvPr>
        </p:nvSpPr>
        <p:spPr>
          <a:xfrm>
            <a:off x="2122099" y="1028701"/>
            <a:ext cx="6806242" cy="455716"/>
          </a:xfrm>
        </p:spPr>
        <p:txBody>
          <a:bodyPr/>
          <a:lstStyle/>
          <a:p>
            <a:r>
              <a:rPr lang="en-US" sz="1600" b="1" dirty="0"/>
              <a:t>Charge Category 1:</a:t>
            </a:r>
            <a:r>
              <a:rPr lang="en-US" sz="1600" dirty="0"/>
              <a:t> </a:t>
            </a:r>
            <a:r>
              <a:rPr lang="en-US" sz="1400" i="1" dirty="0" smtClean="0"/>
              <a:t>student </a:t>
            </a:r>
            <a:r>
              <a:rPr lang="en-US" sz="1400" i="1" dirty="0"/>
              <a:t>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16</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3106847" y="1517650"/>
            <a:ext cx="6090248"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0" dirty="0"/>
              <a:t>RECOMMENDATIONS FOR </a:t>
            </a:r>
            <a:r>
              <a:rPr lang="en-US" sz="2000" b="0" dirty="0" smtClean="0"/>
              <a:t>IMPROVED  </a:t>
            </a:r>
            <a:r>
              <a:rPr lang="en-US" sz="2000" b="0" dirty="0"/>
              <a:t>RESPONSE </a:t>
            </a:r>
            <a:r>
              <a:rPr lang="en-US" sz="2000" b="0" dirty="0" smtClean="0"/>
              <a:t>RATES</a:t>
            </a:r>
          </a:p>
          <a:p>
            <a:pPr marL="0" indent="0">
              <a:buNone/>
            </a:pPr>
            <a:endParaRPr lang="en-US" sz="2000" b="0" dirty="0" smtClean="0"/>
          </a:p>
          <a:p>
            <a:pPr marL="0" indent="0">
              <a:buNone/>
            </a:pPr>
            <a:r>
              <a:rPr lang="en-US" sz="2000" b="0" dirty="0" smtClean="0"/>
              <a:t>The </a:t>
            </a:r>
            <a:r>
              <a:rPr lang="en-US" sz="2000" b="0" dirty="0"/>
              <a:t>literature suggest that there are </a:t>
            </a:r>
            <a:r>
              <a:rPr lang="en-US" sz="2000" b="0" dirty="0" smtClean="0"/>
              <a:t>effective </a:t>
            </a:r>
            <a:r>
              <a:rPr lang="en-US" sz="2000" b="0" dirty="0"/>
              <a:t>methods to improve response rates </a:t>
            </a:r>
            <a:r>
              <a:rPr lang="en-US" sz="2000" b="0" dirty="0" smtClean="0"/>
              <a:t>on end-of-course </a:t>
            </a:r>
            <a:r>
              <a:rPr lang="en-US" sz="2000" b="0" dirty="0"/>
              <a:t>evaluations</a:t>
            </a:r>
            <a:r>
              <a:rPr lang="en-US" sz="2000" b="0" dirty="0" smtClean="0"/>
              <a:t>:</a:t>
            </a:r>
          </a:p>
          <a:p>
            <a:pPr marL="0" indent="0">
              <a:buNone/>
            </a:pPr>
            <a:endParaRPr lang="en-US" sz="2000" b="0" dirty="0"/>
          </a:p>
          <a:p>
            <a:pPr marL="0" indent="0">
              <a:buNone/>
            </a:pPr>
            <a:r>
              <a:rPr lang="en-US" sz="2000" b="0" dirty="0"/>
              <a:t>1) </a:t>
            </a:r>
            <a:r>
              <a:rPr lang="en-US" sz="2000" b="0" dirty="0">
                <a:solidFill>
                  <a:srgbClr val="FF0000"/>
                </a:solidFill>
              </a:rPr>
              <a:t>Make</a:t>
            </a:r>
            <a:r>
              <a:rPr lang="en-US" sz="2000" b="0" dirty="0"/>
              <a:t> evaluation a part of the course (most effective)</a:t>
            </a:r>
          </a:p>
          <a:p>
            <a:pPr marL="0" indent="0">
              <a:buNone/>
            </a:pPr>
            <a:r>
              <a:rPr lang="en-US" sz="2000" b="0" dirty="0"/>
              <a:t>2) </a:t>
            </a:r>
            <a:r>
              <a:rPr lang="en-US" sz="2000" b="0" dirty="0" smtClean="0">
                <a:solidFill>
                  <a:srgbClr val="FF0000"/>
                </a:solidFill>
              </a:rPr>
              <a:t>Continue</a:t>
            </a:r>
            <a:r>
              <a:rPr lang="en-US" sz="2000" b="0" dirty="0" smtClean="0"/>
              <a:t> to send </a:t>
            </a:r>
            <a:r>
              <a:rPr lang="en-US" sz="2000" b="0" dirty="0"/>
              <a:t>reminder notices</a:t>
            </a:r>
          </a:p>
          <a:p>
            <a:pPr marL="0" indent="0">
              <a:buNone/>
            </a:pPr>
            <a:r>
              <a:rPr lang="en-US" sz="2000" b="0" dirty="0" smtClean="0"/>
              <a:t>3) </a:t>
            </a:r>
            <a:r>
              <a:rPr lang="en-US" sz="2000" b="0" dirty="0">
                <a:solidFill>
                  <a:srgbClr val="FF0000"/>
                </a:solidFill>
              </a:rPr>
              <a:t>Offer</a:t>
            </a:r>
            <a:r>
              <a:rPr lang="en-US" sz="2000" b="0" dirty="0"/>
              <a:t> a small </a:t>
            </a:r>
            <a:r>
              <a:rPr lang="en-US" sz="2000" b="0" dirty="0" smtClean="0"/>
              <a:t>incentives</a:t>
            </a:r>
          </a:p>
          <a:p>
            <a:pPr marL="0" indent="0">
              <a:buNone/>
            </a:pPr>
            <a:r>
              <a:rPr lang="en-US" sz="2000" b="0" dirty="0" smtClean="0"/>
              <a:t>4) </a:t>
            </a:r>
            <a:r>
              <a:rPr lang="en-US" sz="2000" b="0" dirty="0" smtClean="0">
                <a:solidFill>
                  <a:srgbClr val="FF0000"/>
                </a:solidFill>
              </a:rPr>
              <a:t>Encourage</a:t>
            </a:r>
            <a:r>
              <a:rPr lang="en-US" sz="2000" b="0" dirty="0" smtClean="0"/>
              <a:t> faculty to value the AU Evaluate as a 	formative development item</a:t>
            </a:r>
          </a:p>
          <a:p>
            <a:pPr marL="0" indent="0">
              <a:buNone/>
            </a:pPr>
            <a:r>
              <a:rPr lang="en-US" sz="2000" b="0" dirty="0" smtClean="0">
                <a:solidFill>
                  <a:srgbClr val="0070C0"/>
                </a:solidFill>
              </a:rPr>
              <a:t>5) </a:t>
            </a:r>
            <a:r>
              <a:rPr lang="en-US" sz="2000" b="0" dirty="0" smtClean="0">
                <a:solidFill>
                  <a:srgbClr val="FF0000"/>
                </a:solidFill>
              </a:rPr>
              <a:t>Offer</a:t>
            </a:r>
            <a:r>
              <a:rPr lang="en-US" sz="2000" b="0" dirty="0" smtClean="0"/>
              <a:t> reflection or feedback as how the 	information is helping or being used </a:t>
            </a:r>
            <a:endParaRPr lang="en-US" sz="1800" b="0" dirty="0"/>
          </a:p>
        </p:txBody>
      </p:sp>
    </p:spTree>
    <p:extLst>
      <p:ext uri="{BB962C8B-B14F-4D97-AF65-F5344CB8AC3E}">
        <p14:creationId xmlns:p14="http://schemas.microsoft.com/office/powerpoint/2010/main" val="1046059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65013"/>
          </a:xfrm>
        </p:spPr>
        <p:txBody>
          <a:bodyPr/>
          <a:lstStyle/>
          <a:p>
            <a:pPr lvl="0" eaLnBrk="1" hangingPunct="1"/>
            <a:r>
              <a:rPr lang="en-US" dirty="0"/>
              <a:t> </a:t>
            </a:r>
            <a:r>
              <a:rPr lang="en-US" dirty="0" smtClean="0"/>
              <a:t>TEC Plan of Work / Efforts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3019259" y="1374386"/>
            <a:ext cx="6124741" cy="4038600"/>
          </a:xfrm>
        </p:spPr>
        <p:txBody>
          <a:bodyPr/>
          <a:lstStyle/>
          <a:p>
            <a:r>
              <a:rPr lang="en-US" sz="2800" b="1" dirty="0"/>
              <a:t>Charge Category 2:</a:t>
            </a:r>
            <a:r>
              <a:rPr lang="en-US" sz="2800" dirty="0"/>
              <a:t>  review and recommend proposals for funding for the </a:t>
            </a:r>
            <a:r>
              <a:rPr lang="en-US" sz="2800" dirty="0" smtClean="0"/>
              <a:t>Breeden Teaching </a:t>
            </a:r>
            <a:r>
              <a:rPr lang="en-US" sz="2800" dirty="0"/>
              <a:t>Grant-in-Aid program and Departmental Award for Educational </a:t>
            </a:r>
            <a:r>
              <a:rPr lang="en-US" sz="2800" dirty="0" smtClean="0"/>
              <a:t>Excellence</a:t>
            </a:r>
          </a:p>
          <a:p>
            <a:pPr lvl="1">
              <a:buFont typeface="Wingdings" panose="05000000000000000000" pitchFamily="2" charset="2"/>
              <a:buChar char="Ø"/>
            </a:pPr>
            <a:r>
              <a:rPr lang="en-US" sz="2400" dirty="0" smtClean="0"/>
              <a:t>Evaluated proposals in the fall (moved from spring)</a:t>
            </a:r>
          </a:p>
          <a:p>
            <a:pPr lvl="2">
              <a:buFont typeface="Wingdings" panose="05000000000000000000" pitchFamily="2" charset="2"/>
              <a:buChar char="Ø"/>
            </a:pPr>
            <a:r>
              <a:rPr lang="en-US" sz="2000" dirty="0" smtClean="0"/>
              <a:t>Travel enhancement $2000</a:t>
            </a:r>
          </a:p>
          <a:p>
            <a:pPr lvl="2">
              <a:buFont typeface="Wingdings" panose="05000000000000000000" pitchFamily="2" charset="2"/>
              <a:buChar char="Ø"/>
            </a:pPr>
            <a:r>
              <a:rPr lang="en-US" sz="2000" dirty="0" smtClean="0"/>
              <a:t>Research oriented  $4000</a:t>
            </a:r>
          </a:p>
          <a:p>
            <a:pPr lvl="1">
              <a:buFont typeface="Wingdings" panose="05000000000000000000" pitchFamily="2" charset="2"/>
              <a:buChar char="Ø"/>
            </a:pPr>
            <a:r>
              <a:rPr lang="en-US" sz="2400" dirty="0" smtClean="0"/>
              <a:t>Recommended funding ~$30 K of about ten proposals for the 2015 year</a:t>
            </a:r>
            <a:endParaRPr lang="en-US" sz="2400" dirty="0"/>
          </a:p>
          <a:p>
            <a:endParaRPr lang="en-US" sz="2800" dirty="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17</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1924632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65013"/>
          </a:xfrm>
        </p:spPr>
        <p:txBody>
          <a:bodyPr/>
          <a:lstStyle/>
          <a:p>
            <a:pPr lvl="0" eaLnBrk="1" hangingPunct="1"/>
            <a:r>
              <a:rPr lang="en-US" dirty="0"/>
              <a:t> </a:t>
            </a:r>
            <a:r>
              <a:rPr lang="en-US" dirty="0" smtClean="0"/>
              <a:t>TEC Plan of Work / Efforts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3019260" y="1374386"/>
            <a:ext cx="5814190" cy="4038600"/>
          </a:xfrm>
        </p:spPr>
        <p:txBody>
          <a:bodyPr/>
          <a:lstStyle/>
          <a:p>
            <a:r>
              <a:rPr lang="en-US" sz="2800" b="1" dirty="0" smtClean="0"/>
              <a:t>Charge </a:t>
            </a:r>
            <a:r>
              <a:rPr lang="en-US" sz="2800" b="1" dirty="0"/>
              <a:t>Category 3:</a:t>
            </a:r>
            <a:r>
              <a:rPr lang="en-US" sz="2800" dirty="0"/>
              <a:t> evaluate existing resources for </a:t>
            </a:r>
            <a:r>
              <a:rPr lang="en-US" sz="2800" dirty="0" smtClean="0"/>
              <a:t>teaching</a:t>
            </a:r>
          </a:p>
          <a:p>
            <a:pPr marL="0" indent="0">
              <a:buNone/>
            </a:pPr>
            <a:endParaRPr lang="en-US" sz="2800" dirty="0"/>
          </a:p>
          <a:p>
            <a:pPr lvl="1">
              <a:buFont typeface="Wingdings" panose="05000000000000000000" pitchFamily="2" charset="2"/>
              <a:buChar char="Ø"/>
            </a:pPr>
            <a:r>
              <a:rPr lang="en-US" sz="2400" dirty="0" smtClean="0"/>
              <a:t>Regularly reviewed teaching </a:t>
            </a:r>
            <a:r>
              <a:rPr lang="en-US" sz="2400" dirty="0"/>
              <a:t>activities around </a:t>
            </a:r>
            <a:r>
              <a:rPr lang="en-US" sz="2400" dirty="0" smtClean="0"/>
              <a:t>campus</a:t>
            </a:r>
          </a:p>
          <a:p>
            <a:pPr lvl="1">
              <a:buFont typeface="Wingdings" panose="05000000000000000000" pitchFamily="2" charset="2"/>
              <a:buChar char="Ø"/>
            </a:pPr>
            <a:r>
              <a:rPr lang="en-US" sz="2400" dirty="0" smtClean="0"/>
              <a:t>Participated in Conversations in Teaching</a:t>
            </a:r>
          </a:p>
          <a:p>
            <a:pPr lvl="1">
              <a:buFont typeface="Wingdings" panose="05000000000000000000" pitchFamily="2" charset="2"/>
              <a:buChar char="Ø"/>
            </a:pPr>
            <a:r>
              <a:rPr lang="en-US" sz="2400" dirty="0" smtClean="0"/>
              <a:t>Participated in iTeach program</a:t>
            </a:r>
          </a:p>
          <a:p>
            <a:pPr lvl="1">
              <a:buFont typeface="Wingdings" panose="05000000000000000000" pitchFamily="2" charset="2"/>
              <a:buChar char="Ø"/>
            </a:pPr>
            <a:r>
              <a:rPr lang="en-US" sz="2400" dirty="0" smtClean="0"/>
              <a:t>Participated in selection processes for Biggio Center </a:t>
            </a:r>
          </a:p>
          <a:p>
            <a:pPr lvl="1">
              <a:buFont typeface="Wingdings" panose="05000000000000000000" pitchFamily="2" charset="2"/>
              <a:buChar char="Ø"/>
            </a:pPr>
            <a:r>
              <a:rPr lang="en-US" sz="2400" dirty="0" smtClean="0"/>
              <a:t>Participated in ad hoc committees</a:t>
            </a:r>
            <a:endParaRPr lang="en-US" sz="2400" dirty="0"/>
          </a:p>
          <a:p>
            <a:pPr lvl="1">
              <a:buFont typeface="Wingdings" panose="05000000000000000000" pitchFamily="2" charset="2"/>
              <a:buChar char="Ø"/>
            </a:pPr>
            <a:endParaRPr lang="en-US" sz="2400" dirty="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18</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3980789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65013"/>
          </a:xfrm>
        </p:spPr>
        <p:txBody>
          <a:bodyPr/>
          <a:lstStyle/>
          <a:p>
            <a:pPr lvl="0" eaLnBrk="1" hangingPunct="1"/>
            <a:r>
              <a:rPr lang="en-US" dirty="0"/>
              <a:t> TEC </a:t>
            </a:r>
            <a:r>
              <a:rPr lang="en-US" dirty="0" smtClean="0"/>
              <a:t>Plan of Work / Efforts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315688" y="1104900"/>
            <a:ext cx="6828313" cy="4038600"/>
          </a:xfrm>
        </p:spPr>
        <p:txBody>
          <a:bodyPr/>
          <a:lstStyle/>
          <a:p>
            <a:r>
              <a:rPr lang="en-US" b="1" dirty="0" smtClean="0"/>
              <a:t>Charge Category 4:</a:t>
            </a:r>
            <a:r>
              <a:rPr lang="en-US" dirty="0" smtClean="0"/>
              <a:t>  </a:t>
            </a:r>
            <a:r>
              <a:rPr lang="en-US" sz="2000" dirty="0" smtClean="0"/>
              <a:t>Faculty Development - provide systematic approaches to faculty evaluation, offer formal faculty development programs, and recognize excellence in teaching</a:t>
            </a:r>
            <a:endParaRPr lang="en-US" dirty="0" smtClean="0"/>
          </a:p>
          <a:p>
            <a:pPr lvl="1">
              <a:buFont typeface="Wingdings" panose="05000000000000000000" pitchFamily="2" charset="2"/>
              <a:buChar char="Ø"/>
            </a:pPr>
            <a:r>
              <a:rPr lang="en-US" dirty="0" smtClean="0"/>
              <a:t>Evaluated </a:t>
            </a:r>
            <a:r>
              <a:rPr lang="en-US" dirty="0" smtClean="0">
                <a:solidFill>
                  <a:srgbClr val="FF0000"/>
                </a:solidFill>
              </a:rPr>
              <a:t>Departmental Award For Education Excellence  </a:t>
            </a:r>
            <a:r>
              <a:rPr lang="en-US" dirty="0" smtClean="0"/>
              <a:t>(now in 2</a:t>
            </a:r>
            <a:r>
              <a:rPr lang="en-US" baseline="30000" dirty="0" smtClean="0"/>
              <a:t>nd</a:t>
            </a:r>
            <a:r>
              <a:rPr lang="en-US" dirty="0" smtClean="0"/>
              <a:t> year)</a:t>
            </a:r>
          </a:p>
          <a:p>
            <a:pPr lvl="1">
              <a:buFont typeface="Wingdings" panose="05000000000000000000" pitchFamily="2" charset="2"/>
              <a:buChar char="Ø"/>
            </a:pPr>
            <a:r>
              <a:rPr lang="en-US" dirty="0"/>
              <a:t>$30,000 </a:t>
            </a:r>
            <a:r>
              <a:rPr lang="en-US" dirty="0" smtClean="0"/>
              <a:t>Grant / Award </a:t>
            </a:r>
            <a:r>
              <a:rPr lang="en-US" dirty="0"/>
              <a:t>that </a:t>
            </a:r>
            <a:r>
              <a:rPr lang="en-US" dirty="0" smtClean="0"/>
              <a:t>is </a:t>
            </a:r>
            <a:r>
              <a:rPr lang="en-US" dirty="0"/>
              <a:t>administered in three yearly installments of $10,000 and used for activities that enhance teaching and learning.</a:t>
            </a:r>
            <a:endParaRPr lang="en-US" dirty="0" smtClean="0"/>
          </a:p>
          <a:p>
            <a:pPr lvl="2">
              <a:buFont typeface="Wingdings" panose="05000000000000000000" pitchFamily="2" charset="2"/>
              <a:buChar char="Ø"/>
            </a:pPr>
            <a:r>
              <a:rPr lang="en-US" sz="2000" dirty="0" smtClean="0"/>
              <a:t>Preproposals collected in February</a:t>
            </a:r>
          </a:p>
          <a:p>
            <a:pPr lvl="2">
              <a:buFont typeface="Wingdings" panose="05000000000000000000" pitchFamily="2" charset="2"/>
              <a:buChar char="Ø"/>
            </a:pPr>
            <a:r>
              <a:rPr lang="en-US" sz="2000" dirty="0" smtClean="0"/>
              <a:t>Finalists in May</a:t>
            </a:r>
          </a:p>
          <a:p>
            <a:pPr lvl="2">
              <a:buFont typeface="Wingdings" panose="05000000000000000000" pitchFamily="2" charset="2"/>
              <a:buChar char="Ø"/>
            </a:pPr>
            <a:r>
              <a:rPr lang="en-US" sz="2000" dirty="0" smtClean="0"/>
              <a:t>Review of written proposals and a departmental presentation</a:t>
            </a:r>
          </a:p>
          <a:p>
            <a:pPr lvl="2">
              <a:buFont typeface="Wingdings" panose="05000000000000000000" pitchFamily="2" charset="2"/>
              <a:buChar char="Ø"/>
            </a:pPr>
            <a:r>
              <a:rPr lang="en-US" sz="2000" dirty="0" smtClean="0"/>
              <a:t>Made recommendation </a:t>
            </a:r>
            <a:r>
              <a:rPr lang="en-US" sz="2000" dirty="0"/>
              <a:t>to </a:t>
            </a:r>
            <a:r>
              <a:rPr lang="en-US" sz="2000" dirty="0" smtClean="0"/>
              <a:t>administration</a:t>
            </a:r>
          </a:p>
          <a:p>
            <a:pPr lvl="3">
              <a:buFont typeface="Wingdings" panose="05000000000000000000" pitchFamily="2" charset="2"/>
              <a:buChar char="Ø"/>
            </a:pPr>
            <a:r>
              <a:rPr lang="en-US" sz="2000" dirty="0" smtClean="0"/>
              <a:t>Biosystems </a:t>
            </a:r>
            <a:r>
              <a:rPr lang="en-US" sz="2000" dirty="0"/>
              <a:t>Engineering will be formally recognized as the recipient during the faculty awards program in the fall</a:t>
            </a:r>
          </a:p>
          <a:p>
            <a:pPr lvl="2">
              <a:buFont typeface="Wingdings" panose="05000000000000000000" pitchFamily="2" charset="2"/>
              <a:buChar char="Ø"/>
            </a:pPr>
            <a:endParaRPr lang="en-US" dirty="0" smtClean="0"/>
          </a:p>
          <a:p>
            <a:pPr lvl="2">
              <a:buFont typeface="Wingdings" panose="05000000000000000000" pitchFamily="2" charset="2"/>
              <a:buChar char="Ø"/>
            </a:pPr>
            <a:endParaRPr lang="en-US" dirty="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19</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444020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t>Presentation:</a:t>
            </a:r>
            <a:endParaRPr lang="en-US" altLang="en-US" dirty="0" smtClean="0"/>
          </a:p>
        </p:txBody>
      </p:sp>
      <p:sp>
        <p:nvSpPr>
          <p:cNvPr id="6147" name="Rectangle 3"/>
          <p:cNvSpPr>
            <a:spLocks noGrp="1" noChangeArrowheads="1"/>
          </p:cNvSpPr>
          <p:nvPr>
            <p:ph type="body" idx="1"/>
          </p:nvPr>
        </p:nvSpPr>
        <p:spPr>
          <a:xfrm>
            <a:off x="3114121" y="1538288"/>
            <a:ext cx="5986733" cy="4038600"/>
          </a:xfrm>
        </p:spPr>
        <p:txBody>
          <a:bodyPr/>
          <a:lstStyle/>
          <a:p>
            <a:pPr eaLnBrk="1" hangingPunct="1"/>
            <a:r>
              <a:rPr lang="en-GB" altLang="en-US" sz="2800" i="1" dirty="0" smtClean="0"/>
              <a:t>Review</a:t>
            </a:r>
            <a:r>
              <a:rPr lang="en-GB" altLang="en-US" sz="2800" dirty="0" smtClean="0"/>
              <a:t> our purpose and composition</a:t>
            </a:r>
          </a:p>
          <a:p>
            <a:pPr eaLnBrk="1" hangingPunct="1"/>
            <a:r>
              <a:rPr lang="en-GB" altLang="en-US" sz="2800" i="1" dirty="0" smtClean="0"/>
              <a:t>Report</a:t>
            </a:r>
            <a:r>
              <a:rPr lang="en-GB" altLang="en-US" sz="2800" dirty="0" smtClean="0"/>
              <a:t> on our ongoing ‘charges’ and work</a:t>
            </a:r>
          </a:p>
          <a:p>
            <a:pPr eaLnBrk="1" hangingPunct="1"/>
            <a:r>
              <a:rPr lang="en-GB" altLang="en-US" sz="2800" i="1" dirty="0" smtClean="0"/>
              <a:t>Project</a:t>
            </a:r>
            <a:r>
              <a:rPr lang="en-GB" altLang="en-US" sz="2800" dirty="0" smtClean="0"/>
              <a:t> a tentative charge / agenda for 2015-16</a:t>
            </a:r>
          </a:p>
          <a:p>
            <a:pPr eaLnBrk="1" hangingPunct="1"/>
            <a:endParaRPr lang="en-GB" altLang="en-US" sz="2800" dirty="0" smtClean="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2</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052" y="479565"/>
            <a:ext cx="935547" cy="701199"/>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3455" y="308264"/>
            <a:ext cx="1240546" cy="1043799"/>
          </a:xfrm>
          <a:prstGeom prst="rect">
            <a:avLst/>
          </a:prstGeom>
        </p:spPr>
      </p:pic>
    </p:spTree>
    <p:extLst>
      <p:ext uri="{BB962C8B-B14F-4D97-AF65-F5344CB8AC3E}">
        <p14:creationId xmlns:p14="http://schemas.microsoft.com/office/powerpoint/2010/main" val="37100036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13254"/>
          </a:xfrm>
        </p:spPr>
        <p:txBody>
          <a:bodyPr/>
          <a:lstStyle/>
          <a:p>
            <a:pPr lvl="0" eaLnBrk="1" hangingPunct="1"/>
            <a:r>
              <a:rPr lang="en-US" dirty="0" smtClean="0"/>
              <a:t>TEC Plan </a:t>
            </a:r>
            <a:r>
              <a:rPr lang="en-US" dirty="0"/>
              <a:t>of Work </a:t>
            </a:r>
            <a:r>
              <a:rPr lang="en-US" dirty="0" smtClean="0"/>
              <a:t>/ Efforts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291938" y="1374386"/>
            <a:ext cx="6626431" cy="4038600"/>
          </a:xfrm>
        </p:spPr>
        <p:txBody>
          <a:bodyPr/>
          <a:lstStyle/>
          <a:p>
            <a:r>
              <a:rPr lang="en-US" sz="2000" b="1" dirty="0"/>
              <a:t>Non-charge (but desirable) Category 5:</a:t>
            </a:r>
            <a:r>
              <a:rPr lang="en-US" sz="2000" dirty="0"/>
              <a:t>  Advance the development of members of the Teaching Effectiveness </a:t>
            </a:r>
            <a:r>
              <a:rPr lang="en-US" sz="2000" dirty="0" smtClean="0"/>
              <a:t>Committee</a:t>
            </a:r>
          </a:p>
          <a:p>
            <a:pPr lvl="1"/>
            <a:endParaRPr lang="en-US" sz="1800" dirty="0" smtClean="0"/>
          </a:p>
          <a:p>
            <a:pPr lvl="1"/>
            <a:r>
              <a:rPr lang="en-US" dirty="0" smtClean="0"/>
              <a:t>Encouraged seminar and workshop attendance / participation throughout the year</a:t>
            </a:r>
          </a:p>
          <a:p>
            <a:pPr marL="457200" lvl="1" indent="0">
              <a:buNone/>
            </a:pPr>
            <a:endParaRPr lang="en-US" dirty="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20</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1972785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13254"/>
          </a:xfrm>
        </p:spPr>
        <p:txBody>
          <a:bodyPr/>
          <a:lstStyle/>
          <a:p>
            <a:pPr lvl="0" eaLnBrk="1" hangingPunct="1"/>
            <a:r>
              <a:rPr lang="en-US" dirty="0"/>
              <a:t> </a:t>
            </a:r>
            <a:r>
              <a:rPr lang="en-US" dirty="0" smtClean="0"/>
              <a:t>In Conclusion: </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774457" y="1181100"/>
            <a:ext cx="5969480" cy="4038600"/>
          </a:xfrm>
        </p:spPr>
        <p:txBody>
          <a:bodyPr/>
          <a:lstStyle/>
          <a:p>
            <a:r>
              <a:rPr lang="en-US" dirty="0" smtClean="0"/>
              <a:t>Teaching </a:t>
            </a:r>
            <a:r>
              <a:rPr lang="en-US" dirty="0"/>
              <a:t>Effectiveness </a:t>
            </a:r>
            <a:r>
              <a:rPr lang="en-US" dirty="0" smtClean="0"/>
              <a:t>Committee had an active year</a:t>
            </a:r>
          </a:p>
          <a:p>
            <a:pPr lvl="1"/>
            <a:r>
              <a:rPr lang="en-US" dirty="0"/>
              <a:t>Significant man-hours invested in evaluation of proposals to designed to promote scholarship and best practices of teaching</a:t>
            </a:r>
          </a:p>
          <a:p>
            <a:pPr lvl="1"/>
            <a:r>
              <a:rPr lang="en-US" dirty="0" smtClean="0"/>
              <a:t>Examined teaching evaluation process but more evaluation of the AU SET is in order</a:t>
            </a:r>
          </a:p>
          <a:p>
            <a:pPr lvl="2"/>
            <a:r>
              <a:rPr lang="en-US" sz="2000" dirty="0"/>
              <a:t>2015-16 plan of work should include a comprehensive look at AU </a:t>
            </a:r>
            <a:r>
              <a:rPr lang="en-US" sz="2000" dirty="0" err="1"/>
              <a:t>Eval</a:t>
            </a:r>
            <a:r>
              <a:rPr lang="en-US" sz="2000" dirty="0"/>
              <a:t>/ SETs</a:t>
            </a:r>
          </a:p>
          <a:p>
            <a:pPr lvl="3"/>
            <a:r>
              <a:rPr lang="en-US" sz="2000" dirty="0"/>
              <a:t>survey faculty views about SETs in their current form relative to helpfulness to them, and if not, what could be done to improve SET administration and use</a:t>
            </a:r>
          </a:p>
          <a:p>
            <a:pPr marL="457200" lvl="1" indent="0">
              <a:buNone/>
            </a:pPr>
            <a:r>
              <a:rPr lang="en-US" sz="2400" i="1" dirty="0" smtClean="0">
                <a:solidFill>
                  <a:srgbClr val="FF0000"/>
                </a:solidFill>
              </a:rPr>
              <a:t>Thanks</a:t>
            </a:r>
            <a:r>
              <a:rPr lang="en-US" dirty="0" smtClean="0">
                <a:solidFill>
                  <a:srgbClr val="FF0000"/>
                </a:solidFill>
              </a:rPr>
              <a:t> to each committee member for their commitment, dedication and hard work.</a:t>
            </a:r>
            <a:endParaRPr lang="en-US" dirty="0">
              <a:solidFill>
                <a:srgbClr val="FF0000"/>
              </a:solidFill>
            </a:endParaRPr>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21</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3126650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13254"/>
          </a:xfrm>
        </p:spPr>
        <p:txBody>
          <a:bodyPr/>
          <a:lstStyle/>
          <a:p>
            <a:pPr lvl="0" eaLnBrk="1" hangingPunct="1"/>
            <a:r>
              <a:rPr lang="en-US" dirty="0"/>
              <a:t> </a:t>
            </a:r>
            <a:r>
              <a:rPr lang="en-US" dirty="0" smtClean="0"/>
              <a:t>TEC References for Charge 1</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565070" y="1028700"/>
            <a:ext cx="6578930" cy="4038600"/>
          </a:xfrm>
        </p:spPr>
        <p:txBody>
          <a:bodyPr/>
          <a:lstStyle/>
          <a:p>
            <a:pPr marL="0" indent="0">
              <a:buNone/>
            </a:pPr>
            <a:r>
              <a:rPr lang="en-US" sz="1800" b="1" dirty="0" smtClean="0"/>
              <a:t>Selected References:</a:t>
            </a:r>
          </a:p>
          <a:p>
            <a:r>
              <a:rPr lang="en-US" sz="1600" dirty="0"/>
              <a:t>Merritt, Deborah J. (2012) "Bias, the Brain, and Student Evaluations of Teaching," </a:t>
            </a:r>
            <a:r>
              <a:rPr lang="en-US" sz="1600" i="1" dirty="0"/>
              <a:t>St. John's Law Review</a:t>
            </a:r>
            <a:r>
              <a:rPr lang="en-US" sz="1600" dirty="0"/>
              <a:t>: Vol. 82: Iss. 1, Article 6</a:t>
            </a:r>
            <a:r>
              <a:rPr lang="en-US" sz="1600" dirty="0" smtClean="0"/>
              <a:t>.  (Available </a:t>
            </a:r>
            <a:r>
              <a:rPr lang="en-US" sz="1600" dirty="0"/>
              <a:t>at: http://</a:t>
            </a:r>
            <a:r>
              <a:rPr lang="en-US" sz="1600" dirty="0" smtClean="0"/>
              <a:t>scholarship.law.stjohns.edu/lawreview/vol82/iss1/6)</a:t>
            </a:r>
            <a:endParaRPr lang="en-US" sz="1600" b="1" dirty="0" smtClean="0">
              <a:solidFill>
                <a:schemeClr val="tx1"/>
              </a:solidFill>
            </a:endParaRPr>
          </a:p>
          <a:p>
            <a:r>
              <a:rPr lang="en-US" sz="1600" dirty="0" smtClean="0">
                <a:solidFill>
                  <a:schemeClr val="tx1"/>
                </a:solidFill>
              </a:rPr>
              <a:t>Clayson and Haley. 2011. Are Students Telling Us the Truth? A Critical Look at Student Evaluation of Teaching, Marketing Educ. Rev. 21:101-112</a:t>
            </a:r>
          </a:p>
          <a:p>
            <a:r>
              <a:rPr lang="en-US" sz="1600" dirty="0">
                <a:solidFill>
                  <a:schemeClr val="tx1"/>
                </a:solidFill>
              </a:rPr>
              <a:t>http://</a:t>
            </a:r>
            <a:r>
              <a:rPr lang="en-US" sz="1600" dirty="0" smtClean="0">
                <a:solidFill>
                  <a:schemeClr val="tx1"/>
                </a:solidFill>
              </a:rPr>
              <a:t>cnu.edu/facultysenate/current/11.19.10/atac.pdf </a:t>
            </a:r>
          </a:p>
          <a:p>
            <a:r>
              <a:rPr lang="en-US" sz="1600" dirty="0">
                <a:hlinkClick r:id="rId3"/>
              </a:rPr>
              <a:t>http://www.slate.com/blogs/xx_factor/2014/12/09/gender_bias_in_student_evaluations_professors_of_online_courses_who_present.html</a:t>
            </a:r>
            <a:endParaRPr lang="en-US" sz="1600" dirty="0" smtClean="0">
              <a:solidFill>
                <a:schemeClr val="tx1"/>
              </a:solidFill>
            </a:endParaRPr>
          </a:p>
          <a:p>
            <a:r>
              <a:rPr lang="en-US" sz="1600" dirty="0" smtClean="0">
                <a:solidFill>
                  <a:schemeClr val="tx1"/>
                </a:solidFill>
                <a:hlinkClick r:id="rId4"/>
              </a:rPr>
              <a:t>http://about.colum.edu/academic-affairs/evaluation-and-assessment/pdf/Course%20Evaluation%20Literature%20Review.pdf</a:t>
            </a:r>
            <a:endParaRPr lang="en-US" sz="1600" dirty="0" smtClean="0">
              <a:solidFill>
                <a:schemeClr val="tx1"/>
              </a:solidFill>
            </a:endParaRPr>
          </a:p>
          <a:p>
            <a:r>
              <a:rPr lang="en-US" sz="1600" dirty="0" smtClean="0">
                <a:solidFill>
                  <a:schemeClr val="tx1"/>
                </a:solidFill>
                <a:hlinkClick r:id="rId5"/>
              </a:rPr>
              <a:t>http://myevals.uncc.edu/faqs/it-possible-increase-response-rates</a:t>
            </a:r>
            <a:endParaRPr lang="en-US" sz="1600" dirty="0" smtClean="0">
              <a:solidFill>
                <a:schemeClr val="tx1"/>
              </a:solidFill>
            </a:endParaRPr>
          </a:p>
          <a:p>
            <a:r>
              <a:rPr lang="en-US" sz="1600" u="sng" dirty="0">
                <a:hlinkClick r:id="rId6"/>
              </a:rPr>
              <a:t>https://www.insidehighered.com/news/2015/06/10/aaup-committee-survey-data-raise-questions-effectiveness-student-teaching</a:t>
            </a:r>
            <a:r>
              <a:rPr lang="en-US" sz="1600" dirty="0" smtClean="0"/>
              <a:t>.</a:t>
            </a:r>
          </a:p>
          <a:p>
            <a:r>
              <a:rPr lang="en-US" sz="1600" dirty="0">
                <a:hlinkClick r:id="rId7"/>
              </a:rPr>
              <a:t>https://chronicle.com/article/Everyone-Complains-About/230885/?key=Sm97d19saStAY39qZGoQajdRbn07OE4gZHVKbS19blxWEg=change</a:t>
            </a:r>
            <a:r>
              <a:rPr lang="en-US" sz="1600" dirty="0"/>
              <a:t> </a:t>
            </a:r>
          </a:p>
          <a:p>
            <a:endParaRPr lang="en-US" sz="1600" b="1" dirty="0" smtClean="0">
              <a:solidFill>
                <a:schemeClr val="tx1"/>
              </a:solidFill>
            </a:endParaRPr>
          </a:p>
          <a:p>
            <a:pPr marL="457200" lvl="1" indent="0">
              <a:buNone/>
            </a:pPr>
            <a:endParaRPr lang="en-US" sz="1400" dirty="0">
              <a:solidFill>
                <a:srgbClr val="FF0000"/>
              </a:solidFill>
            </a:endParaRPr>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22</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690578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More observations</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122099" y="843626"/>
            <a:ext cx="6806242" cy="467591"/>
          </a:xfrm>
        </p:spPr>
        <p:txBody>
          <a:bodyPr/>
          <a:lstStyle/>
          <a:p>
            <a:r>
              <a:rPr lang="en-US" sz="1600" b="1" dirty="0"/>
              <a:t>Charge Category 1:</a:t>
            </a:r>
            <a:r>
              <a:rPr lang="en-US" sz="1600" dirty="0"/>
              <a:t> </a:t>
            </a:r>
            <a:r>
              <a:rPr lang="en-US" sz="1400" i="1" dirty="0" smtClean="0"/>
              <a:t>current </a:t>
            </a:r>
            <a:r>
              <a:rPr lang="en-US" sz="1400" i="1" dirty="0"/>
              <a:t>student evaluation of teaching </a:t>
            </a:r>
            <a:r>
              <a:rPr lang="en-US" sz="1400" i="1" dirty="0" smtClean="0"/>
              <a:t>process</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4235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X</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596217" y="1340863"/>
            <a:ext cx="6417154"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0" dirty="0"/>
              <a:t>Effects of allowing students </a:t>
            </a:r>
            <a:r>
              <a:rPr lang="en-US" sz="1800" b="0" dirty="0">
                <a:solidFill>
                  <a:srgbClr val="FF0000"/>
                </a:solidFill>
              </a:rPr>
              <a:t>access </a:t>
            </a:r>
            <a:r>
              <a:rPr lang="en-US" sz="1800" b="0" dirty="0"/>
              <a:t>to </a:t>
            </a:r>
            <a:r>
              <a:rPr lang="en-US" sz="1800" b="0" u="sng" dirty="0"/>
              <a:t>course evaluation </a:t>
            </a:r>
            <a:r>
              <a:rPr lang="en-US" sz="1800" b="0" u="sng" dirty="0" smtClean="0"/>
              <a:t>data</a:t>
            </a:r>
            <a:r>
              <a:rPr lang="en-US" sz="1800" b="0" dirty="0" smtClean="0"/>
              <a:t>:</a:t>
            </a:r>
            <a:endParaRPr lang="en-US" sz="1800" b="0" dirty="0"/>
          </a:p>
          <a:p>
            <a:pPr>
              <a:buFont typeface="Wingdings" panose="05000000000000000000" pitchFamily="2" charset="2"/>
              <a:buChar char="ü"/>
            </a:pPr>
            <a:r>
              <a:rPr lang="en-US" sz="1800" b="0" dirty="0" smtClean="0"/>
              <a:t>Students </a:t>
            </a:r>
            <a:r>
              <a:rPr lang="en-US" sz="1800" b="0" dirty="0"/>
              <a:t>who do not have access to course evaluating </a:t>
            </a:r>
            <a:r>
              <a:rPr lang="en-US" sz="1800" b="0" dirty="0" smtClean="0"/>
              <a:t>ratings, </a:t>
            </a:r>
            <a:r>
              <a:rPr lang="en-US" sz="1800" b="0" dirty="0"/>
              <a:t>rate </a:t>
            </a:r>
            <a:r>
              <a:rPr lang="en-US" sz="1800" b="0" dirty="0" smtClean="0"/>
              <a:t>course evaluations </a:t>
            </a:r>
            <a:r>
              <a:rPr lang="en-US" sz="1800" b="0" dirty="0"/>
              <a:t>as more important to making a course selection than those who </a:t>
            </a:r>
            <a:r>
              <a:rPr lang="en-US" sz="1800" b="0" i="1" dirty="0"/>
              <a:t>do </a:t>
            </a:r>
            <a:r>
              <a:rPr lang="en-US" sz="1800" b="0" dirty="0" smtClean="0"/>
              <a:t>have access. </a:t>
            </a:r>
            <a:r>
              <a:rPr lang="en-US" sz="1800" b="0" dirty="0"/>
              <a:t>This may indicate that students think course evaluation data will be </a:t>
            </a:r>
            <a:r>
              <a:rPr lang="en-US" sz="1800" b="0" dirty="0" smtClean="0"/>
              <a:t>more helpful </a:t>
            </a:r>
            <a:r>
              <a:rPr lang="en-US" sz="1800" b="0" dirty="0"/>
              <a:t>than it actually is.</a:t>
            </a:r>
          </a:p>
          <a:p>
            <a:pPr>
              <a:buFont typeface="Wingdings" panose="05000000000000000000" pitchFamily="2" charset="2"/>
              <a:buChar char="ü"/>
            </a:pPr>
            <a:r>
              <a:rPr lang="en-US" sz="1800" b="0" dirty="0" smtClean="0"/>
              <a:t>If </a:t>
            </a:r>
            <a:r>
              <a:rPr lang="en-US" sz="1800" b="0" dirty="0"/>
              <a:t>all else is equal, a student is twice as likely to choose an instructor with “excellent</a:t>
            </a:r>
            <a:r>
              <a:rPr lang="en-US" sz="1800" b="0" dirty="0" smtClean="0"/>
              <a:t>” ratings </a:t>
            </a:r>
            <a:r>
              <a:rPr lang="en-US" sz="1800" b="0" dirty="0"/>
              <a:t>over an instructor with “good” ratings; however, students are willing to </a:t>
            </a:r>
            <a:r>
              <a:rPr lang="en-US" sz="1800" b="0" dirty="0" smtClean="0"/>
              <a:t>select a </a:t>
            </a:r>
            <a:r>
              <a:rPr lang="en-US" sz="1800" b="0" dirty="0"/>
              <a:t>“poor” instructor if they believe they will learn a lot from the </a:t>
            </a:r>
            <a:r>
              <a:rPr lang="en-US" sz="1800" b="0" dirty="0" smtClean="0"/>
              <a:t>class.</a:t>
            </a:r>
            <a:endParaRPr lang="en-US" sz="1800" b="0" dirty="0"/>
          </a:p>
          <a:p>
            <a:pPr>
              <a:buFont typeface="Wingdings" panose="05000000000000000000" pitchFamily="2" charset="2"/>
              <a:buChar char="ü"/>
            </a:pPr>
            <a:r>
              <a:rPr lang="en-US" sz="1800" b="0" dirty="0" smtClean="0"/>
              <a:t>Students </a:t>
            </a:r>
            <a:r>
              <a:rPr lang="en-US" sz="1800" b="0" dirty="0"/>
              <a:t>will choose a highly rated course over less highly rated courses even if </a:t>
            </a:r>
            <a:r>
              <a:rPr lang="en-US" sz="1800" b="0" dirty="0" smtClean="0"/>
              <a:t>the workload </a:t>
            </a:r>
            <a:r>
              <a:rPr lang="en-US" sz="1800" b="0" dirty="0"/>
              <a:t>is greater for that course than the </a:t>
            </a:r>
            <a:r>
              <a:rPr lang="en-US" sz="1800" b="0" dirty="0" smtClean="0"/>
              <a:t>others.</a:t>
            </a:r>
            <a:endParaRPr lang="en-US" sz="1800" b="0" dirty="0"/>
          </a:p>
          <a:p>
            <a:pPr>
              <a:buFont typeface="Wingdings" panose="05000000000000000000" pitchFamily="2" charset="2"/>
              <a:buChar char="ü"/>
            </a:pPr>
            <a:r>
              <a:rPr lang="en-US" sz="1800" b="0" dirty="0" smtClean="0"/>
              <a:t>Results </a:t>
            </a:r>
            <a:r>
              <a:rPr lang="en-US" sz="1800" b="0" dirty="0"/>
              <a:t>are mixed on whether receiving evaluation information influences </a:t>
            </a:r>
            <a:r>
              <a:rPr lang="en-US" sz="1800" b="0" dirty="0" smtClean="0"/>
              <a:t>how students </a:t>
            </a:r>
            <a:r>
              <a:rPr lang="en-US" sz="1800" b="0" dirty="0"/>
              <a:t>consequently rate the </a:t>
            </a:r>
            <a:r>
              <a:rPr lang="en-US" sz="1800" b="0" dirty="0" smtClean="0"/>
              <a:t>instructor. </a:t>
            </a:r>
            <a:r>
              <a:rPr lang="en-US" sz="1800" b="0" dirty="0"/>
              <a:t>Some studies have indicated </a:t>
            </a:r>
            <a:r>
              <a:rPr lang="en-US" sz="1800" b="0" dirty="0" smtClean="0"/>
              <a:t>that students </a:t>
            </a:r>
            <a:r>
              <a:rPr lang="en-US" sz="1800" b="0" dirty="0"/>
              <a:t>who receive information that an instructor was rated highly will rate </a:t>
            </a:r>
            <a:r>
              <a:rPr lang="en-US" sz="1800" b="0" dirty="0" smtClean="0"/>
              <a:t>that instructor </a:t>
            </a:r>
            <a:r>
              <a:rPr lang="en-US" sz="1800" b="0" dirty="0"/>
              <a:t>highly, and vice </a:t>
            </a:r>
            <a:r>
              <a:rPr lang="en-US" sz="1800" b="0" dirty="0" smtClean="0"/>
              <a:t>versa.</a:t>
            </a:r>
            <a:endParaRPr lang="en-US" sz="1800" b="0" dirty="0"/>
          </a:p>
          <a:p>
            <a:pPr>
              <a:buFont typeface="Wingdings" panose="05000000000000000000" pitchFamily="2" charset="2"/>
              <a:buChar char="ü"/>
            </a:pPr>
            <a:endParaRPr lang="en-US" sz="1600" b="0" dirty="0"/>
          </a:p>
        </p:txBody>
      </p:sp>
    </p:spTree>
    <p:extLst>
      <p:ext uri="{BB962C8B-B14F-4D97-AF65-F5344CB8AC3E}">
        <p14:creationId xmlns:p14="http://schemas.microsoft.com/office/powerpoint/2010/main" val="3530444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More Observations</a:t>
            </a:r>
            <a:endParaRPr lang="en-US" altLang="en-US" dirty="0" smtClean="0"/>
          </a:p>
        </p:txBody>
      </p:sp>
      <p:sp>
        <p:nvSpPr>
          <p:cNvPr id="6147" name="Rectangle 3"/>
          <p:cNvSpPr>
            <a:spLocks noGrp="1" noChangeArrowheads="1"/>
          </p:cNvSpPr>
          <p:nvPr>
            <p:ph type="body" idx="1"/>
          </p:nvPr>
        </p:nvSpPr>
        <p:spPr>
          <a:xfrm>
            <a:off x="2122099" y="1028700"/>
            <a:ext cx="6806242" cy="467591"/>
          </a:xfrm>
        </p:spPr>
        <p:txBody>
          <a:bodyPr/>
          <a:lstStyle/>
          <a:p>
            <a:r>
              <a:rPr lang="en-US" sz="1600" b="1" dirty="0"/>
              <a:t>Charge Category 1:</a:t>
            </a:r>
            <a:r>
              <a:rPr lang="en-US" sz="1600" dirty="0"/>
              <a:t> </a:t>
            </a:r>
            <a:r>
              <a:rPr lang="en-US" sz="1400" i="1" dirty="0" smtClean="0"/>
              <a:t>current </a:t>
            </a:r>
            <a:r>
              <a:rPr lang="en-US" sz="1400" i="1" dirty="0"/>
              <a:t>student evaluation of teaching process, </a:t>
            </a:r>
            <a:endParaRPr lang="en-US" sz="12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662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smtClean="0">
                <a:solidFill>
                  <a:srgbClr val="4E6EC8"/>
                </a:solidFill>
                <a:latin typeface="Arial Black" panose="020B0A04020102020204" pitchFamily="34" charset="0"/>
              </a:rPr>
              <a:t>XX</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
        <p:nvSpPr>
          <p:cNvPr id="9" name="Rectangle 3"/>
          <p:cNvSpPr txBox="1">
            <a:spLocks noChangeArrowheads="1"/>
          </p:cNvSpPr>
          <p:nvPr/>
        </p:nvSpPr>
        <p:spPr bwMode="auto">
          <a:xfrm>
            <a:off x="2881224" y="1445915"/>
            <a:ext cx="6090248" cy="1682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US" sz="1800" b="0" dirty="0"/>
              <a:t>a student </a:t>
            </a:r>
            <a:r>
              <a:rPr lang="en-US" sz="1800" b="0" dirty="0" smtClean="0">
                <a:solidFill>
                  <a:srgbClr val="FF0000"/>
                </a:solidFill>
              </a:rPr>
              <a:t>who feels </a:t>
            </a:r>
            <a:r>
              <a:rPr lang="en-US" sz="1800" b="0" dirty="0">
                <a:solidFill>
                  <a:srgbClr val="FF0000"/>
                </a:solidFill>
              </a:rPr>
              <a:t>strongly, either positively or negatively</a:t>
            </a:r>
            <a:r>
              <a:rPr lang="en-US" sz="1800" b="0" dirty="0"/>
              <a:t>, about their course experience is very likely </a:t>
            </a:r>
            <a:r>
              <a:rPr lang="en-US" sz="1800" b="0" dirty="0" smtClean="0"/>
              <a:t>to complete </a:t>
            </a:r>
            <a:r>
              <a:rPr lang="en-US" sz="1800" b="0" dirty="0"/>
              <a:t>an evaluation. A less passionate student may take the time to complete an </a:t>
            </a:r>
            <a:r>
              <a:rPr lang="en-US" sz="1800" b="0" dirty="0" smtClean="0"/>
              <a:t>in-course paper </a:t>
            </a:r>
            <a:r>
              <a:rPr lang="en-US" sz="1800" b="0" dirty="0"/>
              <a:t>evaluation but may be less likely to respond to an e-mail request to take an </a:t>
            </a:r>
            <a:r>
              <a:rPr lang="en-US" sz="1800" b="0" dirty="0" smtClean="0"/>
              <a:t>electronic survey </a:t>
            </a:r>
            <a:r>
              <a:rPr lang="en-US" sz="1800" b="0" dirty="0"/>
              <a:t>outside of class</a:t>
            </a:r>
            <a:r>
              <a:rPr lang="en-US" sz="1800" b="0" dirty="0" smtClean="0"/>
              <a:t>.</a:t>
            </a:r>
          </a:p>
          <a:p>
            <a:pPr>
              <a:buFont typeface="Wingdings" panose="05000000000000000000" pitchFamily="2" charset="2"/>
              <a:buChar char="ü"/>
            </a:pPr>
            <a:r>
              <a:rPr lang="en-US" sz="1800" b="0" dirty="0">
                <a:solidFill>
                  <a:srgbClr val="FF0000"/>
                </a:solidFill>
              </a:rPr>
              <a:t>Withholding access to student grades </a:t>
            </a:r>
            <a:r>
              <a:rPr lang="en-US" sz="1800" b="0" dirty="0"/>
              <a:t>until they have completed their evaluations is technically possible, but university policy does not make course evaluations compulsory. </a:t>
            </a:r>
            <a:r>
              <a:rPr lang="en-US" sz="1800" b="0" dirty="0" smtClean="0"/>
              <a:t> Studies </a:t>
            </a:r>
            <a:r>
              <a:rPr lang="en-US" sz="1800" b="0" dirty="0"/>
              <a:t>indicate punitive measures such as grade withholding are counterproductive. Students respond more favorably to positive reinforcement, open communication, and persistent messages. </a:t>
            </a:r>
            <a:endParaRPr lang="en-US" sz="1800" b="0" dirty="0" smtClean="0"/>
          </a:p>
          <a:p>
            <a:pPr>
              <a:buFont typeface="Wingdings" panose="05000000000000000000" pitchFamily="2" charset="2"/>
              <a:buChar char="ü"/>
            </a:pPr>
            <a:r>
              <a:rPr lang="en-US" sz="1800" b="0" dirty="0" smtClean="0"/>
              <a:t>Response </a:t>
            </a:r>
            <a:r>
              <a:rPr lang="en-US" sz="1800" b="0" dirty="0"/>
              <a:t>rates tend to </a:t>
            </a:r>
            <a:r>
              <a:rPr lang="en-US" sz="1800" b="0" dirty="0">
                <a:solidFill>
                  <a:srgbClr val="FF0000"/>
                </a:solidFill>
              </a:rPr>
              <a:t>increase</a:t>
            </a:r>
            <a:r>
              <a:rPr lang="en-US" sz="1800" b="0" dirty="0"/>
              <a:t> if students are informed that their survey responses will improve the course for other students who take the course in the future. Therefore, faculty participation in improving response rates is essential.</a:t>
            </a:r>
            <a:endParaRPr lang="en-US" sz="1800" b="0" dirty="0" smtClean="0"/>
          </a:p>
          <a:p>
            <a:pPr>
              <a:buFont typeface="Wingdings" panose="05000000000000000000" pitchFamily="2" charset="2"/>
              <a:buChar char="ü"/>
            </a:pPr>
            <a:endParaRPr lang="en-US" sz="1600" b="0" dirty="0"/>
          </a:p>
        </p:txBody>
      </p:sp>
    </p:spTree>
    <p:extLst>
      <p:ext uri="{BB962C8B-B14F-4D97-AF65-F5344CB8AC3E}">
        <p14:creationId xmlns:p14="http://schemas.microsoft.com/office/powerpoint/2010/main" val="1310531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t>Our purpose / on-going charge:</a:t>
            </a:r>
            <a:endParaRPr lang="en-US" altLang="en-US" dirty="0" smtClean="0"/>
          </a:p>
        </p:txBody>
      </p:sp>
      <p:sp>
        <p:nvSpPr>
          <p:cNvPr id="6147" name="Rectangle 3"/>
          <p:cNvSpPr>
            <a:spLocks noGrp="1" noChangeArrowheads="1"/>
          </p:cNvSpPr>
          <p:nvPr>
            <p:ph type="body" idx="1"/>
          </p:nvPr>
        </p:nvSpPr>
        <p:spPr>
          <a:xfrm>
            <a:off x="3114121" y="1538288"/>
            <a:ext cx="5986733" cy="4038600"/>
          </a:xfrm>
        </p:spPr>
        <p:txBody>
          <a:bodyPr/>
          <a:lstStyle/>
          <a:p>
            <a:pPr marL="0" indent="0" eaLnBrk="1" hangingPunct="1">
              <a:buNone/>
            </a:pPr>
            <a:r>
              <a:rPr lang="en-US" i="1" dirty="0" smtClean="0"/>
              <a:t>“The </a:t>
            </a:r>
            <a:r>
              <a:rPr lang="en-US" i="1" dirty="0"/>
              <a:t>committee shall review what is currently in place in the University with respect to appropriate and reasonable </a:t>
            </a:r>
            <a:r>
              <a:rPr lang="en-US" i="1" dirty="0">
                <a:solidFill>
                  <a:srgbClr val="FF0000"/>
                </a:solidFill>
              </a:rPr>
              <a:t>teaching</a:t>
            </a:r>
            <a:r>
              <a:rPr lang="en-US" i="1" dirty="0"/>
              <a:t> assignments. </a:t>
            </a:r>
            <a:endParaRPr lang="en-US" i="1" dirty="0" smtClean="0"/>
          </a:p>
          <a:p>
            <a:pPr marL="0" indent="0" eaLnBrk="1" hangingPunct="1">
              <a:buNone/>
            </a:pPr>
            <a:r>
              <a:rPr lang="en-US" i="1" dirty="0" smtClean="0"/>
              <a:t>The </a:t>
            </a:r>
            <a:r>
              <a:rPr lang="en-US" i="1" dirty="0"/>
              <a:t>committee shall establish policy for the </a:t>
            </a:r>
            <a:r>
              <a:rPr lang="en-US" i="1" dirty="0">
                <a:solidFill>
                  <a:srgbClr val="FF0000"/>
                </a:solidFill>
              </a:rPr>
              <a:t>Teaching Grant-in-Aid program </a:t>
            </a:r>
            <a:r>
              <a:rPr lang="en-US" i="1" dirty="0"/>
              <a:t>and review and recommend proposals for funding. </a:t>
            </a:r>
            <a:endParaRPr lang="en-US" i="1" dirty="0" smtClean="0"/>
          </a:p>
          <a:p>
            <a:pPr marL="0" indent="0" eaLnBrk="1" hangingPunct="1">
              <a:buNone/>
            </a:pPr>
            <a:r>
              <a:rPr lang="en-US" i="1" dirty="0" smtClean="0"/>
              <a:t>It </a:t>
            </a:r>
            <a:r>
              <a:rPr lang="en-US" i="1" dirty="0"/>
              <a:t>shall also evaluate existing resources for teaching, provide systematic approaches to faculty evaluation, offer formal faculty development programs, and </a:t>
            </a:r>
            <a:r>
              <a:rPr lang="en-US" i="1" dirty="0">
                <a:solidFill>
                  <a:srgbClr val="FF0000"/>
                </a:solidFill>
              </a:rPr>
              <a:t>recognize excellence in teaching</a:t>
            </a:r>
            <a:r>
              <a:rPr lang="en-US" i="1" dirty="0" smtClean="0"/>
              <a:t>.” </a:t>
            </a:r>
            <a:endParaRPr lang="en-GB" altLang="en-US" dirty="0" smtClean="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3</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052" y="479565"/>
            <a:ext cx="935547" cy="701199"/>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3455" y="308264"/>
            <a:ext cx="1240546" cy="104379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t>Our composition:</a:t>
            </a:r>
            <a:endParaRPr lang="en-US" altLang="en-US" dirty="0" smtClean="0"/>
          </a:p>
        </p:txBody>
      </p:sp>
      <p:sp>
        <p:nvSpPr>
          <p:cNvPr id="6147" name="Rectangle 3"/>
          <p:cNvSpPr>
            <a:spLocks noGrp="1" noChangeArrowheads="1"/>
          </p:cNvSpPr>
          <p:nvPr>
            <p:ph type="body" idx="1"/>
          </p:nvPr>
        </p:nvSpPr>
        <p:spPr>
          <a:xfrm>
            <a:off x="3019259" y="1374386"/>
            <a:ext cx="6124741" cy="4038600"/>
          </a:xfrm>
        </p:spPr>
        <p:txBody>
          <a:bodyPr/>
          <a:lstStyle/>
          <a:p>
            <a:pPr lvl="0">
              <a:buFont typeface="Wingdings" panose="05000000000000000000" pitchFamily="2" charset="2"/>
              <a:buChar char="ü"/>
            </a:pPr>
            <a:r>
              <a:rPr lang="en-US" u="sng" dirty="0" smtClean="0"/>
              <a:t>Faculty</a:t>
            </a:r>
            <a:r>
              <a:rPr lang="en-US" dirty="0"/>
              <a:t>: Thirteen faculty. Each school or college shall be represented by at least one faculty member</a:t>
            </a:r>
          </a:p>
          <a:p>
            <a:pPr lvl="0">
              <a:buFont typeface="Wingdings" panose="05000000000000000000" pitchFamily="2" charset="2"/>
              <a:buChar char="ü"/>
            </a:pPr>
            <a:r>
              <a:rPr lang="en-US" u="sng" dirty="0"/>
              <a:t>Continuing/Ex-officio</a:t>
            </a:r>
            <a:r>
              <a:rPr lang="en-US" dirty="0"/>
              <a:t>: Provost or designee, one member from the Instructional Technology Council, One member of the Biggio Center for the Enhancement of Teaching and Learning</a:t>
            </a:r>
          </a:p>
          <a:p>
            <a:pPr lvl="0">
              <a:buFont typeface="Wingdings" panose="05000000000000000000" pitchFamily="2" charset="2"/>
              <a:buChar char="ü"/>
            </a:pPr>
            <a:r>
              <a:rPr lang="en-US" u="sng" dirty="0"/>
              <a:t>Undergraduates</a:t>
            </a:r>
            <a:r>
              <a:rPr lang="en-US" dirty="0"/>
              <a:t>: One undergraduate student nominated by the Student Government Association</a:t>
            </a:r>
          </a:p>
          <a:p>
            <a:pPr lvl="0">
              <a:buFont typeface="Wingdings" panose="05000000000000000000" pitchFamily="2" charset="2"/>
              <a:buChar char="ü"/>
            </a:pPr>
            <a:r>
              <a:rPr lang="en-US" u="sng" dirty="0"/>
              <a:t>Graduate</a:t>
            </a:r>
            <a:r>
              <a:rPr lang="en-US" dirty="0"/>
              <a:t>: One graduate student nominated by the Graduate Student </a:t>
            </a:r>
            <a:r>
              <a:rPr lang="en-US" dirty="0" smtClean="0"/>
              <a:t>Organization</a:t>
            </a:r>
            <a:r>
              <a:rPr lang="en-US" i="1" dirty="0" smtClean="0"/>
              <a:t> </a:t>
            </a:r>
            <a:endParaRPr lang="en-GB" altLang="en-US" dirty="0" smtClean="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4</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052" y="479565"/>
            <a:ext cx="935547" cy="70119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4833" y="304578"/>
            <a:ext cx="919167" cy="1041142"/>
          </a:xfrm>
          <a:prstGeom prst="rect">
            <a:avLst/>
          </a:prstGeom>
        </p:spPr>
      </p:pic>
    </p:spTree>
    <p:extLst>
      <p:ext uri="{BB962C8B-B14F-4D97-AF65-F5344CB8AC3E}">
        <p14:creationId xmlns:p14="http://schemas.microsoft.com/office/powerpoint/2010/main" val="393998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207034"/>
            <a:ext cx="6946900" cy="802257"/>
          </a:xfrm>
        </p:spPr>
        <p:txBody>
          <a:bodyPr/>
          <a:lstStyle/>
          <a:p>
            <a:pPr eaLnBrk="1" hangingPunct="1"/>
            <a:r>
              <a:rPr lang="en-US" dirty="0" smtClean="0"/>
              <a:t>Our 18 members (2014-2015):</a:t>
            </a:r>
            <a:endParaRPr lang="en-US" altLang="en-US" dirty="0" smtClean="0"/>
          </a:p>
        </p:txBody>
      </p:sp>
      <p:sp>
        <p:nvSpPr>
          <p:cNvPr id="6147" name="Rectangle 3"/>
          <p:cNvSpPr>
            <a:spLocks noGrp="1" noChangeArrowheads="1"/>
          </p:cNvSpPr>
          <p:nvPr>
            <p:ph type="body" idx="1"/>
          </p:nvPr>
        </p:nvSpPr>
        <p:spPr>
          <a:xfrm>
            <a:off x="2755075" y="1028700"/>
            <a:ext cx="6388924" cy="4038600"/>
          </a:xfrm>
        </p:spPr>
        <p:txBody>
          <a:bodyPr/>
          <a:lstStyle/>
          <a:p>
            <a:pPr lvl="0"/>
            <a:r>
              <a:rPr lang="en-US" sz="1600" dirty="0"/>
              <a:t>Chair, Donald Mulvaney, College of Agriculture – 2017</a:t>
            </a:r>
          </a:p>
          <a:p>
            <a:pPr lvl="0"/>
            <a:r>
              <a:rPr lang="en-US" sz="1600" dirty="0"/>
              <a:t>Constance Relihan, Assoc. Provost for UG Studies – Continuing</a:t>
            </a:r>
          </a:p>
          <a:p>
            <a:pPr lvl="0"/>
            <a:r>
              <a:rPr lang="en-US" sz="1600" dirty="0"/>
              <a:t>Kathy McClelland, Instructional Technology Council – Continuing</a:t>
            </a:r>
          </a:p>
          <a:p>
            <a:pPr lvl="0"/>
            <a:r>
              <a:rPr lang="en-US" sz="1600" dirty="0"/>
              <a:t>Diane Boyd, Dir. Biggio Center for the Enhancement of Teaching and Learning – Continuing</a:t>
            </a:r>
          </a:p>
          <a:p>
            <a:pPr lvl="0"/>
            <a:r>
              <a:rPr lang="en-US" sz="1600" dirty="0"/>
              <a:t>Carla Keyvanian, College of Architecture, Design, and Construction – 2015</a:t>
            </a:r>
          </a:p>
          <a:p>
            <a:pPr lvl="0"/>
            <a:r>
              <a:rPr lang="en-US" sz="1600" dirty="0"/>
              <a:t>Jill Salisbury-Glennon, EFLT, College of Education– 2015 </a:t>
            </a:r>
          </a:p>
          <a:p>
            <a:pPr lvl="0"/>
            <a:r>
              <a:rPr lang="en-US" sz="1600" dirty="0"/>
              <a:t>Eva Jean Dubois, School of Nursing – 2015</a:t>
            </a:r>
          </a:p>
          <a:p>
            <a:pPr lvl="0"/>
            <a:r>
              <a:rPr lang="en-US" sz="1600" dirty="0"/>
              <a:t>William Ravis, School of Pharmacy – 2015</a:t>
            </a:r>
          </a:p>
          <a:p>
            <a:r>
              <a:rPr lang="en-US" sz="1600" dirty="0" smtClean="0"/>
              <a:t>W</a:t>
            </a:r>
            <a:r>
              <a:rPr lang="en-US" sz="1600" dirty="0"/>
              <a:t>. Malczycki, College of Liberal Arts – 2016 </a:t>
            </a:r>
          </a:p>
          <a:p>
            <a:pPr lvl="0"/>
            <a:r>
              <a:rPr lang="en-US" sz="1600" dirty="0"/>
              <a:t>Adit Singh, College of Engineering – 2016</a:t>
            </a:r>
          </a:p>
          <a:p>
            <a:pPr lvl="0"/>
            <a:r>
              <a:rPr lang="en-US" sz="1600" dirty="0"/>
              <a:t>Todd Steury, School of Forestry and Wildlife Sciences – 2016</a:t>
            </a:r>
          </a:p>
          <a:p>
            <a:pPr lvl="0"/>
            <a:r>
              <a:rPr lang="en-US" sz="1600" dirty="0"/>
              <a:t>Dean Schwartz, College of Vet Med– 2016</a:t>
            </a:r>
          </a:p>
          <a:p>
            <a:pPr lvl="0"/>
            <a:r>
              <a:rPr lang="en-US" sz="1600" dirty="0"/>
              <a:t>Karla Teel, College of Human Sciences– 2016 </a:t>
            </a:r>
          </a:p>
          <a:p>
            <a:pPr lvl="0"/>
            <a:r>
              <a:rPr lang="en-US" sz="1600" dirty="0"/>
              <a:t>John Gorden, College of Sciences and Mathematics – 2017</a:t>
            </a:r>
          </a:p>
          <a:p>
            <a:pPr lvl="0"/>
            <a:r>
              <a:rPr lang="en-US" sz="1600" dirty="0"/>
              <a:t>Jaena Alabi, Library – 2017</a:t>
            </a:r>
          </a:p>
          <a:p>
            <a:pPr lvl="0"/>
            <a:r>
              <a:rPr lang="en-US" sz="1600" dirty="0"/>
              <a:t>DeWayne Searcy, College of Business– 2017</a:t>
            </a:r>
          </a:p>
          <a:p>
            <a:pPr lvl="0"/>
            <a:r>
              <a:rPr lang="en-US" sz="1600" dirty="0"/>
              <a:t>UG Student Representative:  Eddie Seay – 2015</a:t>
            </a:r>
          </a:p>
          <a:p>
            <a:r>
              <a:rPr lang="en-US" sz="1600" dirty="0"/>
              <a:t>Graduate Student Rep:  Monica Baziotes – 2015</a:t>
            </a:r>
            <a:endParaRPr lang="en-GB" altLang="en-US" sz="1600" dirty="0" smtClean="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5</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052" y="479565"/>
            <a:ext cx="935547" cy="70119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4832" y="139622"/>
            <a:ext cx="919167" cy="1041142"/>
          </a:xfrm>
          <a:prstGeom prst="rect">
            <a:avLst/>
          </a:prstGeom>
        </p:spPr>
      </p:pic>
    </p:spTree>
    <p:extLst>
      <p:ext uri="{BB962C8B-B14F-4D97-AF65-F5344CB8AC3E}">
        <p14:creationId xmlns:p14="http://schemas.microsoft.com/office/powerpoint/2010/main" val="2222432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Charge </a:t>
            </a:r>
            <a:r>
              <a:rPr lang="en-US" dirty="0"/>
              <a:t>and Plan of Work </a:t>
            </a:r>
            <a:r>
              <a:rPr lang="en-US" dirty="0" smtClean="0"/>
              <a:t>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778827" y="991100"/>
            <a:ext cx="6365174" cy="4038600"/>
          </a:xfrm>
        </p:spPr>
        <p:txBody>
          <a:bodyPr/>
          <a:lstStyle/>
          <a:p>
            <a:r>
              <a:rPr lang="en-US" b="1" dirty="0"/>
              <a:t>Charge Category 1:</a:t>
            </a:r>
            <a:r>
              <a:rPr lang="en-US" dirty="0"/>
              <a:t> </a:t>
            </a:r>
            <a:endParaRPr lang="en-US" dirty="0" smtClean="0"/>
          </a:p>
          <a:p>
            <a:r>
              <a:rPr lang="en-US" sz="2800" i="1" dirty="0" smtClean="0">
                <a:solidFill>
                  <a:srgbClr val="FF0000"/>
                </a:solidFill>
              </a:rPr>
              <a:t>Looked </a:t>
            </a:r>
            <a:r>
              <a:rPr lang="en-US" sz="2800" i="1" dirty="0">
                <a:solidFill>
                  <a:srgbClr val="FF0000"/>
                </a:solidFill>
              </a:rPr>
              <a:t>at our current student evaluation of teaching </a:t>
            </a:r>
            <a:r>
              <a:rPr lang="en-US" sz="2800" i="1" dirty="0" smtClean="0">
                <a:solidFill>
                  <a:srgbClr val="FF0000"/>
                </a:solidFill>
              </a:rPr>
              <a:t>(SET) process</a:t>
            </a:r>
            <a:r>
              <a:rPr lang="en-US" sz="2800" i="1" dirty="0">
                <a:solidFill>
                  <a:srgbClr val="FF0000"/>
                </a:solidFill>
              </a:rPr>
              <a:t>, how could we determine if this process of evaluation and the instrument currently in use is effective for Auburn University?</a:t>
            </a:r>
            <a:endParaRPr lang="en-US" dirty="0">
              <a:solidFill>
                <a:srgbClr val="FF0000"/>
              </a:solidFill>
            </a:endParaRPr>
          </a:p>
          <a:p>
            <a:r>
              <a:rPr lang="en-US" sz="2800" i="1" dirty="0"/>
              <a:t>What might be some possible methods available for reducing the incidence of "NR" grades, which are the grades not reported by faculty as required at the end of the semester</a:t>
            </a:r>
            <a:r>
              <a:rPr lang="en-US" sz="2800" i="1" dirty="0" smtClean="0"/>
              <a:t>? </a:t>
            </a:r>
            <a:r>
              <a:rPr lang="en-US" sz="2800" i="1" dirty="0" smtClean="0">
                <a:solidFill>
                  <a:srgbClr val="FF0000"/>
                </a:solidFill>
              </a:rPr>
              <a:t>(note: unfinished)</a:t>
            </a:r>
            <a:endParaRPr lang="en-US" dirty="0">
              <a:solidFill>
                <a:srgbClr val="FF0000"/>
              </a:solidFill>
            </a:endParaRPr>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6</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2705554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665013"/>
          </a:xfrm>
        </p:spPr>
        <p:txBody>
          <a:bodyPr/>
          <a:lstStyle/>
          <a:p>
            <a:pPr lvl="0" eaLnBrk="1" hangingPunct="1"/>
            <a:r>
              <a:rPr lang="en-US" dirty="0"/>
              <a:t> </a:t>
            </a:r>
            <a:r>
              <a:rPr lang="en-US" dirty="0" smtClean="0"/>
              <a:t>Charge </a:t>
            </a:r>
            <a:r>
              <a:rPr lang="en-US" dirty="0"/>
              <a:t>and Plan of Work </a:t>
            </a:r>
            <a:r>
              <a:rPr lang="en-US" dirty="0" smtClean="0"/>
              <a:t>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3019259" y="1374386"/>
            <a:ext cx="6124741" cy="4038600"/>
          </a:xfrm>
        </p:spPr>
        <p:txBody>
          <a:bodyPr/>
          <a:lstStyle/>
          <a:p>
            <a:r>
              <a:rPr lang="en-US" b="1" dirty="0"/>
              <a:t>Charge Category 2:</a:t>
            </a:r>
            <a:r>
              <a:rPr lang="en-US" dirty="0"/>
              <a:t>  review and recommend proposals for funding for the Teaching Grant-in-Aid program and </a:t>
            </a:r>
            <a:r>
              <a:rPr lang="en-US" dirty="0" smtClean="0"/>
              <a:t>the new Departmental </a:t>
            </a:r>
            <a:r>
              <a:rPr lang="en-US" dirty="0"/>
              <a:t>Award for Educational Excellence</a:t>
            </a:r>
          </a:p>
          <a:p>
            <a:r>
              <a:rPr lang="en-US" b="1" dirty="0" smtClean="0"/>
              <a:t>Charge </a:t>
            </a:r>
            <a:r>
              <a:rPr lang="en-US" b="1" dirty="0"/>
              <a:t>Category 3:</a:t>
            </a:r>
            <a:r>
              <a:rPr lang="en-US" dirty="0"/>
              <a:t> evaluate existing resources for teaching</a:t>
            </a:r>
          </a:p>
          <a:p>
            <a:r>
              <a:rPr lang="en-US" b="1" dirty="0" smtClean="0"/>
              <a:t>Charge </a:t>
            </a:r>
            <a:r>
              <a:rPr lang="en-US" b="1" dirty="0"/>
              <a:t>Category 4:</a:t>
            </a:r>
            <a:r>
              <a:rPr lang="en-US" dirty="0"/>
              <a:t>  Faculty Development - provide systematic approaches to faculty evaluation, offer formal faculty development programs, and recognize excellence in teaching</a:t>
            </a:r>
          </a:p>
          <a:p>
            <a:r>
              <a:rPr lang="en-US" dirty="0"/>
              <a:t> </a:t>
            </a:r>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7</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807636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Approach for charge 1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897580" y="876300"/>
            <a:ext cx="6041516" cy="4038600"/>
          </a:xfrm>
        </p:spPr>
        <p:txBody>
          <a:bodyPr/>
          <a:lstStyle/>
          <a:p>
            <a:pPr marL="57150" indent="0">
              <a:buNone/>
            </a:pPr>
            <a:r>
              <a:rPr lang="en-US" sz="1600" b="1" dirty="0"/>
              <a:t>Charge Category 1:</a:t>
            </a:r>
            <a:r>
              <a:rPr lang="en-US" sz="1600" dirty="0"/>
              <a:t> </a:t>
            </a:r>
            <a:r>
              <a:rPr lang="en-US" sz="1600" i="1" dirty="0" smtClean="0"/>
              <a:t>student </a:t>
            </a:r>
            <a:r>
              <a:rPr lang="en-US" sz="1600" i="1" dirty="0"/>
              <a:t>evaluation of teaching process, </a:t>
            </a:r>
            <a:endParaRPr lang="en-US" sz="1600" i="1" dirty="0" smtClean="0"/>
          </a:p>
          <a:p>
            <a:pPr marL="57150" indent="0">
              <a:buNone/>
            </a:pPr>
            <a:endParaRPr lang="en-US" sz="1600" dirty="0" smtClean="0"/>
          </a:p>
          <a:p>
            <a:pPr marL="57150" indent="0">
              <a:buNone/>
            </a:pPr>
            <a:r>
              <a:rPr lang="en-US" sz="1800" dirty="0" smtClean="0"/>
              <a:t>“</a:t>
            </a:r>
            <a:r>
              <a:rPr lang="en-US" sz="1800" i="1" dirty="0" smtClean="0">
                <a:solidFill>
                  <a:srgbClr val="FF0000"/>
                </a:solidFill>
              </a:rPr>
              <a:t>Designing </a:t>
            </a:r>
            <a:r>
              <a:rPr lang="en-US" sz="1800" i="1" dirty="0">
                <a:solidFill>
                  <a:srgbClr val="FF0000"/>
                </a:solidFill>
              </a:rPr>
              <a:t>evaluation systems </a:t>
            </a:r>
            <a:r>
              <a:rPr lang="en-US" sz="1800" i="1" dirty="0" smtClean="0">
                <a:solidFill>
                  <a:srgbClr val="FF0000"/>
                </a:solidFill>
              </a:rPr>
              <a:t>that prompt </a:t>
            </a:r>
            <a:r>
              <a:rPr lang="en-US" sz="1800" i="1" dirty="0">
                <a:solidFill>
                  <a:srgbClr val="FF0000"/>
                </a:solidFill>
              </a:rPr>
              <a:t>more reflective, rational input would accord </a:t>
            </a:r>
            <a:r>
              <a:rPr lang="en-US" sz="1800" i="1" dirty="0" smtClean="0">
                <a:solidFill>
                  <a:srgbClr val="FF0000"/>
                </a:solidFill>
              </a:rPr>
              <a:t>students enhanced </a:t>
            </a:r>
            <a:r>
              <a:rPr lang="en-US" sz="1800" i="1" dirty="0">
                <a:solidFill>
                  <a:srgbClr val="FF0000"/>
                </a:solidFill>
              </a:rPr>
              <a:t>respect, improve instruction, and treat </a:t>
            </a:r>
            <a:r>
              <a:rPr lang="en-US" sz="1800" i="1" dirty="0" smtClean="0">
                <a:solidFill>
                  <a:srgbClr val="FF0000"/>
                </a:solidFill>
              </a:rPr>
              <a:t>faculty colleagues </a:t>
            </a:r>
            <a:r>
              <a:rPr lang="en-US" sz="1800" i="1" dirty="0">
                <a:solidFill>
                  <a:srgbClr val="FF0000"/>
                </a:solidFill>
              </a:rPr>
              <a:t>more </a:t>
            </a:r>
            <a:r>
              <a:rPr lang="en-US" sz="1800" i="1" dirty="0" smtClean="0">
                <a:solidFill>
                  <a:srgbClr val="FF0000"/>
                </a:solidFill>
              </a:rPr>
              <a:t>fairly’”</a:t>
            </a:r>
            <a:r>
              <a:rPr lang="en-US" sz="1800" dirty="0" smtClean="0">
                <a:solidFill>
                  <a:srgbClr val="FF0000"/>
                </a:solidFill>
              </a:rPr>
              <a:t> </a:t>
            </a:r>
            <a:r>
              <a:rPr lang="en-US" sz="1800" dirty="0" smtClean="0"/>
              <a:t>– (Merritt, 2012)</a:t>
            </a:r>
          </a:p>
          <a:p>
            <a:pPr marL="57150" indent="0">
              <a:buNone/>
            </a:pPr>
            <a:endParaRPr lang="en-US" sz="1600" dirty="0" smtClean="0"/>
          </a:p>
          <a:p>
            <a:pPr indent="-285750"/>
            <a:r>
              <a:rPr lang="en-US" sz="1600" dirty="0" smtClean="0"/>
              <a:t>Merritt</a:t>
            </a:r>
            <a:r>
              <a:rPr lang="en-US" sz="1600" dirty="0"/>
              <a:t>, Deborah J. (2012) "Bias, the Brain, and Student Evaluations of Teaching," </a:t>
            </a:r>
            <a:r>
              <a:rPr lang="en-US" sz="1600" i="1" dirty="0"/>
              <a:t>St. John's Law Review</a:t>
            </a:r>
            <a:r>
              <a:rPr lang="en-US" sz="1600" dirty="0"/>
              <a:t>: Vol. 82: Iss. 1, Article </a:t>
            </a:r>
            <a:r>
              <a:rPr lang="en-US" sz="1600" dirty="0" smtClean="0"/>
              <a:t>6.   Available </a:t>
            </a:r>
            <a:r>
              <a:rPr lang="en-US" sz="1600" dirty="0"/>
              <a:t>at: </a:t>
            </a:r>
            <a:r>
              <a:rPr lang="en-US" sz="1600" dirty="0">
                <a:hlinkClick r:id="rId3"/>
              </a:rPr>
              <a:t>http://</a:t>
            </a:r>
            <a:r>
              <a:rPr lang="en-US" sz="1600" dirty="0" smtClean="0">
                <a:hlinkClick r:id="rId3"/>
              </a:rPr>
              <a:t>scholarship.law.stjohns.edu/lawreview/vol82/iss1/6</a:t>
            </a:r>
            <a:endParaRPr lang="en-US" sz="1600" dirty="0" smtClean="0"/>
          </a:p>
          <a:p>
            <a:r>
              <a:rPr lang="en-US" sz="1600" dirty="0"/>
              <a:t>Philip B. Stark, a professor of economics at the University of California at Berkeley and co-author of a widely read </a:t>
            </a:r>
            <a:r>
              <a:rPr lang="en-US" sz="1600" dirty="0">
                <a:hlinkClick r:id="rId4"/>
              </a:rPr>
              <a:t>2014 paper</a:t>
            </a:r>
            <a:r>
              <a:rPr lang="en-US" sz="1600" dirty="0"/>
              <a:t> </a:t>
            </a:r>
            <a:r>
              <a:rPr lang="en-US" sz="1600" dirty="0" smtClean="0"/>
              <a:t>(</a:t>
            </a:r>
            <a:r>
              <a:rPr lang="en-US" sz="1600" u="sng" dirty="0" smtClean="0">
                <a:hlinkClick r:id="rId5"/>
              </a:rPr>
              <a:t>www.scienceopen.com/document/vid/42e6aae5-</a:t>
            </a:r>
            <a:r>
              <a:rPr lang="en-US" sz="1600" u="sng" dirty="0">
                <a:hlinkClick r:id="rId5"/>
              </a:rPr>
              <a:t>­‐246b-­‐4900-­‐8015-</a:t>
            </a:r>
            <a:r>
              <a:rPr lang="en-US" sz="1600" u="sng" dirty="0" smtClean="0">
                <a:hlinkClick r:id="rId5"/>
              </a:rPr>
              <a:t>­‐</a:t>
            </a:r>
            <a:r>
              <a:rPr lang="en-US" sz="1600" u="sng" dirty="0" smtClean="0"/>
              <a:t>dc99b467b6e4?0)</a:t>
            </a:r>
            <a:endParaRPr lang="en-US" sz="1600" dirty="0"/>
          </a:p>
          <a:p>
            <a:r>
              <a:rPr lang="en-US" sz="1600" dirty="0" smtClean="0">
                <a:solidFill>
                  <a:srgbClr val="FF0000"/>
                </a:solidFill>
              </a:rPr>
              <a:t>…critical </a:t>
            </a:r>
            <a:r>
              <a:rPr lang="en-US" sz="1600" dirty="0">
                <a:solidFill>
                  <a:srgbClr val="FF0000"/>
                </a:solidFill>
              </a:rPr>
              <a:t>of student evaluations of teaching, said he was even more against them now, given the growing body of evidence of their unreliability </a:t>
            </a:r>
            <a:r>
              <a:rPr lang="en-US" sz="1600" dirty="0"/>
              <a:t>-- especially concerning gender bias</a:t>
            </a:r>
            <a:r>
              <a:rPr lang="en-US" sz="1600" dirty="0" smtClean="0"/>
              <a:t>.</a:t>
            </a:r>
            <a:r>
              <a:rPr lang="en-US" sz="1600" dirty="0">
                <a:hlinkClick r:id="rId6"/>
              </a:rPr>
              <a:t> </a:t>
            </a:r>
            <a:endParaRPr lang="en-US" sz="1600" dirty="0" smtClean="0">
              <a:hlinkClick r:id="rId6"/>
            </a:endParaRPr>
          </a:p>
          <a:p>
            <a:r>
              <a:rPr lang="en-US" sz="1600" dirty="0" smtClean="0">
                <a:hlinkClick r:id="rId6"/>
              </a:rPr>
              <a:t>https</a:t>
            </a:r>
            <a:r>
              <a:rPr lang="en-US" sz="1600" dirty="0">
                <a:hlinkClick r:id="rId6"/>
              </a:rPr>
              <a:t>://chronicle.com/article/Everyone-Complains-About/230885/?key=Sm97d19saStAY39qZGoQajdRbn07OE4gZHVKbS19blxWEg=change</a:t>
            </a:r>
            <a:r>
              <a:rPr lang="en-US" sz="1600" dirty="0"/>
              <a:t> </a:t>
            </a:r>
          </a:p>
          <a:p>
            <a:endParaRPr lang="en-US" sz="160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8</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3023520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7100" y="327025"/>
            <a:ext cx="6946900" cy="518366"/>
          </a:xfrm>
        </p:spPr>
        <p:txBody>
          <a:bodyPr/>
          <a:lstStyle/>
          <a:p>
            <a:pPr lvl="0" eaLnBrk="1" hangingPunct="1"/>
            <a:r>
              <a:rPr lang="en-US" dirty="0"/>
              <a:t> </a:t>
            </a:r>
            <a:r>
              <a:rPr lang="en-US" dirty="0" smtClean="0"/>
              <a:t>Approach for charge 1 2014-2015</a:t>
            </a:r>
            <a:r>
              <a:rPr lang="en-US" sz="2400" dirty="0"/>
              <a:t/>
            </a:r>
            <a:br>
              <a:rPr lang="en-US" sz="2400" dirty="0"/>
            </a:br>
            <a:endParaRPr lang="en-US" altLang="en-US" dirty="0" smtClean="0"/>
          </a:p>
        </p:txBody>
      </p:sp>
      <p:sp>
        <p:nvSpPr>
          <p:cNvPr id="6147" name="Rectangle 3"/>
          <p:cNvSpPr>
            <a:spLocks noGrp="1" noChangeArrowheads="1"/>
          </p:cNvSpPr>
          <p:nvPr>
            <p:ph type="body" idx="1"/>
          </p:nvPr>
        </p:nvSpPr>
        <p:spPr>
          <a:xfrm>
            <a:off x="2743201" y="1028700"/>
            <a:ext cx="6400799" cy="4038600"/>
          </a:xfrm>
        </p:spPr>
        <p:txBody>
          <a:bodyPr/>
          <a:lstStyle/>
          <a:p>
            <a:pPr marL="57150" indent="0">
              <a:buNone/>
            </a:pPr>
            <a:r>
              <a:rPr lang="en-US" sz="2000" b="1" dirty="0"/>
              <a:t>Charge Category 1:</a:t>
            </a:r>
            <a:r>
              <a:rPr lang="en-US" sz="2000" dirty="0"/>
              <a:t> </a:t>
            </a:r>
            <a:r>
              <a:rPr lang="en-US" sz="1800" i="1" dirty="0" smtClean="0"/>
              <a:t>student </a:t>
            </a:r>
            <a:r>
              <a:rPr lang="en-US" sz="1800" i="1" dirty="0"/>
              <a:t>evaluation of teaching </a:t>
            </a:r>
            <a:r>
              <a:rPr lang="en-US" sz="1800" i="1" dirty="0" smtClean="0"/>
              <a:t>process</a:t>
            </a:r>
            <a:endParaRPr lang="en-US" sz="1800" dirty="0"/>
          </a:p>
          <a:p>
            <a:r>
              <a:rPr lang="en-US" sz="2000" dirty="0"/>
              <a:t>The TEC </a:t>
            </a:r>
            <a:r>
              <a:rPr lang="en-US" sz="2000" dirty="0" smtClean="0"/>
              <a:t>met </a:t>
            </a:r>
            <a:r>
              <a:rPr lang="en-US" sz="2000" dirty="0"/>
              <a:t>several meetings </a:t>
            </a:r>
            <a:r>
              <a:rPr lang="en-US" sz="2000" dirty="0" smtClean="0"/>
              <a:t>the past </a:t>
            </a:r>
            <a:r>
              <a:rPr lang="en-US" sz="2000" dirty="0"/>
              <a:t>academic year and </a:t>
            </a:r>
            <a:r>
              <a:rPr lang="en-US" sz="2000" u="sng" dirty="0"/>
              <a:t>discussed this charge at almost every meeting</a:t>
            </a:r>
            <a:r>
              <a:rPr lang="en-US" sz="2000" dirty="0"/>
              <a:t>. We sought to determine how we can objectively respond to </a:t>
            </a:r>
            <a:r>
              <a:rPr lang="en-US" sz="2000" dirty="0" smtClean="0"/>
              <a:t>the question.</a:t>
            </a:r>
          </a:p>
          <a:p>
            <a:r>
              <a:rPr lang="en-US" sz="2000" dirty="0" smtClean="0"/>
              <a:t>The </a:t>
            </a:r>
            <a:r>
              <a:rPr lang="en-US" sz="2000" dirty="0"/>
              <a:t>committee </a:t>
            </a:r>
            <a:r>
              <a:rPr lang="en-US" sz="2000" dirty="0">
                <a:solidFill>
                  <a:srgbClr val="FF0000"/>
                </a:solidFill>
              </a:rPr>
              <a:t>examined </a:t>
            </a:r>
            <a:r>
              <a:rPr lang="en-US" sz="2000" dirty="0" smtClean="0">
                <a:solidFill>
                  <a:srgbClr val="FF0000"/>
                </a:solidFill>
              </a:rPr>
              <a:t>literature </a:t>
            </a:r>
            <a:r>
              <a:rPr lang="en-US" sz="2000" dirty="0"/>
              <a:t>related to these questions and solicited </a:t>
            </a:r>
            <a:r>
              <a:rPr lang="en-US" sz="2000" dirty="0">
                <a:solidFill>
                  <a:srgbClr val="FF0000"/>
                </a:solidFill>
              </a:rPr>
              <a:t>input from colleagues</a:t>
            </a:r>
            <a:r>
              <a:rPr lang="en-US" sz="2000" dirty="0"/>
              <a:t> within colleges we represent. We sought comparative data from other institutions that we could use to benchmark. </a:t>
            </a:r>
            <a:endParaRPr lang="en-US" sz="2000" dirty="0" smtClean="0"/>
          </a:p>
          <a:p>
            <a:pPr lvl="1"/>
            <a:r>
              <a:rPr lang="en-US" sz="1600" dirty="0" smtClean="0"/>
              <a:t>For </a:t>
            </a:r>
            <a:r>
              <a:rPr lang="en-US" sz="1600" dirty="0"/>
              <a:t>example, a couple of items that provided comparative insight into the low numbers we have realized and fed our discussion in the future were at: </a:t>
            </a:r>
            <a:endParaRPr lang="en-US" sz="1600" dirty="0" smtClean="0"/>
          </a:p>
          <a:p>
            <a:pPr marL="457200" lvl="1" indent="0">
              <a:buNone/>
            </a:pPr>
            <a:endParaRPr lang="en-US" sz="1600" dirty="0" smtClean="0"/>
          </a:p>
          <a:p>
            <a:pPr marL="457200" lvl="1" indent="0">
              <a:buNone/>
            </a:pPr>
            <a:r>
              <a:rPr lang="en-US" sz="1600" dirty="0">
                <a:hlinkClick r:id="rId3"/>
              </a:rPr>
              <a:t>http://</a:t>
            </a:r>
            <a:r>
              <a:rPr lang="en-US" sz="1600" dirty="0" smtClean="0">
                <a:hlinkClick r:id="rId3"/>
              </a:rPr>
              <a:t>cnu.edu/facultysenate/current/11.19.10/atac.pdf</a:t>
            </a:r>
            <a:endParaRPr lang="en-US" sz="1600" dirty="0" smtClean="0"/>
          </a:p>
          <a:p>
            <a:pPr marL="457200" lvl="1" indent="0">
              <a:buNone/>
            </a:pPr>
            <a:r>
              <a:rPr lang="en-US" sz="1600" dirty="0" smtClean="0"/>
              <a:t>www.innovateonline.info/pdf/vol2_issue6/Online_Student_Evaluations_and_Response_Rates_Reconsidered.pdf </a:t>
            </a:r>
            <a:endParaRPr lang="en-US" sz="1050" dirty="0"/>
          </a:p>
        </p:txBody>
      </p:sp>
      <p:sp>
        <p:nvSpPr>
          <p:cNvPr id="6148" name="Text Box 4"/>
          <p:cNvSpPr txBox="1">
            <a:spLocks noChangeArrowheads="1"/>
          </p:cNvSpPr>
          <p:nvPr/>
        </p:nvSpPr>
        <p:spPr bwMode="auto">
          <a:xfrm>
            <a:off x="187325"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dirty="0" smtClean="0">
                <a:solidFill>
                  <a:srgbClr val="003399"/>
                </a:solidFill>
              </a:rPr>
              <a:t>Slide</a:t>
            </a:r>
            <a:endParaRPr lang="fr-FR" altLang="en-US" sz="1600" dirty="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dirty="0"/>
          </a:p>
        </p:txBody>
      </p:sp>
      <p:sp>
        <p:nvSpPr>
          <p:cNvPr id="6150" name="Rectangle 6"/>
          <p:cNvSpPr>
            <a:spLocks noChangeArrowheads="1"/>
          </p:cNvSpPr>
          <p:nvPr/>
        </p:nvSpPr>
        <p:spPr bwMode="auto">
          <a:xfrm>
            <a:off x="1136650" y="266700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dirty="0">
                <a:solidFill>
                  <a:srgbClr val="4E6EC8"/>
                </a:solidFill>
                <a:latin typeface="Arial Black" panose="020B0A04020102020204" pitchFamily="34" charset="0"/>
              </a:rPr>
              <a:t>9</a:t>
            </a:r>
            <a:endParaRPr lang="fr-FR" altLang="en-US" sz="2400" dirty="0">
              <a:solidFill>
                <a:srgbClr val="4E6EC8"/>
              </a:solidFill>
              <a:latin typeface="Arial Black" panose="020B0A04020102020204" pitchFamily="34" charset="0"/>
            </a:endParaRPr>
          </a:p>
        </p:txBody>
      </p:sp>
      <p:sp>
        <p:nvSpPr>
          <p:cNvPr id="6152" name="Text Box 8"/>
          <p:cNvSpPr txBox="1">
            <a:spLocks noChangeArrowheads="1"/>
          </p:cNvSpPr>
          <p:nvPr/>
        </p:nvSpPr>
        <p:spPr bwMode="auto">
          <a:xfrm>
            <a:off x="495300" y="1667534"/>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dirty="0"/>
              <a:t>Company LOGO</a:t>
            </a:r>
            <a:endParaRPr lang="fr-FR" altLang="en-US" sz="1600"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933" y="379565"/>
            <a:ext cx="915348" cy="931652"/>
          </a:xfrm>
          <a:prstGeom prst="rect">
            <a:avLst/>
          </a:prstGeom>
        </p:spPr>
      </p:pic>
    </p:spTree>
    <p:extLst>
      <p:ext uri="{BB962C8B-B14F-4D97-AF65-F5344CB8AC3E}">
        <p14:creationId xmlns:p14="http://schemas.microsoft.com/office/powerpoint/2010/main" val="2959160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80"/>
      </a:dk1>
      <a:lt1>
        <a:srgbClr val="FFFFFF"/>
      </a:lt1>
      <a:dk2>
        <a:srgbClr val="FFFFFF"/>
      </a:dk2>
      <a:lt2>
        <a:srgbClr val="808080"/>
      </a:lt2>
      <a:accent1>
        <a:srgbClr val="B4D7EB"/>
      </a:accent1>
      <a:accent2>
        <a:srgbClr val="183883"/>
      </a:accent2>
      <a:accent3>
        <a:srgbClr val="FFFFFF"/>
      </a:accent3>
      <a:accent4>
        <a:srgbClr val="00006C"/>
      </a:accent4>
      <a:accent5>
        <a:srgbClr val="D6E8F3"/>
      </a:accent5>
      <a:accent6>
        <a:srgbClr val="153276"/>
      </a:accent6>
      <a:hlink>
        <a:srgbClr val="365B91"/>
      </a:hlink>
      <a:folHlink>
        <a:srgbClr val="97C6E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2736</TotalTime>
  <Words>2177</Words>
  <Application>Microsoft Office PowerPoint</Application>
  <PresentationFormat>On-screen Show (4:3)</PresentationFormat>
  <Paragraphs>262</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Teaching Effectiveness Committee</vt:lpstr>
      <vt:lpstr>Presentation:</vt:lpstr>
      <vt:lpstr>Our purpose / on-going charge:</vt:lpstr>
      <vt:lpstr>Our composition:</vt:lpstr>
      <vt:lpstr>Our 18 members (2014-2015):</vt:lpstr>
      <vt:lpstr> Charge and Plan of Work 2014-2015 </vt:lpstr>
      <vt:lpstr> Charge and Plan of Work 2014-2015 </vt:lpstr>
      <vt:lpstr> Approach for charge 1 2014-2015 </vt:lpstr>
      <vt:lpstr> Approach for charge 1 2014-2015 </vt:lpstr>
      <vt:lpstr> Observations / Recommendations</vt:lpstr>
      <vt:lpstr> Recommendations </vt:lpstr>
      <vt:lpstr> Additional Observations / Recommendations </vt:lpstr>
      <vt:lpstr> Additional Observations / Recommendations </vt:lpstr>
      <vt:lpstr> Perceptions</vt:lpstr>
      <vt:lpstr> Best Practices</vt:lpstr>
      <vt:lpstr> Response Rate  Recommendations</vt:lpstr>
      <vt:lpstr> TEC Plan of Work / Efforts 2014-2015 </vt:lpstr>
      <vt:lpstr> TEC Plan of Work / Efforts 2014-2015 </vt:lpstr>
      <vt:lpstr> TEC Plan of Work / Efforts 2014-2015 </vt:lpstr>
      <vt:lpstr>TEC Plan of Work / Efforts 2014-2015 </vt:lpstr>
      <vt:lpstr> In Conclusion:  </vt:lpstr>
      <vt:lpstr> TEC References for Charge 1 </vt:lpstr>
      <vt:lpstr> More observations </vt:lpstr>
      <vt:lpstr> More Observations</vt:lpstr>
    </vt:vector>
  </TitlesOfParts>
  <Company>Presentation Magazine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Bubbles Template</dc:title>
  <dc:creator>Presentation Magazine</dc:creator>
  <cp:lastModifiedBy>Patricia Duffy</cp:lastModifiedBy>
  <cp:revision>63</cp:revision>
  <dcterms:created xsi:type="dcterms:W3CDTF">2005-02-28T14:06:28Z</dcterms:created>
  <dcterms:modified xsi:type="dcterms:W3CDTF">2015-06-16T15:17:55Z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