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6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6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7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8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6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5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7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6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3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E98E-E1C1-4909-9336-BD2A279B9C66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7939-FFB2-45EE-8AA8-AA3051318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Faculty Handbook Review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Proposed revision to 3.7.1 and 3.7.2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33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 motion was made </a:t>
            </a:r>
            <a:r>
              <a:rPr lang="en-US" sz="3600" dirty="0" smtClean="0"/>
              <a:t>in the University Senate on April 2, 2013 </a:t>
            </a:r>
            <a:r>
              <a:rPr lang="en-US" sz="3600" dirty="0"/>
              <a:t>to </a:t>
            </a:r>
            <a:r>
              <a:rPr lang="en-US" sz="3600" dirty="0" smtClean="0"/>
              <a:t>delete 3.7.2 from the </a:t>
            </a:r>
            <a:r>
              <a:rPr lang="en-US" sz="3600" dirty="0"/>
              <a:t>Faculty </a:t>
            </a:r>
            <a:r>
              <a:rPr lang="en-US" sz="3600" dirty="0" smtClean="0"/>
              <a:t>Handbook, a new policy on annual tenure review.</a:t>
            </a:r>
          </a:p>
          <a:p>
            <a:r>
              <a:rPr lang="en-US" sz="3600" dirty="0" smtClean="0"/>
              <a:t>The Senate voted to refer the matter to the FHRC.</a:t>
            </a:r>
          </a:p>
          <a:p>
            <a:pPr lvl="0"/>
            <a:r>
              <a:rPr lang="en-US" sz="3600" dirty="0" smtClean="0"/>
              <a:t>In </a:t>
            </a:r>
            <a:r>
              <a:rPr lang="en-US" sz="3600" dirty="0"/>
              <a:t>December of 2013, </a:t>
            </a:r>
            <a:r>
              <a:rPr lang="en-US" sz="3600" dirty="0" smtClean="0"/>
              <a:t>Senate Chair Larry </a:t>
            </a:r>
            <a:r>
              <a:rPr lang="en-US" sz="3600" dirty="0"/>
              <a:t>Crowley </a:t>
            </a:r>
            <a:r>
              <a:rPr lang="en-US" sz="3600" dirty="0" smtClean="0"/>
              <a:t>formally charged the FHRC.</a:t>
            </a:r>
            <a:endParaRPr lang="en-US" sz="3600" dirty="0"/>
          </a:p>
          <a:p>
            <a:pPr lvl="0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To see how each college and school at Auburn is conducting their review so as to minimize the time commitment on the effort;</a:t>
            </a:r>
          </a:p>
          <a:p>
            <a:pPr lvl="1"/>
            <a:r>
              <a:rPr lang="en-US" sz="3200" dirty="0" smtClean="0"/>
              <a:t>To study what advantages this review provides our pre-tenured faculty and at what cost to the tenured faculty;</a:t>
            </a:r>
          </a:p>
          <a:p>
            <a:pPr lvl="1"/>
            <a:r>
              <a:rPr lang="en-US" sz="3200" dirty="0" smtClean="0"/>
              <a:t>To see how other universities provide that input;</a:t>
            </a:r>
          </a:p>
          <a:p>
            <a:pPr lvl="1"/>
            <a:r>
              <a:rPr lang="en-US" sz="3200" dirty="0"/>
              <a:t>If changes in the handbook are warranted, please provide suggested </a:t>
            </a:r>
            <a:r>
              <a:rPr lang="en-US" sz="3200" dirty="0" smtClean="0"/>
              <a:t>language.  </a:t>
            </a:r>
            <a:endParaRPr lang="en-US" sz="3200" dirty="0"/>
          </a:p>
          <a:p>
            <a:pPr lvl="1"/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372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FHRC 2013-14</a:t>
            </a:r>
            <a:br>
              <a:rPr lang="en-US" dirty="0" smtClean="0"/>
            </a:br>
            <a:r>
              <a:rPr lang="en-US" dirty="0" smtClean="0"/>
              <a:t>Chair: Barbara Bishop (Library)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We conducted internal surveys and studied the procedures used by 19 peer institutions, revealing much </a:t>
            </a:r>
            <a:r>
              <a:rPr lang="en-US" sz="3200" dirty="0" smtClean="0"/>
              <a:t>variation (details available on request).</a:t>
            </a:r>
            <a:endParaRPr lang="en-US" sz="3200" dirty="0" smtClean="0"/>
          </a:p>
          <a:p>
            <a:r>
              <a:rPr lang="en-US" sz="3200" dirty="0" smtClean="0"/>
              <a:t>As a result of our study, we made two recommendations: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 smtClean="0"/>
              <a:t>Recommendation 1</a:t>
            </a:r>
            <a:r>
              <a:rPr lang="en-US" sz="3200" dirty="0" smtClean="0"/>
              <a:t>: Fold 3.7.2 into 3.7.1 to improve clarity and concision, to remove redundancies and logical inconsistencies, and to give responsibility for implementation to departments, schools and colleges to fit their needs.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b="1" dirty="0" smtClean="0"/>
              <a:t>Recommendation </a:t>
            </a:r>
            <a:r>
              <a:rPr lang="en-US" sz="3200" b="1" dirty="0"/>
              <a:t>2</a:t>
            </a:r>
            <a:r>
              <a:rPr lang="en-US" sz="3200" dirty="0"/>
              <a:t>: Remove </a:t>
            </a:r>
            <a:r>
              <a:rPr lang="en-US" sz="3200" dirty="0" smtClean="0"/>
              <a:t>from </a:t>
            </a:r>
            <a:r>
              <a:rPr lang="en-US" sz="3200" dirty="0"/>
              <a:t>Provost’s </a:t>
            </a:r>
            <a:r>
              <a:rPr lang="en-US" sz="3200" dirty="0" smtClean="0"/>
              <a:t>website obsolete “</a:t>
            </a:r>
            <a:r>
              <a:rPr lang="en-US" sz="3200" dirty="0"/>
              <a:t>Annual Tenure Review Guidelines” (revised May 6, 2009</a:t>
            </a:r>
            <a:r>
              <a:rPr lang="en-US" sz="3200" dirty="0" smtClean="0"/>
              <a:t>).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8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Reasons for Recommended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Head/chair conducts annual review using all available data</a:t>
            </a:r>
          </a:p>
          <a:p>
            <a:r>
              <a:rPr lang="en-US" dirty="0" smtClean="0"/>
              <a:t>Thorough review in large departments laborious</a:t>
            </a:r>
          </a:p>
          <a:p>
            <a:r>
              <a:rPr lang="en-US" dirty="0" smtClean="0"/>
              <a:t>Streamlined review (e.g. based on c.v.) based on incomplete data</a:t>
            </a:r>
          </a:p>
          <a:p>
            <a:r>
              <a:rPr lang="en-US" dirty="0" smtClean="0"/>
              <a:t>Candidates who desire tenured faculty input can request through chair</a:t>
            </a:r>
          </a:p>
          <a:p>
            <a:r>
              <a:rPr lang="en-US" dirty="0" smtClean="0"/>
              <a:t>P&amp;T criteria for all units more transparent than when idea first arose</a:t>
            </a:r>
          </a:p>
          <a:p>
            <a:r>
              <a:rPr lang="en-US" dirty="0" smtClean="0"/>
              <a:t>Individual departments best able to determine needs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8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Drafting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Last year’s FHRC forwarded a draft to the Steering Committee, which made recommendations;</a:t>
            </a:r>
          </a:p>
          <a:p>
            <a:r>
              <a:rPr lang="en-US" sz="4000" dirty="0" smtClean="0"/>
              <a:t>This year the new FHRC revised the draft further in response to these and later recommendations;</a:t>
            </a:r>
          </a:p>
          <a:p>
            <a:r>
              <a:rPr lang="en-US" sz="4000" dirty="0" smtClean="0"/>
              <a:t>The FHRC forwarded to Senate leadership the final draft of its proposed revision.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719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FHRC 2014-15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James Goldstein, </a:t>
            </a:r>
            <a:r>
              <a:rPr lang="en-US" sz="3600" i="1" dirty="0" smtClean="0"/>
              <a:t>English (Chair)</a:t>
            </a:r>
          </a:p>
          <a:p>
            <a:pPr marL="0" indent="0">
              <a:buNone/>
            </a:pPr>
            <a:r>
              <a:rPr lang="en-US" sz="3600" dirty="0" smtClean="0"/>
              <a:t>James </a:t>
            </a:r>
            <a:r>
              <a:rPr lang="en-US" sz="3600" dirty="0" err="1" smtClean="0"/>
              <a:t>Barbaree</a:t>
            </a:r>
            <a:r>
              <a:rPr lang="en-US" sz="3600" dirty="0" smtClean="0"/>
              <a:t>, </a:t>
            </a:r>
            <a:r>
              <a:rPr lang="en-US" sz="3600" i="1" dirty="0" smtClean="0"/>
              <a:t>Biological Sciences</a:t>
            </a:r>
          </a:p>
          <a:p>
            <a:pPr marL="0" indent="0">
              <a:buNone/>
            </a:pPr>
            <a:r>
              <a:rPr lang="en-US" sz="3600" dirty="0" smtClean="0"/>
              <a:t>Dawn </a:t>
            </a:r>
            <a:r>
              <a:rPr lang="en-US" sz="3600" dirty="0" err="1" smtClean="0"/>
              <a:t>Boothe</a:t>
            </a:r>
            <a:r>
              <a:rPr lang="en-US" sz="3600" dirty="0" smtClean="0"/>
              <a:t>, </a:t>
            </a:r>
            <a:r>
              <a:rPr lang="en-US" sz="3600" i="1" dirty="0" smtClean="0"/>
              <a:t>Veterinary Medicine</a:t>
            </a:r>
          </a:p>
          <a:p>
            <a:pPr marL="0" indent="0">
              <a:buNone/>
            </a:pPr>
            <a:r>
              <a:rPr lang="en-US" sz="3600" dirty="0" err="1" smtClean="0"/>
              <a:t>Hulya</a:t>
            </a:r>
            <a:r>
              <a:rPr lang="en-US" sz="3600" dirty="0" smtClean="0"/>
              <a:t> </a:t>
            </a:r>
            <a:r>
              <a:rPr lang="en-US" sz="3600" dirty="0" err="1" smtClean="0"/>
              <a:t>Kirkici</a:t>
            </a:r>
            <a:r>
              <a:rPr lang="en-US" sz="3600" dirty="0" smtClean="0"/>
              <a:t>, </a:t>
            </a:r>
            <a:r>
              <a:rPr lang="en-US" sz="3600" i="1" dirty="0" smtClean="0"/>
              <a:t>Engineering</a:t>
            </a:r>
          </a:p>
          <a:p>
            <a:pPr marL="0" indent="0">
              <a:buNone/>
            </a:pPr>
            <a:r>
              <a:rPr lang="en-US" sz="3600" dirty="0" smtClean="0"/>
              <a:t>Peter </a:t>
            </a:r>
            <a:r>
              <a:rPr lang="en-US" sz="3600" dirty="0" err="1" smtClean="0"/>
              <a:t>Livant</a:t>
            </a:r>
            <a:r>
              <a:rPr lang="en-US" sz="3600" dirty="0" smtClean="0"/>
              <a:t>, </a:t>
            </a:r>
            <a:r>
              <a:rPr lang="en-US" sz="3600" i="1" dirty="0" smtClean="0"/>
              <a:t>Chemistry</a:t>
            </a:r>
          </a:p>
          <a:p>
            <a:pPr marL="0" indent="0">
              <a:buNone/>
            </a:pPr>
            <a:r>
              <a:rPr lang="en-US" sz="3600" dirty="0" smtClean="0"/>
              <a:t>Robert </a:t>
            </a:r>
            <a:r>
              <a:rPr lang="en-US" sz="3600" dirty="0" err="1" smtClean="0"/>
              <a:t>Weigel</a:t>
            </a:r>
            <a:r>
              <a:rPr lang="en-US" sz="3600" dirty="0" smtClean="0"/>
              <a:t>, </a:t>
            </a:r>
            <a:r>
              <a:rPr lang="en-US" sz="3600" i="1" dirty="0" smtClean="0"/>
              <a:t>Foreign Languages and Literatures</a:t>
            </a:r>
          </a:p>
          <a:p>
            <a:pPr marL="0" indent="0">
              <a:buNone/>
            </a:pPr>
            <a:r>
              <a:rPr lang="en-US" sz="3600" dirty="0" smtClean="0"/>
              <a:t>Emmett Winn, </a:t>
            </a:r>
            <a:r>
              <a:rPr lang="en-US" sz="3600" i="1" dirty="0" smtClean="0"/>
              <a:t>Provost’s Office (Continuing)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15319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377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Faculty Handbook Review Committee</vt:lpstr>
      <vt:lpstr>Background</vt:lpstr>
      <vt:lpstr>The Charge</vt:lpstr>
      <vt:lpstr>FHRC 2013-14 Chair: Barbara Bishop (Library)</vt:lpstr>
      <vt:lpstr>Reasons for Recommended Change</vt:lpstr>
      <vt:lpstr>Drafting Process</vt:lpstr>
      <vt:lpstr>FHRC 2014-15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Handbook Review Committee</dc:title>
  <dc:creator>CLA User</dc:creator>
  <cp:lastModifiedBy>CLA User</cp:lastModifiedBy>
  <cp:revision>14</cp:revision>
  <dcterms:created xsi:type="dcterms:W3CDTF">2015-01-29T19:22:39Z</dcterms:created>
  <dcterms:modified xsi:type="dcterms:W3CDTF">2015-02-12T21:52:30Z</dcterms:modified>
</cp:coreProperties>
</file>