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
  </p:notesMasterIdLst>
  <p:handoutMasterIdLst>
    <p:handoutMasterId r:id="rId11"/>
  </p:handoutMasterIdLst>
  <p:sldIdLst>
    <p:sldId id="279" r:id="rId3"/>
    <p:sldId id="281" r:id="rId4"/>
    <p:sldId id="285" r:id="rId5"/>
    <p:sldId id="290" r:id="rId6"/>
    <p:sldId id="282" r:id="rId7"/>
    <p:sldId id="291" r:id="rId8"/>
    <p:sldId id="289" r:id="rId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81197" autoAdjust="0"/>
  </p:normalViewPr>
  <p:slideViewPr>
    <p:cSldViewPr>
      <p:cViewPr varScale="1">
        <p:scale>
          <a:sx n="65" d="100"/>
          <a:sy n="65" d="100"/>
        </p:scale>
        <p:origin x="-534" y="-114"/>
      </p:cViewPr>
      <p:guideLst>
        <p:guide orient="horz" pos="2160"/>
        <p:guide pos="2880"/>
      </p:guideLst>
    </p:cSldViewPr>
  </p:slideViewPr>
  <p:outlineViewPr>
    <p:cViewPr>
      <p:scale>
        <a:sx n="33" d="100"/>
        <a:sy n="33" d="100"/>
      </p:scale>
      <p:origin x="0" y="136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fld id="{8FE39764-F7FF-4E28-9AD4-FBFAF5FFF58C}" type="datetimeFigureOut">
              <a:rPr lang="en-US" smtClean="0"/>
              <a:pPr/>
              <a:t>2/16/2015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2375E6E5-51F4-4B31-8A08-13F910E61B35}" type="slidenum">
              <a:rPr lang="en-US" smtClean="0"/>
              <a:pPr/>
              <a:t>‹#›</a:t>
            </a:fld>
            <a:endParaRPr lang="en-US" dirty="0"/>
          </a:p>
        </p:txBody>
      </p:sp>
    </p:spTree>
    <p:extLst>
      <p:ext uri="{BB962C8B-B14F-4D97-AF65-F5344CB8AC3E}">
        <p14:creationId xmlns:p14="http://schemas.microsoft.com/office/powerpoint/2010/main" val="1042171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350DC328-7FEF-4B48-8480-7B09D8387F66}" type="datetimeFigureOut">
              <a:rPr lang="en-US" smtClean="0"/>
              <a:pPr/>
              <a:t>2/16/2015</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DD7F6AE6-8526-4C59-9A36-6DF0DD6C0B96}" type="slidenum">
              <a:rPr lang="en-US" smtClean="0"/>
              <a:pPr/>
              <a:t>‹#›</a:t>
            </a:fld>
            <a:endParaRPr lang="en-US" dirty="0"/>
          </a:p>
        </p:txBody>
      </p:sp>
    </p:spTree>
    <p:extLst>
      <p:ext uri="{BB962C8B-B14F-4D97-AF65-F5344CB8AC3E}">
        <p14:creationId xmlns:p14="http://schemas.microsoft.com/office/powerpoint/2010/main" val="2457382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F6AE6-8526-4C59-9A36-6DF0DD6C0B96}" type="slidenum">
              <a:rPr lang="en-US" smtClean="0"/>
              <a:pPr/>
              <a:t>1</a:t>
            </a:fld>
            <a:endParaRPr lang="en-US" dirty="0"/>
          </a:p>
        </p:txBody>
      </p:sp>
    </p:spTree>
    <p:extLst>
      <p:ext uri="{BB962C8B-B14F-4D97-AF65-F5344CB8AC3E}">
        <p14:creationId xmlns:p14="http://schemas.microsoft.com/office/powerpoint/2010/main" val="12876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Week has evolved into This is Research.  This</a:t>
            </a:r>
            <a:r>
              <a:rPr lang="en-US" baseline="0" dirty="0" smtClean="0"/>
              <a:t> is Research will feature a student symposium this April and a faculty symposium in September.  This change was based on a range of input sources and culminated with two meetings over the summer with faculty and administrators who discussed the purpose and value of Research Week, noting which aspects were and were not hitting the mark.  The decision  is to hold more focused, shorter events that address the most important goals for students and for faculty.  </a:t>
            </a:r>
            <a:endParaRPr lang="en-US" dirty="0"/>
          </a:p>
        </p:txBody>
      </p:sp>
      <p:sp>
        <p:nvSpPr>
          <p:cNvPr id="4" name="Slide Number Placeholder 3"/>
          <p:cNvSpPr>
            <a:spLocks noGrp="1"/>
          </p:cNvSpPr>
          <p:nvPr>
            <p:ph type="sldNum" sz="quarter" idx="10"/>
          </p:nvPr>
        </p:nvSpPr>
        <p:spPr/>
        <p:txBody>
          <a:bodyPr/>
          <a:lstStyle/>
          <a:p>
            <a:fld id="{DD7F6AE6-8526-4C59-9A36-6DF0DD6C0B96}" type="slidenum">
              <a:rPr lang="en-US" smtClean="0"/>
              <a:pPr/>
              <a:t>2</a:t>
            </a:fld>
            <a:endParaRPr lang="en-US" dirty="0"/>
          </a:p>
        </p:txBody>
      </p:sp>
    </p:spTree>
    <p:extLst>
      <p:ext uri="{BB962C8B-B14F-4D97-AF65-F5344CB8AC3E}">
        <p14:creationId xmlns:p14="http://schemas.microsoft.com/office/powerpoint/2010/main" val="2542634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For students, the purpose</a:t>
            </a:r>
            <a:r>
              <a:rPr lang="en-US" baseline="0" dirty="0" smtClean="0"/>
              <a:t> of This is Research is to provide professional experience presenting research and interacting with various audiences (other students, faculty, potential employers).  Students also compete for awards that can add to their accomplishments their resumes/CVs.  </a:t>
            </a:r>
          </a:p>
          <a:p>
            <a:pPr>
              <a:spcBef>
                <a:spcPct val="0"/>
              </a:spcBef>
            </a:pPr>
            <a:endParaRPr lang="en-US" baseline="0" dirty="0" smtClean="0"/>
          </a:p>
          <a:p>
            <a:pPr>
              <a:spcBef>
                <a:spcPct val="0"/>
              </a:spcBef>
            </a:pPr>
            <a:r>
              <a:rPr lang="en-US" baseline="0" dirty="0" smtClean="0"/>
              <a:t>For 2015 the student symposium will be April 13 (and possibly extend into April 14 depending on the number of submissions).  The event will feature undergraduate and graduate students presenting their research via oral papers, posters and creative scholarship presentations. </a:t>
            </a:r>
          </a:p>
          <a:p>
            <a:pPr>
              <a:spcBef>
                <a:spcPct val="0"/>
              </a:spcBef>
            </a:pPr>
            <a:endParaRPr lang="en-US" baseline="0" dirty="0" smtClean="0"/>
          </a:p>
          <a:p>
            <a:pPr>
              <a:spcBef>
                <a:spcPct val="0"/>
              </a:spcBef>
            </a:pPr>
            <a:r>
              <a:rPr lang="en-US" baseline="0" dirty="0" smtClean="0"/>
              <a:t>Very Important Tigers (high achieving juniors in high school) will be coming to see some of the presentations</a:t>
            </a:r>
          </a:p>
          <a:p>
            <a:pPr>
              <a:spcBef>
                <a:spcPct val="0"/>
              </a:spcBef>
            </a:pPr>
            <a:endParaRPr lang="en-US" baseline="0" dirty="0" smtClean="0"/>
          </a:p>
          <a:p>
            <a:pPr>
              <a:spcBef>
                <a:spcPct val="0"/>
              </a:spcBef>
            </a:pPr>
            <a:r>
              <a:rPr lang="en-US" baseline="0" dirty="0" smtClean="0"/>
              <a:t>Employers with an interest in hiring professionals with research experience also will be attending</a:t>
            </a:r>
          </a:p>
          <a:p>
            <a:pPr>
              <a:spcBef>
                <a:spcPct val="0"/>
              </a:spcBef>
            </a:pPr>
            <a:endParaRPr lang="en-US" baseline="0" dirty="0" smtClean="0"/>
          </a:p>
          <a:p>
            <a:pPr>
              <a:spcBef>
                <a:spcPct val="0"/>
              </a:spcBef>
            </a:pPr>
            <a:r>
              <a:rPr lang="en-US" baseline="0" dirty="0" smtClean="0"/>
              <a:t>On April 13 in the early evening we will hold a mentor recognition reception</a:t>
            </a:r>
          </a:p>
          <a:p>
            <a:pPr>
              <a:spcBef>
                <a:spcPct val="0"/>
              </a:spcBef>
            </a:pPr>
            <a:endParaRPr lang="en-US" baseline="0" dirty="0" smtClean="0"/>
          </a:p>
          <a:p>
            <a:pPr>
              <a:spcBef>
                <a:spcPct val="0"/>
              </a:spcBef>
            </a:pPr>
            <a:r>
              <a:rPr lang="en-US" baseline="0" dirty="0" smtClean="0"/>
              <a:t>The Student Research Awards Ceremony and Reception will be held the evening of April 20</a:t>
            </a:r>
            <a:endParaRPr lang="en-US" dirty="0"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671CD0-2EDF-4228-B4AD-164CB2DA7D3C}" type="slidenum">
              <a:rPr lang="en-US">
                <a:solidFill>
                  <a:prstClr val="black"/>
                </a:solidFill>
              </a:rPr>
              <a:pPr fontAlgn="base">
                <a:spcBef>
                  <a:spcPct val="0"/>
                </a:spcBef>
                <a:spcAft>
                  <a:spcPct val="0"/>
                </a:spcAft>
              </a:pPr>
              <a:t>3</a:t>
            </a:fld>
            <a:endParaRPr lang="en-US" dirty="0">
              <a:solidFill>
                <a:prstClr val="black"/>
              </a:solidFill>
            </a:endParaRPr>
          </a:p>
        </p:txBody>
      </p:sp>
    </p:spTree>
    <p:extLst>
      <p:ext uri="{BB962C8B-B14F-4D97-AF65-F5344CB8AC3E}">
        <p14:creationId xmlns:p14="http://schemas.microsoft.com/office/powerpoint/2010/main" val="3862501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This</a:t>
            </a:r>
            <a:r>
              <a:rPr lang="en-US" baseline="0" dirty="0" smtClean="0"/>
              <a:t> is Research Faculty Symposium has two primary aims:  recognition and connection</a:t>
            </a:r>
          </a:p>
          <a:p>
            <a:endParaRPr lang="en-US" baseline="0" dirty="0" smtClean="0"/>
          </a:p>
          <a:p>
            <a:r>
              <a:rPr lang="en-US" baseline="0" dirty="0" smtClean="0"/>
              <a:t>This is Research will be a place to showcase some of the most successful researchers at Auburn each year – units will select faculty to be honored in this way and these faculty members will present their research in the form of Auburn Talks or in some other featured presentation format.  Students and faculty will benefit from attending these presentations, and those selected to present will be receiving a meaningful honor. </a:t>
            </a:r>
          </a:p>
          <a:p>
            <a:endParaRPr lang="en-US" baseline="0" dirty="0" smtClean="0"/>
          </a:p>
          <a:p>
            <a:r>
              <a:rPr lang="en-US" baseline="0" dirty="0" smtClean="0"/>
              <a:t>We also will be inviting the Research Advisory Board members (their fall meeting will overlap with the Sept. 30 event.  And we will be inviting industry and foundation representatives, and faculty members from other nearby colleges/universities (colleagues, collaborators, and those interested in the strategic interdisciplinary research areas at Auburn) . These are valuable audiences for our researchers.</a:t>
            </a:r>
          </a:p>
          <a:p>
            <a:endParaRPr lang="en-US" baseline="0" dirty="0" smtClean="0"/>
          </a:p>
          <a:p>
            <a:r>
              <a:rPr lang="en-US" baseline="0" dirty="0" smtClean="0"/>
              <a:t>Connection among Auburn researchers also is important, since more and more we need to collaborate across disciplines to develop viable projects and secure external funding.  This is research will be structured to promote connection through themed poster sessions and lightning presentation sessions.</a:t>
            </a:r>
          </a:p>
          <a:p>
            <a:endParaRPr lang="en-US" baseline="0" dirty="0" smtClean="0"/>
          </a:p>
          <a:p>
            <a:r>
              <a:rPr lang="en-US" baseline="0" dirty="0" smtClean="0"/>
              <a:t>Finally, we will conclude the event with a keynote speaker and reception– cyber will be the theme for the keynote as this links with the topic of Auburn Speaks 2015 </a:t>
            </a:r>
          </a:p>
          <a:p>
            <a:endParaRPr lang="en-US" baseline="0" dirty="0" smtClean="0"/>
          </a:p>
          <a:p>
            <a:r>
              <a:rPr lang="en-US" baseline="0" dirty="0" smtClean="0"/>
              <a:t>Starting in 2016 Creative Scholarship will be featured biennially.  We had an awesome exhibition in 2014 but the installation was time and labor intensive – it was decided that we would hold an extended creative scholarship exhibition every other year beginning in 2016.  We want to use a venue that permits high visibility and extended time for the exhibition of the creative works.</a:t>
            </a:r>
          </a:p>
          <a:p>
            <a:endParaRPr lang="en-US" dirty="0"/>
          </a:p>
        </p:txBody>
      </p:sp>
      <p:sp>
        <p:nvSpPr>
          <p:cNvPr id="4" name="Slide Number Placeholder 3"/>
          <p:cNvSpPr>
            <a:spLocks noGrp="1"/>
          </p:cNvSpPr>
          <p:nvPr>
            <p:ph type="sldNum" sz="quarter" idx="10"/>
          </p:nvPr>
        </p:nvSpPr>
        <p:spPr/>
        <p:txBody>
          <a:bodyPr/>
          <a:lstStyle/>
          <a:p>
            <a:fld id="{DD7F6AE6-8526-4C59-9A36-6DF0DD6C0B96}" type="slidenum">
              <a:rPr lang="en-US" smtClean="0"/>
              <a:pPr/>
              <a:t>4</a:t>
            </a:fld>
            <a:endParaRPr lang="en-US" dirty="0"/>
          </a:p>
        </p:txBody>
      </p:sp>
    </p:spTree>
    <p:extLst>
      <p:ext uri="{BB962C8B-B14F-4D97-AF65-F5344CB8AC3E}">
        <p14:creationId xmlns:p14="http://schemas.microsoft.com/office/powerpoint/2010/main" val="3289959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the April student symposium and the September</a:t>
            </a:r>
            <a:r>
              <a:rPr lang="en-US" baseline="0" dirty="0" smtClean="0"/>
              <a:t> faculty symposium, we ask that you encourage faculty to incorporate This is Research into their syllabi.  For the April Student Symposium we ask that students who are presenting be supported to do so by faculty and that students who are not presenting be encouraged to attend some of the presentations.  For the September Faculty Symposium – we suggest having assignments or extra credit would encourage students to attend the event and be exposed to the exciting research being conducted across campus.</a:t>
            </a:r>
            <a:endParaRPr lang="en-US" dirty="0"/>
          </a:p>
        </p:txBody>
      </p:sp>
      <p:sp>
        <p:nvSpPr>
          <p:cNvPr id="4" name="Slide Number Placeholder 3"/>
          <p:cNvSpPr>
            <a:spLocks noGrp="1"/>
          </p:cNvSpPr>
          <p:nvPr>
            <p:ph type="sldNum" sz="quarter" idx="10"/>
          </p:nvPr>
        </p:nvSpPr>
        <p:spPr/>
        <p:txBody>
          <a:bodyPr/>
          <a:lstStyle/>
          <a:p>
            <a:fld id="{41063677-145A-4D01-97DA-5766265E1E53}"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483793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671CD0-2EDF-4228-B4AD-164CB2DA7D3C}" type="slidenum">
              <a:rPr lang="en-US">
                <a:solidFill>
                  <a:prstClr val="black"/>
                </a:solidFill>
              </a:rPr>
              <a:pPr fontAlgn="base">
                <a:spcBef>
                  <a:spcPct val="0"/>
                </a:spcBef>
                <a:spcAft>
                  <a:spcPct val="0"/>
                </a:spcAft>
              </a:pPr>
              <a:t>7</a:t>
            </a:fld>
            <a:endParaRPr lang="en-US" dirty="0">
              <a:solidFill>
                <a:prstClr val="black"/>
              </a:solidFill>
            </a:endParaRPr>
          </a:p>
        </p:txBody>
      </p:sp>
    </p:spTree>
    <p:extLst>
      <p:ext uri="{BB962C8B-B14F-4D97-AF65-F5344CB8AC3E}">
        <p14:creationId xmlns:p14="http://schemas.microsoft.com/office/powerpoint/2010/main" val="698708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614B50-1936-4718-BDE8-3CBAA27BEBC5}" type="datetimeFigureOut">
              <a:rPr lang="en-US" smtClean="0"/>
              <a:pPr/>
              <a:t>2/16/2015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097C38-AA2D-4401-8ADC-F6EA6A085F6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614B50-1936-4718-BDE8-3CBAA27BEBC5}" type="datetimeFigureOut">
              <a:rPr lang="en-US" smtClean="0"/>
              <a:pPr/>
              <a:t>2/16/2015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097C38-AA2D-4401-8ADC-F6EA6A085F6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614B50-1936-4718-BDE8-3CBAA27BEBC5}" type="datetimeFigureOut">
              <a:rPr lang="en-US" smtClean="0"/>
              <a:pPr/>
              <a:t>2/16/2015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097C38-AA2D-4401-8ADC-F6EA6A085F66}"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3"/>
            <a:ext cx="2133600" cy="365125"/>
          </a:xfrm>
          <a:prstGeom prst="rect">
            <a:avLst/>
          </a:prstGeom>
        </p:spPr>
        <p:txBody>
          <a:bodyPr/>
          <a:lstStyle/>
          <a:p>
            <a:fld id="{E99D87EA-A56B-49CD-9B50-1090403D8559}" type="datetimeFigureOut">
              <a:rPr lang="en-US" smtClean="0">
                <a:solidFill>
                  <a:prstClr val="black"/>
                </a:solidFill>
              </a:rPr>
              <a:pPr/>
              <a:t>2/16/2015</a:t>
            </a:fld>
            <a:endParaRPr lang="en-US" dirty="0">
              <a:solidFill>
                <a:prstClr val="black"/>
              </a:solidFill>
            </a:endParaRPr>
          </a:p>
        </p:txBody>
      </p:sp>
      <p:sp>
        <p:nvSpPr>
          <p:cNvPr id="5" name="Footer Placeholder 4"/>
          <p:cNvSpPr>
            <a:spLocks noGrp="1"/>
          </p:cNvSpPr>
          <p:nvPr>
            <p:ph type="ftr" sz="quarter" idx="11"/>
          </p:nvPr>
        </p:nvSpPr>
        <p:spPr>
          <a:xfrm>
            <a:off x="3124200" y="6356353"/>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3"/>
            <a:ext cx="2133600" cy="365125"/>
          </a:xfrm>
          <a:prstGeom prst="rect">
            <a:avLst/>
          </a:prstGeom>
        </p:spPr>
        <p:txBody>
          <a:bodyPr/>
          <a:lstStyle/>
          <a:p>
            <a:fld id="{12D47CCB-33B8-4EED-9872-91839A7AF71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3906951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3"/>
            <a:ext cx="2133600" cy="365125"/>
          </a:xfrm>
          <a:prstGeom prst="rect">
            <a:avLst/>
          </a:prstGeom>
        </p:spPr>
        <p:txBody>
          <a:bodyPr/>
          <a:lstStyle/>
          <a:p>
            <a:fld id="{E99D87EA-A56B-49CD-9B50-1090403D8559}" type="datetimeFigureOut">
              <a:rPr lang="en-US" smtClean="0">
                <a:solidFill>
                  <a:prstClr val="black"/>
                </a:solidFill>
              </a:rPr>
              <a:pPr/>
              <a:t>2/16/2015</a:t>
            </a:fld>
            <a:endParaRPr lang="en-US" dirty="0">
              <a:solidFill>
                <a:prstClr val="black"/>
              </a:solidFill>
            </a:endParaRPr>
          </a:p>
        </p:txBody>
      </p:sp>
      <p:sp>
        <p:nvSpPr>
          <p:cNvPr id="5" name="Footer Placeholder 4"/>
          <p:cNvSpPr>
            <a:spLocks noGrp="1"/>
          </p:cNvSpPr>
          <p:nvPr>
            <p:ph type="ftr" sz="quarter" idx="11"/>
          </p:nvPr>
        </p:nvSpPr>
        <p:spPr>
          <a:xfrm>
            <a:off x="3124200" y="6356353"/>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3"/>
            <a:ext cx="2133600" cy="365125"/>
          </a:xfrm>
          <a:prstGeom prst="rect">
            <a:avLst/>
          </a:prstGeom>
        </p:spPr>
        <p:txBody>
          <a:bodyPr/>
          <a:lstStyle/>
          <a:p>
            <a:fld id="{12D47CCB-33B8-4EED-9872-91839A7AF71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39004028"/>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3"/>
            <a:ext cx="2133600" cy="365125"/>
          </a:xfrm>
          <a:prstGeom prst="rect">
            <a:avLst/>
          </a:prstGeom>
        </p:spPr>
        <p:txBody>
          <a:bodyPr/>
          <a:lstStyle/>
          <a:p>
            <a:fld id="{E99D87EA-A56B-49CD-9B50-1090403D8559}" type="datetimeFigureOut">
              <a:rPr lang="en-US" smtClean="0">
                <a:solidFill>
                  <a:prstClr val="black"/>
                </a:solidFill>
              </a:rPr>
              <a:pPr/>
              <a:t>2/16/2015</a:t>
            </a:fld>
            <a:endParaRPr lang="en-US" dirty="0">
              <a:solidFill>
                <a:prstClr val="black"/>
              </a:solidFill>
            </a:endParaRPr>
          </a:p>
        </p:txBody>
      </p:sp>
      <p:sp>
        <p:nvSpPr>
          <p:cNvPr id="5" name="Footer Placeholder 4"/>
          <p:cNvSpPr>
            <a:spLocks noGrp="1"/>
          </p:cNvSpPr>
          <p:nvPr>
            <p:ph type="ftr" sz="quarter" idx="11"/>
          </p:nvPr>
        </p:nvSpPr>
        <p:spPr>
          <a:xfrm>
            <a:off x="3124200" y="6356353"/>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3"/>
            <a:ext cx="2133600" cy="365125"/>
          </a:xfrm>
          <a:prstGeom prst="rect">
            <a:avLst/>
          </a:prstGeom>
        </p:spPr>
        <p:txBody>
          <a:bodyPr/>
          <a:lstStyle/>
          <a:p>
            <a:fld id="{12D47CCB-33B8-4EED-9872-91839A7AF71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40817757"/>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3"/>
            <a:ext cx="2133600" cy="365125"/>
          </a:xfrm>
          <a:prstGeom prst="rect">
            <a:avLst/>
          </a:prstGeom>
        </p:spPr>
        <p:txBody>
          <a:bodyPr/>
          <a:lstStyle/>
          <a:p>
            <a:fld id="{E99D87EA-A56B-49CD-9B50-1090403D8559}" type="datetimeFigureOut">
              <a:rPr lang="en-US" smtClean="0">
                <a:solidFill>
                  <a:prstClr val="black"/>
                </a:solidFill>
              </a:rPr>
              <a:pPr/>
              <a:t>2/16/2015</a:t>
            </a:fld>
            <a:endParaRPr lang="en-US" dirty="0">
              <a:solidFill>
                <a:prstClr val="black"/>
              </a:solidFill>
            </a:endParaRPr>
          </a:p>
        </p:txBody>
      </p:sp>
      <p:sp>
        <p:nvSpPr>
          <p:cNvPr id="6" name="Footer Placeholder 5"/>
          <p:cNvSpPr>
            <a:spLocks noGrp="1"/>
          </p:cNvSpPr>
          <p:nvPr>
            <p:ph type="ftr" sz="quarter" idx="11"/>
          </p:nvPr>
        </p:nvSpPr>
        <p:spPr>
          <a:xfrm>
            <a:off x="3124200" y="6356353"/>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3"/>
            <a:ext cx="2133600" cy="365125"/>
          </a:xfrm>
          <a:prstGeom prst="rect">
            <a:avLst/>
          </a:prstGeom>
        </p:spPr>
        <p:txBody>
          <a:bodyPr/>
          <a:lstStyle/>
          <a:p>
            <a:fld id="{12D47CCB-33B8-4EED-9872-91839A7AF71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79054531"/>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535116"/>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3"/>
            <a:ext cx="2133600" cy="365125"/>
          </a:xfrm>
          <a:prstGeom prst="rect">
            <a:avLst/>
          </a:prstGeom>
        </p:spPr>
        <p:txBody>
          <a:bodyPr/>
          <a:lstStyle/>
          <a:p>
            <a:fld id="{E99D87EA-A56B-49CD-9B50-1090403D8559}" type="datetimeFigureOut">
              <a:rPr lang="en-US" smtClean="0">
                <a:solidFill>
                  <a:prstClr val="black"/>
                </a:solidFill>
              </a:rPr>
              <a:pPr/>
              <a:t>2/16/2015</a:t>
            </a:fld>
            <a:endParaRPr lang="en-US" dirty="0">
              <a:solidFill>
                <a:prstClr val="black"/>
              </a:solidFill>
            </a:endParaRPr>
          </a:p>
        </p:txBody>
      </p:sp>
      <p:sp>
        <p:nvSpPr>
          <p:cNvPr id="8" name="Footer Placeholder 7"/>
          <p:cNvSpPr>
            <a:spLocks noGrp="1"/>
          </p:cNvSpPr>
          <p:nvPr>
            <p:ph type="ftr" sz="quarter" idx="11"/>
          </p:nvPr>
        </p:nvSpPr>
        <p:spPr>
          <a:xfrm>
            <a:off x="3124200" y="6356353"/>
            <a:ext cx="28956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6553200" y="6356353"/>
            <a:ext cx="2133600" cy="365125"/>
          </a:xfrm>
          <a:prstGeom prst="rect">
            <a:avLst/>
          </a:prstGeom>
        </p:spPr>
        <p:txBody>
          <a:bodyPr/>
          <a:lstStyle/>
          <a:p>
            <a:fld id="{12D47CCB-33B8-4EED-9872-91839A7AF71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42221179"/>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3"/>
            <a:ext cx="2133600" cy="365125"/>
          </a:xfrm>
          <a:prstGeom prst="rect">
            <a:avLst/>
          </a:prstGeom>
        </p:spPr>
        <p:txBody>
          <a:bodyPr/>
          <a:lstStyle/>
          <a:p>
            <a:fld id="{E99D87EA-A56B-49CD-9B50-1090403D8559}" type="datetimeFigureOut">
              <a:rPr lang="en-US" smtClean="0">
                <a:solidFill>
                  <a:prstClr val="black"/>
                </a:solidFill>
              </a:rPr>
              <a:pPr/>
              <a:t>2/16/2015</a:t>
            </a:fld>
            <a:endParaRPr lang="en-US" dirty="0">
              <a:solidFill>
                <a:prstClr val="black"/>
              </a:solidFill>
            </a:endParaRPr>
          </a:p>
        </p:txBody>
      </p:sp>
      <p:sp>
        <p:nvSpPr>
          <p:cNvPr id="4" name="Footer Placeholder 3"/>
          <p:cNvSpPr>
            <a:spLocks noGrp="1"/>
          </p:cNvSpPr>
          <p:nvPr>
            <p:ph type="ftr" sz="quarter" idx="11"/>
          </p:nvPr>
        </p:nvSpPr>
        <p:spPr>
          <a:xfrm>
            <a:off x="3124200" y="6356353"/>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6553200" y="6356353"/>
            <a:ext cx="2133600" cy="365125"/>
          </a:xfrm>
          <a:prstGeom prst="rect">
            <a:avLst/>
          </a:prstGeom>
        </p:spPr>
        <p:txBody>
          <a:bodyPr/>
          <a:lstStyle/>
          <a:p>
            <a:fld id="{12D47CCB-33B8-4EED-9872-91839A7AF71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51263590"/>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3"/>
            <a:ext cx="2133600" cy="365125"/>
          </a:xfrm>
          <a:prstGeom prst="rect">
            <a:avLst/>
          </a:prstGeom>
        </p:spPr>
        <p:txBody>
          <a:bodyPr/>
          <a:lstStyle/>
          <a:p>
            <a:fld id="{E99D87EA-A56B-49CD-9B50-1090403D8559}" type="datetimeFigureOut">
              <a:rPr lang="en-US" smtClean="0">
                <a:solidFill>
                  <a:prstClr val="black"/>
                </a:solidFill>
              </a:rPr>
              <a:pPr/>
              <a:t>2/16/2015</a:t>
            </a:fld>
            <a:endParaRPr lang="en-US" dirty="0">
              <a:solidFill>
                <a:prstClr val="black"/>
              </a:solidFill>
            </a:endParaRPr>
          </a:p>
        </p:txBody>
      </p:sp>
      <p:sp>
        <p:nvSpPr>
          <p:cNvPr id="3" name="Footer Placeholder 2"/>
          <p:cNvSpPr>
            <a:spLocks noGrp="1"/>
          </p:cNvSpPr>
          <p:nvPr>
            <p:ph type="ftr" sz="quarter" idx="11"/>
          </p:nvPr>
        </p:nvSpPr>
        <p:spPr>
          <a:xfrm>
            <a:off x="3124200" y="6356353"/>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6553200" y="6356353"/>
            <a:ext cx="2133600" cy="365125"/>
          </a:xfrm>
          <a:prstGeom prst="rect">
            <a:avLst/>
          </a:prstGeom>
        </p:spPr>
        <p:txBody>
          <a:bodyPr/>
          <a:lstStyle/>
          <a:p>
            <a:fld id="{12D47CCB-33B8-4EED-9872-91839A7AF71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21967685"/>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3"/>
            <a:ext cx="2133600" cy="365125"/>
          </a:xfrm>
          <a:prstGeom prst="rect">
            <a:avLst/>
          </a:prstGeom>
        </p:spPr>
        <p:txBody>
          <a:bodyPr/>
          <a:lstStyle/>
          <a:p>
            <a:fld id="{E99D87EA-A56B-49CD-9B50-1090403D8559}" type="datetimeFigureOut">
              <a:rPr lang="en-US" smtClean="0">
                <a:solidFill>
                  <a:prstClr val="black"/>
                </a:solidFill>
              </a:rPr>
              <a:pPr/>
              <a:t>2/16/2015</a:t>
            </a:fld>
            <a:endParaRPr lang="en-US" dirty="0">
              <a:solidFill>
                <a:prstClr val="black"/>
              </a:solidFill>
            </a:endParaRPr>
          </a:p>
        </p:txBody>
      </p:sp>
      <p:sp>
        <p:nvSpPr>
          <p:cNvPr id="6" name="Footer Placeholder 5"/>
          <p:cNvSpPr>
            <a:spLocks noGrp="1"/>
          </p:cNvSpPr>
          <p:nvPr>
            <p:ph type="ftr" sz="quarter" idx="11"/>
          </p:nvPr>
        </p:nvSpPr>
        <p:spPr>
          <a:xfrm>
            <a:off x="3124200" y="6356353"/>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3"/>
            <a:ext cx="2133600" cy="365125"/>
          </a:xfrm>
          <a:prstGeom prst="rect">
            <a:avLst/>
          </a:prstGeom>
        </p:spPr>
        <p:txBody>
          <a:bodyPr/>
          <a:lstStyle/>
          <a:p>
            <a:fld id="{12D47CCB-33B8-4EED-9872-91839A7AF71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00459584"/>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614B50-1936-4718-BDE8-3CBAA27BEBC5}" type="datetimeFigureOut">
              <a:rPr lang="en-US" smtClean="0"/>
              <a:pPr/>
              <a:t>2/16/2015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097C38-AA2D-4401-8ADC-F6EA6A085F66}"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4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3"/>
            <a:ext cx="2133600" cy="365125"/>
          </a:xfrm>
          <a:prstGeom prst="rect">
            <a:avLst/>
          </a:prstGeom>
        </p:spPr>
        <p:txBody>
          <a:bodyPr/>
          <a:lstStyle/>
          <a:p>
            <a:fld id="{E99D87EA-A56B-49CD-9B50-1090403D8559}" type="datetimeFigureOut">
              <a:rPr lang="en-US" smtClean="0">
                <a:solidFill>
                  <a:prstClr val="black"/>
                </a:solidFill>
              </a:rPr>
              <a:pPr/>
              <a:t>2/16/2015</a:t>
            </a:fld>
            <a:endParaRPr lang="en-US" dirty="0">
              <a:solidFill>
                <a:prstClr val="black"/>
              </a:solidFill>
            </a:endParaRPr>
          </a:p>
        </p:txBody>
      </p:sp>
      <p:sp>
        <p:nvSpPr>
          <p:cNvPr id="6" name="Footer Placeholder 5"/>
          <p:cNvSpPr>
            <a:spLocks noGrp="1"/>
          </p:cNvSpPr>
          <p:nvPr>
            <p:ph type="ftr" sz="quarter" idx="11"/>
          </p:nvPr>
        </p:nvSpPr>
        <p:spPr>
          <a:xfrm>
            <a:off x="3124200" y="6356353"/>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3"/>
            <a:ext cx="2133600" cy="365125"/>
          </a:xfrm>
          <a:prstGeom prst="rect">
            <a:avLst/>
          </a:prstGeom>
        </p:spPr>
        <p:txBody>
          <a:bodyPr/>
          <a:lstStyle/>
          <a:p>
            <a:fld id="{12D47CCB-33B8-4EED-9872-91839A7AF71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16120936"/>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3"/>
            <a:ext cx="2133600" cy="365125"/>
          </a:xfrm>
          <a:prstGeom prst="rect">
            <a:avLst/>
          </a:prstGeom>
        </p:spPr>
        <p:txBody>
          <a:bodyPr/>
          <a:lstStyle/>
          <a:p>
            <a:fld id="{E99D87EA-A56B-49CD-9B50-1090403D8559}" type="datetimeFigureOut">
              <a:rPr lang="en-US" smtClean="0">
                <a:solidFill>
                  <a:prstClr val="black"/>
                </a:solidFill>
              </a:rPr>
              <a:pPr/>
              <a:t>2/16/2015</a:t>
            </a:fld>
            <a:endParaRPr lang="en-US" dirty="0">
              <a:solidFill>
                <a:prstClr val="black"/>
              </a:solidFill>
            </a:endParaRPr>
          </a:p>
        </p:txBody>
      </p:sp>
      <p:sp>
        <p:nvSpPr>
          <p:cNvPr id="5" name="Footer Placeholder 4"/>
          <p:cNvSpPr>
            <a:spLocks noGrp="1"/>
          </p:cNvSpPr>
          <p:nvPr>
            <p:ph type="ftr" sz="quarter" idx="11"/>
          </p:nvPr>
        </p:nvSpPr>
        <p:spPr>
          <a:xfrm>
            <a:off x="3124200" y="6356353"/>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3"/>
            <a:ext cx="2133600" cy="365125"/>
          </a:xfrm>
          <a:prstGeom prst="rect">
            <a:avLst/>
          </a:prstGeom>
        </p:spPr>
        <p:txBody>
          <a:bodyPr/>
          <a:lstStyle/>
          <a:p>
            <a:fld id="{12D47CCB-33B8-4EED-9872-91839A7AF71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71160103"/>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3"/>
            <a:ext cx="2133600" cy="365125"/>
          </a:xfrm>
          <a:prstGeom prst="rect">
            <a:avLst/>
          </a:prstGeom>
        </p:spPr>
        <p:txBody>
          <a:bodyPr/>
          <a:lstStyle/>
          <a:p>
            <a:fld id="{E99D87EA-A56B-49CD-9B50-1090403D8559}" type="datetimeFigureOut">
              <a:rPr lang="en-US" smtClean="0">
                <a:solidFill>
                  <a:prstClr val="black"/>
                </a:solidFill>
              </a:rPr>
              <a:pPr/>
              <a:t>2/16/2015</a:t>
            </a:fld>
            <a:endParaRPr lang="en-US" dirty="0">
              <a:solidFill>
                <a:prstClr val="black"/>
              </a:solidFill>
            </a:endParaRPr>
          </a:p>
        </p:txBody>
      </p:sp>
      <p:sp>
        <p:nvSpPr>
          <p:cNvPr id="5" name="Footer Placeholder 4"/>
          <p:cNvSpPr>
            <a:spLocks noGrp="1"/>
          </p:cNvSpPr>
          <p:nvPr>
            <p:ph type="ftr" sz="quarter" idx="11"/>
          </p:nvPr>
        </p:nvSpPr>
        <p:spPr>
          <a:xfrm>
            <a:off x="3124200" y="6356353"/>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3"/>
            <a:ext cx="2133600" cy="365125"/>
          </a:xfrm>
          <a:prstGeom prst="rect">
            <a:avLst/>
          </a:prstGeom>
        </p:spPr>
        <p:txBody>
          <a:bodyPr/>
          <a:lstStyle/>
          <a:p>
            <a:fld id="{12D47CCB-33B8-4EED-9872-91839A7AF71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26995388"/>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49329" y="6172200"/>
            <a:ext cx="2270760" cy="547171"/>
          </a:xfrm>
          <a:prstGeom prst="rect">
            <a:avLst/>
          </a:prstGeom>
        </p:spPr>
      </p:pic>
    </p:spTree>
    <p:extLst>
      <p:ext uri="{BB962C8B-B14F-4D97-AF65-F5344CB8AC3E}">
        <p14:creationId xmlns:p14="http://schemas.microsoft.com/office/powerpoint/2010/main" val="297585104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614B50-1936-4718-BDE8-3CBAA27BEBC5}" type="datetimeFigureOut">
              <a:rPr lang="en-US" smtClean="0"/>
              <a:pPr/>
              <a:t>2/16/2015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097C38-AA2D-4401-8ADC-F6EA6A085F6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614B50-1936-4718-BDE8-3CBAA27BEBC5}" type="datetimeFigureOut">
              <a:rPr lang="en-US" smtClean="0"/>
              <a:pPr/>
              <a:t>2/16/2015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097C38-AA2D-4401-8ADC-F6EA6A085F6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614B50-1936-4718-BDE8-3CBAA27BEBC5}" type="datetimeFigureOut">
              <a:rPr lang="en-US" smtClean="0"/>
              <a:pPr/>
              <a:t>2/16/2015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0097C38-AA2D-4401-8ADC-F6EA6A085F6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614B50-1936-4718-BDE8-3CBAA27BEBC5}" type="datetimeFigureOut">
              <a:rPr lang="en-US" smtClean="0"/>
              <a:pPr/>
              <a:t>2/16/2015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0097C38-AA2D-4401-8ADC-F6EA6A085F6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614B50-1936-4718-BDE8-3CBAA27BEBC5}" type="datetimeFigureOut">
              <a:rPr lang="en-US" smtClean="0"/>
              <a:pPr/>
              <a:t>2/16/2015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0097C38-AA2D-4401-8ADC-F6EA6A085F6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614B50-1936-4718-BDE8-3CBAA27BEBC5}" type="datetimeFigureOut">
              <a:rPr lang="en-US" smtClean="0"/>
              <a:pPr/>
              <a:t>2/16/2015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097C38-AA2D-4401-8ADC-F6EA6A085F6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614B50-1936-4718-BDE8-3CBAA27BEBC5}" type="datetimeFigureOut">
              <a:rPr lang="en-US" smtClean="0"/>
              <a:pPr/>
              <a:t>2/16/2015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097C38-AA2D-4401-8ADC-F6EA6A085F6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614B50-1936-4718-BDE8-3CBAA27BEBC5}" type="datetimeFigureOut">
              <a:rPr lang="en-US" smtClean="0"/>
              <a:pPr/>
              <a:t>2/16/2015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097C38-AA2D-4401-8ADC-F6EA6A085F6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VPREH_L_289,158.jpg"/>
          <p:cNvPicPr>
            <a:picLocks noChangeAspect="1"/>
          </p:cNvPicPr>
          <p:nvPr/>
        </p:nvPicPr>
        <p:blipFill>
          <a:blip r:embed="rId14" cstate="print"/>
          <a:stretch>
            <a:fillRect/>
          </a:stretch>
        </p:blipFill>
        <p:spPr>
          <a:xfrm>
            <a:off x="6210300" y="5943602"/>
            <a:ext cx="2781300" cy="741680"/>
          </a:xfrm>
          <a:prstGeom prst="rect">
            <a:avLst/>
          </a:prstGeom>
        </p:spPr>
      </p:pic>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685967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txStyles>
    <p:titleStyle>
      <a:lvl1pPr algn="ctr" defTabSz="914400" rtl="0" eaLnBrk="1" latinLnBrk="0" hangingPunct="1">
        <a:spcBef>
          <a:spcPct val="0"/>
        </a:spcBef>
        <a:buNone/>
        <a:defRPr sz="3200" b="1" i="1" kern="1200">
          <a:solidFill>
            <a:srgbClr val="003366"/>
          </a:solidFill>
          <a:latin typeface="Garamond" pitchFamily="18" charset="0"/>
          <a:ea typeface="+mj-ea"/>
          <a:cs typeface="+mj-cs"/>
        </a:defRPr>
      </a:lvl1pPr>
    </p:titleStyle>
    <p:bodyStyle>
      <a:lvl1pPr marL="342900" indent="-342900" algn="l" defTabSz="914400" rtl="0" eaLnBrk="1" latinLnBrk="0" hangingPunct="1">
        <a:spcBef>
          <a:spcPct val="20000"/>
        </a:spcBef>
        <a:buClr>
          <a:srgbClr val="FF6600"/>
        </a:buClr>
        <a:buFont typeface="Wingdings" pitchFamily="2" charset="2"/>
        <a:buChar char="§"/>
        <a:defRPr sz="3000" kern="1200">
          <a:solidFill>
            <a:schemeClr val="tx1"/>
          </a:solidFill>
          <a:latin typeface="Arno Pro" pitchFamily="18" charset="0"/>
          <a:ea typeface="+mn-ea"/>
          <a:cs typeface="+mn-cs"/>
        </a:defRPr>
      </a:lvl1pPr>
      <a:lvl2pPr marL="742950" indent="-285750" algn="l" defTabSz="914400" rtl="0" eaLnBrk="1" latinLnBrk="0" hangingPunct="1">
        <a:spcBef>
          <a:spcPct val="20000"/>
        </a:spcBef>
        <a:buClr>
          <a:srgbClr val="003366"/>
        </a:buClr>
        <a:buFont typeface="Arial" pitchFamily="34" charset="0"/>
        <a:buChar char="•"/>
        <a:defRPr sz="2800" kern="1200">
          <a:solidFill>
            <a:schemeClr val="tx1"/>
          </a:solidFill>
          <a:latin typeface="Arno Pro" pitchFamily="18" charset="0"/>
          <a:ea typeface="+mn-ea"/>
          <a:cs typeface="+mn-cs"/>
        </a:defRPr>
      </a:lvl2pPr>
      <a:lvl3pPr marL="1143000" indent="-228600" algn="l" defTabSz="914400" rtl="0" eaLnBrk="1" latinLnBrk="0" hangingPunct="1">
        <a:spcBef>
          <a:spcPct val="20000"/>
        </a:spcBef>
        <a:buClr>
          <a:srgbClr val="FF6600"/>
        </a:buClr>
        <a:buFont typeface="Wingdings 2" pitchFamily="18" charset="2"/>
        <a:buChar char="·"/>
        <a:defRPr sz="2400" kern="1200">
          <a:solidFill>
            <a:schemeClr val="tx1"/>
          </a:solidFill>
          <a:latin typeface="Arno Pro" pitchFamily="18" charset="0"/>
          <a:ea typeface="+mn-ea"/>
          <a:cs typeface="+mn-cs"/>
        </a:defRPr>
      </a:lvl3pPr>
      <a:lvl4pPr marL="1600200" indent="-228600" algn="l" defTabSz="914400" rtl="0" eaLnBrk="1" latinLnBrk="0" hangingPunct="1">
        <a:spcBef>
          <a:spcPct val="20000"/>
        </a:spcBef>
        <a:buClr>
          <a:srgbClr val="003366"/>
        </a:buClr>
        <a:buFont typeface="Wingdings" pitchFamily="2" charset="2"/>
        <a:buChar char="Ø"/>
        <a:defRPr sz="2000" kern="1200">
          <a:solidFill>
            <a:schemeClr val="tx1"/>
          </a:solidFill>
          <a:latin typeface="Arno Pro" pitchFamily="18" charset="0"/>
          <a:ea typeface="+mn-ea"/>
          <a:cs typeface="+mn-cs"/>
        </a:defRPr>
      </a:lvl4pPr>
      <a:lvl5pPr marL="2057400" indent="-228600" algn="l" defTabSz="914400" rtl="0" eaLnBrk="1" latinLnBrk="0" hangingPunct="1">
        <a:spcBef>
          <a:spcPct val="20000"/>
        </a:spcBef>
        <a:buClr>
          <a:srgbClr val="FF6600"/>
        </a:buClr>
        <a:buFont typeface="Wingdings" pitchFamily="2" charset="2"/>
        <a:buChar char="v"/>
        <a:defRPr sz="2000" kern="1200">
          <a:solidFill>
            <a:schemeClr val="tx1"/>
          </a:solidFill>
          <a:latin typeface="Arno Pro"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8" Type="http://schemas.openxmlformats.org/officeDocument/2006/relationships/hyperlink" Target="http://auburn.edu/undgres/peerambassadors.php" TargetMode="External"/><Relationship Id="rId3" Type="http://schemas.openxmlformats.org/officeDocument/2006/relationships/image" Target="../media/image2.jp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auburn.edu/undgres/fellowship.php" TargetMode="External"/><Relationship Id="rId5" Type="http://schemas.openxmlformats.org/officeDocument/2006/relationships/image" Target="../media/image4.jpeg"/><Relationship Id="rId4" Type="http://schemas.openxmlformats.org/officeDocument/2006/relationships/hyperlink" Target="http://auburn.edu/undgres/researchatauburn.php" TargetMode="External"/><Relationship Id="rId9"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hyperlink" Target="http://cws.auburn.edu/vpr/ConMan/ConMan_FileDownload.aspx?FileName=Auburn_Hubs_Spread_1.jpg"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RESEARCH_W_289 158.jpg"/>
          <p:cNvPicPr>
            <a:picLocks noChangeAspect="1"/>
          </p:cNvPicPr>
          <p:nvPr/>
        </p:nvPicPr>
        <p:blipFill>
          <a:blip r:embed="rId3" cstate="print"/>
          <a:srcRect/>
          <a:stretch>
            <a:fillRect/>
          </a:stretch>
        </p:blipFill>
        <p:spPr bwMode="auto">
          <a:xfrm>
            <a:off x="952500" y="609600"/>
            <a:ext cx="7239000" cy="3810000"/>
          </a:xfrm>
          <a:prstGeom prst="rect">
            <a:avLst/>
          </a:prstGeom>
          <a:noFill/>
          <a:ln w="9525">
            <a:noFill/>
            <a:miter lim="800000"/>
            <a:headEnd/>
            <a:tailEnd/>
          </a:ln>
        </p:spPr>
      </p:pic>
      <p:sp>
        <p:nvSpPr>
          <p:cNvPr id="2" name="TextBox 1"/>
          <p:cNvSpPr txBox="1"/>
          <p:nvPr/>
        </p:nvSpPr>
        <p:spPr>
          <a:xfrm>
            <a:off x="4456220" y="5527990"/>
            <a:ext cx="3733800" cy="830997"/>
          </a:xfrm>
          <a:prstGeom prst="rect">
            <a:avLst/>
          </a:prstGeom>
          <a:noFill/>
        </p:spPr>
        <p:txBody>
          <a:bodyPr wrap="square" rtlCol="0">
            <a:spAutoFit/>
          </a:bodyPr>
          <a:lstStyle/>
          <a:p>
            <a:r>
              <a:rPr lang="en-US" sz="1200" dirty="0" smtClean="0">
                <a:latin typeface="Adobe Caslon Pro"/>
              </a:rPr>
              <a:t>Lorraine Wolf, Ph.D.</a:t>
            </a:r>
          </a:p>
          <a:p>
            <a:r>
              <a:rPr lang="en-US" sz="1200" dirty="0" smtClean="0">
                <a:latin typeface="Adobe Caslon Pro"/>
              </a:rPr>
              <a:t>Director of Undergraduate Research</a:t>
            </a:r>
          </a:p>
          <a:p>
            <a:r>
              <a:rPr lang="en-US" sz="1200" dirty="0" smtClean="0">
                <a:latin typeface="Adobe Caslon Pro"/>
              </a:rPr>
              <a:t>Professor </a:t>
            </a:r>
            <a:r>
              <a:rPr lang="en-US" sz="1200" dirty="0" smtClean="0">
                <a:latin typeface="Adobe Caslon Pro"/>
              </a:rPr>
              <a:t>of Geosciences</a:t>
            </a:r>
            <a:endParaRPr lang="en-US" sz="1200" dirty="0" smtClean="0">
              <a:latin typeface="Adobe Caslon Pro"/>
            </a:endParaRPr>
          </a:p>
          <a:p>
            <a:r>
              <a:rPr lang="en-US" sz="1200" dirty="0" smtClean="0">
                <a:latin typeface="Adobe Caslon Pro"/>
              </a:rPr>
              <a:t>College of </a:t>
            </a:r>
            <a:r>
              <a:rPr lang="en-US" sz="1200" dirty="0" smtClean="0">
                <a:latin typeface="Adobe Caslon Pro"/>
              </a:rPr>
              <a:t>Sciences </a:t>
            </a:r>
            <a:r>
              <a:rPr lang="en-US" sz="1200" dirty="0" smtClean="0">
                <a:latin typeface="Adobe Caslon Pro"/>
              </a:rPr>
              <a:t>and Mathematics</a:t>
            </a:r>
          </a:p>
        </p:txBody>
      </p:sp>
      <p:sp>
        <p:nvSpPr>
          <p:cNvPr id="4" name="TextBox 3"/>
          <p:cNvSpPr txBox="1"/>
          <p:nvPr/>
        </p:nvSpPr>
        <p:spPr>
          <a:xfrm>
            <a:off x="100614" y="5532581"/>
            <a:ext cx="4166586" cy="830997"/>
          </a:xfrm>
          <a:prstGeom prst="rect">
            <a:avLst/>
          </a:prstGeom>
          <a:noFill/>
        </p:spPr>
        <p:txBody>
          <a:bodyPr wrap="square" rtlCol="0">
            <a:spAutoFit/>
          </a:bodyPr>
          <a:lstStyle/>
          <a:p>
            <a:r>
              <a:rPr lang="en-US" sz="1200" dirty="0" smtClean="0">
                <a:latin typeface="Adobe Caslon Pro"/>
              </a:rPr>
              <a:t>Jennifer Kerpelman, Ph.D.</a:t>
            </a:r>
          </a:p>
          <a:p>
            <a:r>
              <a:rPr lang="en-US" sz="1200" dirty="0" smtClean="0">
                <a:latin typeface="Adobe Caslon Pro"/>
              </a:rPr>
              <a:t>Professor of Human Development and Family Studies</a:t>
            </a:r>
          </a:p>
          <a:p>
            <a:r>
              <a:rPr lang="en-US" sz="1200" dirty="0" smtClean="0">
                <a:latin typeface="Adobe Caslon Pro"/>
              </a:rPr>
              <a:t>Associate Dean for Research and Graduate Studies</a:t>
            </a:r>
          </a:p>
          <a:p>
            <a:r>
              <a:rPr lang="en-US" sz="1200" dirty="0" smtClean="0">
                <a:latin typeface="Adobe Caslon Pro"/>
              </a:rPr>
              <a:t>College of Human Sciences</a:t>
            </a:r>
            <a:endParaRPr lang="en-US" sz="1200" dirty="0">
              <a:latin typeface="Adobe Caslon Pro"/>
            </a:endParaRPr>
          </a:p>
        </p:txBody>
      </p:sp>
      <p:sp>
        <p:nvSpPr>
          <p:cNvPr id="6" name="Rectangle 5"/>
          <p:cNvSpPr/>
          <p:nvPr/>
        </p:nvSpPr>
        <p:spPr>
          <a:xfrm>
            <a:off x="2133600" y="4419600"/>
            <a:ext cx="4876800" cy="923330"/>
          </a:xfrm>
          <a:prstGeom prst="rect">
            <a:avLst/>
          </a:prstGeom>
        </p:spPr>
        <p:txBody>
          <a:bodyPr wrap="square">
            <a:spAutoFit/>
          </a:bodyPr>
          <a:lstStyle/>
          <a:p>
            <a:pPr algn="ctr"/>
            <a:r>
              <a:rPr lang="en-US" b="1" dirty="0">
                <a:solidFill>
                  <a:srgbClr val="1F497D">
                    <a:lumMod val="75000"/>
                  </a:srgbClr>
                </a:solidFill>
                <a:latin typeface="Adobe Caslon Pro" pitchFamily="18" charset="0"/>
              </a:rPr>
              <a:t>University </a:t>
            </a:r>
            <a:r>
              <a:rPr lang="en-US" b="1" dirty="0" smtClean="0">
                <a:solidFill>
                  <a:srgbClr val="1F497D">
                    <a:lumMod val="75000"/>
                  </a:srgbClr>
                </a:solidFill>
                <a:latin typeface="Adobe Caslon Pro" pitchFamily="18" charset="0"/>
              </a:rPr>
              <a:t>Faculty Senate Presentation</a:t>
            </a:r>
          </a:p>
          <a:p>
            <a:pPr algn="ctr"/>
            <a:r>
              <a:rPr lang="en-US" b="1" dirty="0" smtClean="0">
                <a:solidFill>
                  <a:srgbClr val="1F497D">
                    <a:lumMod val="75000"/>
                  </a:srgbClr>
                </a:solidFill>
                <a:latin typeface="Adobe Caslon Pro" pitchFamily="18" charset="0"/>
              </a:rPr>
              <a:t>March 2015</a:t>
            </a:r>
            <a:endParaRPr lang="en-US" b="1" dirty="0">
              <a:solidFill>
                <a:srgbClr val="1F497D">
                  <a:lumMod val="75000"/>
                </a:srgbClr>
              </a:solidFill>
              <a:latin typeface="Adobe Caslon Pro" pitchFamily="18" charset="0"/>
            </a:endParaRPr>
          </a:p>
          <a:p>
            <a:pPr algn="ctr"/>
            <a:endParaRPr lang="en-US" b="1" dirty="0">
              <a:solidFill>
                <a:srgbClr val="1F497D">
                  <a:lumMod val="75000"/>
                </a:srgbClr>
              </a:solidFill>
              <a:latin typeface="Adobe Caslon Pro" pitchFamily="18" charset="0"/>
            </a:endParaRPr>
          </a:p>
        </p:txBody>
      </p:sp>
      <p:pic>
        <p:nvPicPr>
          <p:cNvPr id="7" name="Picture 4" descr="RESEARCH_T_289 158.jpg"/>
          <p:cNvPicPr>
            <a:picLocks noChangeAspect="1"/>
          </p:cNvPicPr>
          <p:nvPr/>
        </p:nvPicPr>
        <p:blipFill>
          <a:blip r:embed="rId4" cstate="print"/>
          <a:srcRect/>
          <a:stretch>
            <a:fillRect/>
          </a:stretch>
        </p:blipFill>
        <p:spPr bwMode="auto">
          <a:xfrm>
            <a:off x="7162800" y="6191363"/>
            <a:ext cx="1862426" cy="619878"/>
          </a:xfrm>
          <a:prstGeom prst="rect">
            <a:avLst/>
          </a:prstGeom>
          <a:noFill/>
          <a:ln w="9525">
            <a:noFill/>
            <a:miter lim="800000"/>
            <a:headEnd/>
            <a:tailEnd/>
          </a:ln>
        </p:spPr>
      </p:pic>
    </p:spTree>
    <p:extLst>
      <p:ext uri="{BB962C8B-B14F-4D97-AF65-F5344CB8AC3E}">
        <p14:creationId xmlns:p14="http://schemas.microsoft.com/office/powerpoint/2010/main" val="79130414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RESEARCH_W_289 158.jpg"/>
          <p:cNvPicPr>
            <a:picLocks noChangeAspect="1"/>
          </p:cNvPicPr>
          <p:nvPr/>
        </p:nvPicPr>
        <p:blipFill>
          <a:blip r:embed="rId3" cstate="print"/>
          <a:srcRect/>
          <a:stretch>
            <a:fillRect/>
          </a:stretch>
        </p:blipFill>
        <p:spPr bwMode="auto">
          <a:xfrm>
            <a:off x="952500" y="152400"/>
            <a:ext cx="7239000" cy="3810000"/>
          </a:xfrm>
          <a:prstGeom prst="rect">
            <a:avLst/>
          </a:prstGeom>
          <a:noFill/>
          <a:ln w="9525">
            <a:noFill/>
            <a:miter lim="800000"/>
            <a:headEnd/>
            <a:tailEnd/>
          </a:ln>
        </p:spPr>
      </p:pic>
      <p:sp>
        <p:nvSpPr>
          <p:cNvPr id="3" name="TextBox 2"/>
          <p:cNvSpPr txBox="1"/>
          <p:nvPr/>
        </p:nvSpPr>
        <p:spPr>
          <a:xfrm>
            <a:off x="342900" y="4114800"/>
            <a:ext cx="8572500" cy="1384995"/>
          </a:xfrm>
          <a:prstGeom prst="rect">
            <a:avLst/>
          </a:prstGeom>
          <a:noFill/>
        </p:spPr>
        <p:txBody>
          <a:bodyPr wrap="square" rtlCol="0">
            <a:spAutoFit/>
          </a:bodyPr>
          <a:lstStyle/>
          <a:p>
            <a:pPr algn="ctr"/>
            <a:r>
              <a:rPr lang="en-US" sz="2800" b="1" dirty="0" smtClean="0">
                <a:solidFill>
                  <a:schemeClr val="accent6">
                    <a:lumMod val="75000"/>
                  </a:schemeClr>
                </a:solidFill>
                <a:latin typeface="Adobe Caslon Pro" pitchFamily="18" charset="0"/>
              </a:rPr>
              <a:t>This is Research 2015</a:t>
            </a:r>
          </a:p>
          <a:p>
            <a:r>
              <a:rPr lang="en-US" sz="2800" b="1" dirty="0" smtClean="0">
                <a:solidFill>
                  <a:srgbClr val="1F497D">
                    <a:lumMod val="75000"/>
                  </a:srgbClr>
                </a:solidFill>
                <a:latin typeface="Adobe Caslon Pro" pitchFamily="18" charset="0"/>
              </a:rPr>
              <a:t>Student Symposium </a:t>
            </a:r>
            <a:r>
              <a:rPr lang="en-US" sz="2800" b="1" i="1" dirty="0" smtClean="0">
                <a:solidFill>
                  <a:schemeClr val="accent6">
                    <a:lumMod val="75000"/>
                  </a:schemeClr>
                </a:solidFill>
                <a:latin typeface="Adobe Caslon Pro" pitchFamily="18" charset="0"/>
              </a:rPr>
              <a:t>April 13&amp;14; Awards April 20</a:t>
            </a:r>
          </a:p>
          <a:p>
            <a:r>
              <a:rPr lang="en-US" sz="2800" b="1" dirty="0" smtClean="0">
                <a:solidFill>
                  <a:srgbClr val="1F497D">
                    <a:lumMod val="75000"/>
                  </a:srgbClr>
                </a:solidFill>
                <a:latin typeface="Adobe Caslon Pro" pitchFamily="18" charset="0"/>
              </a:rPr>
              <a:t>Faculty </a:t>
            </a:r>
            <a:r>
              <a:rPr lang="en-US" sz="2800" b="1" dirty="0">
                <a:solidFill>
                  <a:srgbClr val="1F497D">
                    <a:lumMod val="75000"/>
                  </a:srgbClr>
                </a:solidFill>
                <a:latin typeface="Adobe Caslon Pro" pitchFamily="18" charset="0"/>
              </a:rPr>
              <a:t>Symposium </a:t>
            </a:r>
            <a:r>
              <a:rPr lang="en-US" sz="2800" b="1" i="1" dirty="0" smtClean="0">
                <a:solidFill>
                  <a:schemeClr val="accent6">
                    <a:lumMod val="75000"/>
                  </a:schemeClr>
                </a:solidFill>
                <a:latin typeface="Adobe Caslon Pro" pitchFamily="18" charset="0"/>
              </a:rPr>
              <a:t>September 30</a:t>
            </a:r>
            <a:endParaRPr lang="en-US" sz="2800" b="1" i="1" dirty="0">
              <a:solidFill>
                <a:schemeClr val="accent6">
                  <a:lumMod val="75000"/>
                </a:schemeClr>
              </a:solidFill>
              <a:latin typeface="Adobe Caslon Pro" pitchFamily="18" charset="0"/>
            </a:endParaRPr>
          </a:p>
        </p:txBody>
      </p:sp>
      <p:pic>
        <p:nvPicPr>
          <p:cNvPr id="4" name="Picture 4" descr="RESEARCH_T_289 158.jpg"/>
          <p:cNvPicPr>
            <a:picLocks noChangeAspect="1"/>
          </p:cNvPicPr>
          <p:nvPr/>
        </p:nvPicPr>
        <p:blipFill>
          <a:blip r:embed="rId4" cstate="print"/>
          <a:srcRect/>
          <a:stretch>
            <a:fillRect/>
          </a:stretch>
        </p:blipFill>
        <p:spPr bwMode="auto">
          <a:xfrm>
            <a:off x="6976774" y="6106391"/>
            <a:ext cx="2117725" cy="704850"/>
          </a:xfrm>
          <a:prstGeom prst="rect">
            <a:avLst/>
          </a:prstGeom>
          <a:noFill/>
          <a:ln w="9525">
            <a:noFill/>
            <a:miter lim="800000"/>
            <a:headEnd/>
            <a:tailEnd/>
          </a:ln>
        </p:spPr>
      </p:pic>
    </p:spTree>
    <p:extLst>
      <p:ext uri="{BB962C8B-B14F-4D97-AF65-F5344CB8AC3E}">
        <p14:creationId xmlns:p14="http://schemas.microsoft.com/office/powerpoint/2010/main" val="80830090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p:nvPr>
        </p:nvSpPr>
        <p:spPr>
          <a:xfrm>
            <a:off x="152400" y="274638"/>
            <a:ext cx="8534400" cy="1782762"/>
          </a:xfrm>
        </p:spPr>
        <p:txBody>
          <a:bodyPr>
            <a:normAutofit fontScale="90000"/>
          </a:bodyPr>
          <a:lstStyle/>
          <a:p>
            <a:r>
              <a:rPr lang="en-US" dirty="0" smtClean="0">
                <a:solidFill>
                  <a:schemeClr val="tx2"/>
                </a:solidFill>
                <a:effectLst>
                  <a:outerShdw blurRad="38100" dist="38100" dir="2700000" algn="tl">
                    <a:srgbClr val="000000">
                      <a:alpha val="43137"/>
                    </a:srgbClr>
                  </a:outerShdw>
                </a:effectLst>
              </a:rPr>
              <a:t>Auburn University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solidFill>
                  <a:schemeClr val="accent6">
                    <a:lumMod val="75000"/>
                  </a:schemeClr>
                </a:solidFill>
                <a:effectLst>
                  <a:outerShdw blurRad="38100" dist="38100" dir="2700000" algn="tl">
                    <a:srgbClr val="000000">
                      <a:alpha val="43137"/>
                    </a:srgbClr>
                  </a:outerShdw>
                </a:effectLst>
              </a:rPr>
              <a:t>This is Research 2015</a:t>
            </a:r>
            <a:br>
              <a:rPr lang="en-US" dirty="0" smtClean="0">
                <a:solidFill>
                  <a:schemeClr val="accent6">
                    <a:lumMod val="75000"/>
                  </a:schemeClr>
                </a:solidFill>
                <a:effectLst>
                  <a:outerShdw blurRad="38100" dist="38100" dir="2700000" algn="tl">
                    <a:srgbClr val="000000">
                      <a:alpha val="43137"/>
                    </a:srgbClr>
                  </a:outerShdw>
                </a:effectLst>
              </a:rPr>
            </a:br>
            <a:r>
              <a:rPr lang="en-US" dirty="0" smtClean="0">
                <a:solidFill>
                  <a:schemeClr val="tx2"/>
                </a:solidFill>
                <a:effectLst>
                  <a:outerShdw blurRad="38100" dist="38100" dir="2700000" algn="tl">
                    <a:srgbClr val="000000">
                      <a:alpha val="43137"/>
                    </a:srgbClr>
                  </a:outerShdw>
                </a:effectLst>
              </a:rPr>
              <a:t>Student Symposium:  April 13</a:t>
            </a:r>
            <a:r>
              <a:rPr lang="en-US" baseline="30000" dirty="0" smtClean="0">
                <a:solidFill>
                  <a:schemeClr val="tx2"/>
                </a:solidFill>
                <a:effectLst>
                  <a:outerShdw blurRad="38100" dist="38100" dir="2700000" algn="tl">
                    <a:srgbClr val="000000">
                      <a:alpha val="43137"/>
                    </a:srgbClr>
                  </a:outerShdw>
                </a:effectLst>
              </a:rPr>
              <a:t>th</a:t>
            </a:r>
            <a:r>
              <a:rPr lang="en-US" dirty="0" smtClean="0">
                <a:solidFill>
                  <a:schemeClr val="tx2"/>
                </a:solidFill>
                <a:effectLst>
                  <a:outerShdw blurRad="38100" dist="38100" dir="2700000" algn="tl">
                    <a:srgbClr val="000000">
                      <a:alpha val="43137"/>
                    </a:srgbClr>
                  </a:outerShdw>
                </a:effectLst>
              </a:rPr>
              <a:t> and 14</a:t>
            </a:r>
            <a:r>
              <a:rPr lang="en-US" baseline="30000" dirty="0" smtClean="0">
                <a:solidFill>
                  <a:schemeClr val="tx2"/>
                </a:solidFill>
                <a:effectLst>
                  <a:outerShdw blurRad="38100" dist="38100" dir="2700000" algn="tl">
                    <a:srgbClr val="000000">
                      <a:alpha val="43137"/>
                    </a:srgbClr>
                  </a:outerShdw>
                </a:effectLst>
              </a:rPr>
              <a:t>th</a:t>
            </a:r>
            <a:r>
              <a:rPr lang="en-US" dirty="0" smtClean="0">
                <a:solidFill>
                  <a:schemeClr val="tx2"/>
                </a:solidFill>
                <a:effectLst>
                  <a:outerShdw blurRad="38100" dist="38100" dir="2700000" algn="tl">
                    <a:srgbClr val="000000">
                      <a:alpha val="43137"/>
                    </a:srgbClr>
                  </a:outerShdw>
                </a:effectLst>
              </a:rPr>
              <a:t> </a:t>
            </a:r>
            <a:endParaRPr lang="en-US" dirty="0" smtClean="0">
              <a:solidFill>
                <a:schemeClr val="tx2"/>
              </a:solidFill>
              <a:effectLst>
                <a:outerShdw blurRad="38100" dist="38100" dir="2700000" algn="tl">
                  <a:srgbClr val="000000">
                    <a:alpha val="43137"/>
                  </a:srgbClr>
                </a:outerShdw>
              </a:effectLst>
              <a:cs typeface="Arial" charset="0"/>
            </a:endParaRPr>
          </a:p>
        </p:txBody>
      </p:sp>
      <p:sp>
        <p:nvSpPr>
          <p:cNvPr id="5" name="Content Placeholder 4"/>
          <p:cNvSpPr>
            <a:spLocks noGrp="1"/>
          </p:cNvSpPr>
          <p:nvPr>
            <p:ph sz="half" idx="2"/>
          </p:nvPr>
        </p:nvSpPr>
        <p:spPr>
          <a:xfrm>
            <a:off x="4114800" y="2133600"/>
            <a:ext cx="4800600" cy="4191000"/>
          </a:xfrm>
        </p:spPr>
        <p:txBody>
          <a:bodyPr>
            <a:noAutofit/>
          </a:bodyPr>
          <a:lstStyle/>
          <a:p>
            <a:pPr marL="400050" lvl="1" indent="0">
              <a:buNone/>
            </a:pPr>
            <a:endParaRPr lang="en-US" sz="900" b="1" dirty="0" smtClean="0">
              <a:solidFill>
                <a:schemeClr val="accent1">
                  <a:lumMod val="75000"/>
                </a:schemeClr>
              </a:solidFill>
            </a:endParaRPr>
          </a:p>
          <a:p>
            <a:r>
              <a:rPr lang="en-US" sz="1600" dirty="0" smtClean="0"/>
              <a:t>Graduate and Undergraduate Students</a:t>
            </a:r>
          </a:p>
          <a:p>
            <a:pPr marL="0" indent="0">
              <a:buNone/>
            </a:pPr>
            <a:endParaRPr lang="en-US" sz="1600" dirty="0" smtClean="0"/>
          </a:p>
          <a:p>
            <a:r>
              <a:rPr lang="en-US" sz="1600" dirty="0" smtClean="0"/>
              <a:t>Oral Paper, Poster and Creative Scholarship  </a:t>
            </a:r>
            <a:r>
              <a:rPr lang="en-US" sz="1600" dirty="0" smtClean="0"/>
              <a:t>presentations</a:t>
            </a:r>
            <a:endParaRPr lang="en-US" sz="1600" dirty="0" smtClean="0"/>
          </a:p>
          <a:p>
            <a:endParaRPr lang="en-US" sz="1600" dirty="0"/>
          </a:p>
          <a:p>
            <a:r>
              <a:rPr lang="en-US" sz="1600" dirty="0" smtClean="0"/>
              <a:t>Judging and Awards (Awards Ceremony April 20</a:t>
            </a:r>
            <a:r>
              <a:rPr lang="en-US" sz="1600" baseline="30000" dirty="0" smtClean="0"/>
              <a:t>th</a:t>
            </a:r>
            <a:r>
              <a:rPr lang="en-US" sz="1600" dirty="0" smtClean="0"/>
              <a:t>)</a:t>
            </a:r>
          </a:p>
          <a:p>
            <a:endParaRPr lang="en-US" sz="1600" dirty="0"/>
          </a:p>
          <a:p>
            <a:r>
              <a:rPr lang="en-US" sz="1600" dirty="0" smtClean="0"/>
              <a:t>Mentor Recognition Reception</a:t>
            </a:r>
          </a:p>
          <a:p>
            <a:endParaRPr lang="en-US" sz="1600" dirty="0"/>
          </a:p>
          <a:p>
            <a:r>
              <a:rPr lang="en-US" sz="1600" dirty="0" smtClean="0"/>
              <a:t>Engaging with VITs</a:t>
            </a:r>
          </a:p>
          <a:p>
            <a:endParaRPr lang="en-US" sz="1600" dirty="0"/>
          </a:p>
          <a:p>
            <a:r>
              <a:rPr lang="en-US" sz="1600" dirty="0" smtClean="0"/>
              <a:t>Engaging with potential employers</a:t>
            </a:r>
          </a:p>
          <a:p>
            <a:pPr marL="0" indent="0">
              <a:buNone/>
            </a:pPr>
            <a:endParaRPr lang="en-US" sz="1600" dirty="0" smtClean="0"/>
          </a:p>
          <a:p>
            <a:pPr marL="0" indent="0">
              <a:buNone/>
            </a:pPr>
            <a:r>
              <a:rPr lang="en-US" sz="1600" dirty="0" smtClean="0"/>
              <a:t>Held in the STUDENT CENTER</a:t>
            </a:r>
          </a:p>
          <a:p>
            <a:endParaRPr lang="en-US" sz="900" dirty="0"/>
          </a:p>
          <a:p>
            <a:pPr marL="0" indent="0">
              <a:buNone/>
            </a:pPr>
            <a:r>
              <a:rPr lang="en-US" sz="900" b="1" dirty="0"/>
              <a:t> </a:t>
            </a:r>
            <a:endParaRPr lang="en-US" sz="900" dirty="0"/>
          </a:p>
          <a:p>
            <a:pPr marL="0" indent="0">
              <a:buNone/>
            </a:pPr>
            <a:r>
              <a:rPr lang="en-US" sz="1000" b="1" dirty="0"/>
              <a:t> </a:t>
            </a:r>
            <a:endParaRPr lang="en-US" sz="1000" dirty="0"/>
          </a:p>
        </p:txBody>
      </p:sp>
      <p:sp>
        <p:nvSpPr>
          <p:cNvPr id="7" name="Rectangle 6"/>
          <p:cNvSpPr/>
          <p:nvPr/>
        </p:nvSpPr>
        <p:spPr>
          <a:xfrm>
            <a:off x="445655" y="5725680"/>
            <a:ext cx="3581400" cy="685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Student Symposium</a:t>
            </a:r>
            <a:endParaRPr lang="en-US" dirty="0"/>
          </a:p>
        </p:txBody>
      </p:sp>
      <p:sp>
        <p:nvSpPr>
          <p:cNvPr id="9" name="Rectangle 8"/>
          <p:cNvSpPr/>
          <p:nvPr/>
        </p:nvSpPr>
        <p:spPr>
          <a:xfrm>
            <a:off x="447964" y="2460171"/>
            <a:ext cx="3666836" cy="685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This is Research 2015</a:t>
            </a:r>
            <a:endParaRPr lang="en-US" dirty="0"/>
          </a:p>
        </p:txBody>
      </p:sp>
      <p:pic>
        <p:nvPicPr>
          <p:cNvPr id="8" name="Picture 4" descr="RESEARCH_T_289 158.jpg"/>
          <p:cNvPicPr>
            <a:picLocks noChangeAspect="1"/>
          </p:cNvPicPr>
          <p:nvPr/>
        </p:nvPicPr>
        <p:blipFill>
          <a:blip r:embed="rId3" cstate="print"/>
          <a:srcRect/>
          <a:stretch>
            <a:fillRect/>
          </a:stretch>
        </p:blipFill>
        <p:spPr bwMode="auto">
          <a:xfrm>
            <a:off x="6976774" y="6106391"/>
            <a:ext cx="2117725" cy="704850"/>
          </a:xfrm>
          <a:prstGeom prst="rect">
            <a:avLst/>
          </a:prstGeom>
          <a:noFill/>
          <a:ln w="9525">
            <a:noFill/>
            <a:miter lim="800000"/>
            <a:headEnd/>
            <a:tailEnd/>
          </a:ln>
        </p:spPr>
      </p:pic>
      <p:pic>
        <p:nvPicPr>
          <p:cNvPr id="1026" name="Picture 2" descr="lawrence liu looking at plant scorch in the lab">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655" y="3159826"/>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dergraduate research fellow graham gordon writing on a chalkboard">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69787" y="3159826"/>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hoto of peer ambassador christina appleget">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51684" y="429693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813566"/>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fontScale="90000"/>
          </a:bodyPr>
          <a:lstStyle/>
          <a:p>
            <a:r>
              <a:rPr lang="en-US" dirty="0">
                <a:solidFill>
                  <a:schemeClr val="tx2"/>
                </a:solidFill>
                <a:effectLst>
                  <a:outerShdw blurRad="38100" dist="38100" dir="2700000" algn="tl">
                    <a:srgbClr val="000000">
                      <a:alpha val="43137"/>
                    </a:srgbClr>
                  </a:outerShdw>
                </a:effectLst>
              </a:rPr>
              <a:t>Auburn University </a:t>
            </a:r>
            <a:br>
              <a:rPr lang="en-US" dirty="0">
                <a:solidFill>
                  <a:schemeClr val="tx2"/>
                </a:solidFill>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This is Research 2015</a:t>
            </a:r>
            <a:br>
              <a:rPr lang="en-US" dirty="0">
                <a:effectLst>
                  <a:outerShdw blurRad="38100" dist="38100" dir="2700000" algn="tl">
                    <a:srgbClr val="000000">
                      <a:alpha val="43137"/>
                    </a:srgbClr>
                  </a:outerShdw>
                </a:effectLst>
              </a:rPr>
            </a:br>
            <a:r>
              <a:rPr lang="en-US" dirty="0" smtClean="0">
                <a:solidFill>
                  <a:schemeClr val="accent6">
                    <a:lumMod val="75000"/>
                  </a:schemeClr>
                </a:solidFill>
                <a:effectLst>
                  <a:outerShdw blurRad="38100" dist="38100" dir="2700000" algn="tl">
                    <a:srgbClr val="000000">
                      <a:alpha val="43137"/>
                    </a:srgbClr>
                  </a:outerShdw>
                </a:effectLst>
              </a:rPr>
              <a:t>Faculty Symposium</a:t>
            </a:r>
            <a:r>
              <a:rPr lang="en-US" dirty="0">
                <a:solidFill>
                  <a:schemeClr val="accent6">
                    <a:lumMod val="75000"/>
                  </a:schemeClr>
                </a:solidFill>
                <a:effectLst>
                  <a:outerShdw blurRad="38100" dist="38100" dir="2700000" algn="tl">
                    <a:srgbClr val="000000">
                      <a:alpha val="43137"/>
                    </a:srgbClr>
                  </a:outerShdw>
                </a:effectLst>
              </a:rPr>
              <a:t>:  </a:t>
            </a:r>
            <a:r>
              <a:rPr lang="en-US" dirty="0" smtClean="0">
                <a:solidFill>
                  <a:schemeClr val="accent6">
                    <a:lumMod val="75000"/>
                  </a:schemeClr>
                </a:solidFill>
                <a:effectLst>
                  <a:outerShdw blurRad="38100" dist="38100" dir="2700000" algn="tl">
                    <a:srgbClr val="000000">
                      <a:alpha val="43137"/>
                    </a:srgbClr>
                  </a:outerShdw>
                </a:effectLst>
              </a:rPr>
              <a:t>September 30</a:t>
            </a:r>
            <a:r>
              <a:rPr lang="en-US" baseline="30000" dirty="0" smtClean="0">
                <a:solidFill>
                  <a:schemeClr val="accent6">
                    <a:lumMod val="75000"/>
                  </a:schemeClr>
                </a:solidFill>
                <a:effectLst>
                  <a:outerShdw blurRad="38100" dist="38100" dir="2700000" algn="tl">
                    <a:srgbClr val="000000">
                      <a:alpha val="43137"/>
                    </a:srgbClr>
                  </a:outerShdw>
                </a:effectLst>
              </a:rPr>
              <a:t>th</a:t>
            </a:r>
            <a:r>
              <a:rPr lang="en-US" dirty="0" smtClean="0">
                <a:solidFill>
                  <a:schemeClr val="accent6">
                    <a:lumMod val="75000"/>
                  </a:schemeClr>
                </a:solidFill>
                <a:effectLst>
                  <a:outerShdw blurRad="38100" dist="38100" dir="2700000" algn="tl">
                    <a:srgbClr val="000000">
                      <a:alpha val="43137"/>
                    </a:srgbClr>
                  </a:outerShdw>
                </a:effectLst>
              </a:rPr>
              <a:t> </a:t>
            </a:r>
            <a:endParaRPr lang="en-US" dirty="0">
              <a:solidFill>
                <a:schemeClr val="accent6">
                  <a:lumMod val="75000"/>
                </a:schemeClr>
              </a:solidFill>
            </a:endParaRPr>
          </a:p>
        </p:txBody>
      </p:sp>
      <p:sp>
        <p:nvSpPr>
          <p:cNvPr id="4" name="Content Placeholder 3"/>
          <p:cNvSpPr>
            <a:spLocks noGrp="1"/>
          </p:cNvSpPr>
          <p:nvPr>
            <p:ph sz="half" idx="2"/>
          </p:nvPr>
        </p:nvSpPr>
        <p:spPr>
          <a:xfrm>
            <a:off x="4648200" y="2286000"/>
            <a:ext cx="4191000" cy="4172816"/>
          </a:xfrm>
        </p:spPr>
        <p:txBody>
          <a:bodyPr>
            <a:normAutofit fontScale="40000" lnSpcReduction="20000"/>
          </a:bodyPr>
          <a:lstStyle/>
          <a:p>
            <a:r>
              <a:rPr lang="en-US" sz="3800" dirty="0" smtClean="0"/>
              <a:t>Recognition</a:t>
            </a:r>
          </a:p>
          <a:p>
            <a:pPr lvl="1"/>
            <a:r>
              <a:rPr lang="en-US" sz="3800" dirty="0" smtClean="0"/>
              <a:t>Auburn Talks and Featured Presentations</a:t>
            </a:r>
          </a:p>
          <a:p>
            <a:pPr lvl="1"/>
            <a:r>
              <a:rPr lang="en-US" sz="3800" dirty="0" smtClean="0"/>
              <a:t>Visibility </a:t>
            </a:r>
            <a:r>
              <a:rPr lang="en-US" sz="3800" dirty="0"/>
              <a:t>with board members, </a:t>
            </a:r>
            <a:r>
              <a:rPr lang="en-US" sz="3800" dirty="0" smtClean="0"/>
              <a:t>industry… </a:t>
            </a:r>
          </a:p>
          <a:p>
            <a:pPr marL="457200" lvl="1" indent="0">
              <a:buNone/>
            </a:pPr>
            <a:endParaRPr lang="en-US" sz="3800" dirty="0" smtClean="0"/>
          </a:p>
          <a:p>
            <a:r>
              <a:rPr lang="en-US" sz="3800" dirty="0" smtClean="0"/>
              <a:t>Connection</a:t>
            </a:r>
          </a:p>
          <a:p>
            <a:pPr lvl="1"/>
            <a:r>
              <a:rPr lang="en-US" sz="3800" dirty="0" smtClean="0"/>
              <a:t>Poster and Lightning Sessions</a:t>
            </a:r>
          </a:p>
          <a:p>
            <a:pPr lvl="1"/>
            <a:r>
              <a:rPr lang="en-US" sz="3800" dirty="0" smtClean="0"/>
              <a:t>Connections across and beyond Auburn University</a:t>
            </a:r>
          </a:p>
          <a:p>
            <a:endParaRPr lang="en-US" sz="3800" dirty="0" smtClean="0"/>
          </a:p>
          <a:p>
            <a:r>
              <a:rPr lang="en-US" sz="3800" dirty="0" smtClean="0"/>
              <a:t>Keynote and Reception</a:t>
            </a:r>
          </a:p>
          <a:p>
            <a:endParaRPr lang="en-US" sz="3800" dirty="0" smtClean="0"/>
          </a:p>
          <a:p>
            <a:r>
              <a:rPr lang="en-US" sz="3800" dirty="0" smtClean="0"/>
              <a:t>Creative Scholarship featured biennially starting in 2016</a:t>
            </a:r>
          </a:p>
          <a:p>
            <a:pPr marL="0" indent="0">
              <a:buNone/>
            </a:pPr>
            <a:endParaRPr lang="en-US" sz="3800" dirty="0" smtClean="0"/>
          </a:p>
          <a:p>
            <a:pPr marL="0" indent="0">
              <a:buNone/>
            </a:pPr>
            <a:r>
              <a:rPr lang="en-US" sz="3800" dirty="0" smtClean="0"/>
              <a:t>Held in the AUBURN UNIVESITY HOTEL AND DIXON CONFERENCE CENTER</a:t>
            </a:r>
            <a:endParaRPr lang="en-US" sz="3800" dirty="0"/>
          </a:p>
          <a:p>
            <a:pPr marL="0" indent="0">
              <a:buNone/>
            </a:pPr>
            <a:endParaRPr lang="en-US" sz="2400" dirty="0"/>
          </a:p>
        </p:txBody>
      </p:sp>
      <p:pic>
        <p:nvPicPr>
          <p:cNvPr id="2050" name="Picture 2" descr="http://cws.auburn.edu/vpr/ConMan/ConMan_FileDownload.aspx?FileName=Auburn_Hubs.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1" y="2209800"/>
            <a:ext cx="4448915" cy="37719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ESEARCH_T_289 158.jpg"/>
          <p:cNvPicPr>
            <a:picLocks noChangeAspect="1"/>
          </p:cNvPicPr>
          <p:nvPr/>
        </p:nvPicPr>
        <p:blipFill>
          <a:blip r:embed="rId5" cstate="print"/>
          <a:srcRect/>
          <a:stretch>
            <a:fillRect/>
          </a:stretch>
        </p:blipFill>
        <p:spPr bwMode="auto">
          <a:xfrm>
            <a:off x="6976774" y="6106391"/>
            <a:ext cx="2117725" cy="704850"/>
          </a:xfrm>
          <a:prstGeom prst="rect">
            <a:avLst/>
          </a:prstGeom>
          <a:noFill/>
          <a:ln w="9525">
            <a:noFill/>
            <a:miter lim="800000"/>
            <a:headEnd/>
            <a:tailEnd/>
          </a:ln>
        </p:spPr>
      </p:pic>
    </p:spTree>
    <p:extLst>
      <p:ext uri="{BB962C8B-B14F-4D97-AF65-F5344CB8AC3E}">
        <p14:creationId xmlns:p14="http://schemas.microsoft.com/office/powerpoint/2010/main" val="7443068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5036" y="762000"/>
            <a:ext cx="7924800" cy="3785652"/>
          </a:xfrm>
          <a:prstGeom prst="rect">
            <a:avLst/>
          </a:prstGeom>
        </p:spPr>
        <p:txBody>
          <a:bodyPr wrap="square">
            <a:spAutoFit/>
          </a:bodyPr>
          <a:lstStyle/>
          <a:p>
            <a:pPr algn="ctr">
              <a:spcBef>
                <a:spcPct val="0"/>
              </a:spcBef>
              <a:defRPr/>
            </a:pPr>
            <a:r>
              <a:rPr lang="en-US" sz="4000" dirty="0" smtClean="0">
                <a:solidFill>
                  <a:srgbClr val="002060"/>
                </a:solidFill>
                <a:latin typeface="Arno Pro" pitchFamily="18" charset="0"/>
              </a:rPr>
              <a:t>Please get the word out to faculty to encourage student engagement </a:t>
            </a:r>
          </a:p>
          <a:p>
            <a:pPr algn="ctr">
              <a:spcBef>
                <a:spcPct val="0"/>
              </a:spcBef>
              <a:defRPr/>
            </a:pPr>
            <a:r>
              <a:rPr lang="en-US" sz="4000" dirty="0" smtClean="0">
                <a:solidFill>
                  <a:srgbClr val="002060"/>
                </a:solidFill>
                <a:latin typeface="Arno Pro" pitchFamily="18" charset="0"/>
              </a:rPr>
              <a:t>by designing </a:t>
            </a:r>
          </a:p>
          <a:p>
            <a:pPr algn="ctr">
              <a:spcBef>
                <a:spcPct val="0"/>
              </a:spcBef>
              <a:defRPr/>
            </a:pPr>
            <a:r>
              <a:rPr lang="en-US" sz="4000" b="1" i="1" dirty="0" smtClean="0">
                <a:solidFill>
                  <a:schemeClr val="accent6">
                    <a:lumMod val="75000"/>
                  </a:schemeClr>
                </a:solidFill>
                <a:effectLst>
                  <a:outerShdw blurRad="38100" dist="38100" dir="2700000" algn="tl">
                    <a:srgbClr val="000000">
                      <a:alpha val="43137"/>
                    </a:srgbClr>
                  </a:outerShdw>
                </a:effectLst>
                <a:latin typeface="Garamond" pitchFamily="18" charset="0"/>
              </a:rPr>
              <a:t>This is Research 2015</a:t>
            </a:r>
          </a:p>
          <a:p>
            <a:pPr algn="ctr">
              <a:spcBef>
                <a:spcPct val="0"/>
              </a:spcBef>
              <a:defRPr/>
            </a:pPr>
            <a:r>
              <a:rPr lang="en-US" sz="4000" dirty="0" smtClean="0">
                <a:solidFill>
                  <a:srgbClr val="002060"/>
                </a:solidFill>
                <a:latin typeface="Arno Pro" pitchFamily="18" charset="0"/>
              </a:rPr>
              <a:t>into </a:t>
            </a:r>
          </a:p>
          <a:p>
            <a:pPr algn="ctr">
              <a:spcBef>
                <a:spcPct val="0"/>
              </a:spcBef>
              <a:defRPr/>
            </a:pPr>
            <a:r>
              <a:rPr lang="en-US" sz="4000" dirty="0" smtClean="0">
                <a:solidFill>
                  <a:srgbClr val="002060"/>
                </a:solidFill>
                <a:latin typeface="Arno Pro" pitchFamily="18" charset="0"/>
              </a:rPr>
              <a:t>Course Syllabi and Assignments</a:t>
            </a:r>
            <a:endParaRPr lang="en-US" sz="4000" b="1" i="1" dirty="0">
              <a:solidFill>
                <a:schemeClr val="accent6">
                  <a:lumMod val="75000"/>
                </a:schemeClr>
              </a:solidFill>
              <a:latin typeface="Garamond" pitchFamily="18" charset="0"/>
              <a:cs typeface="Arial"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6001405"/>
            <a:ext cx="21161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334172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6769" y="-1"/>
            <a:ext cx="6137031" cy="6865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667000" y="228600"/>
            <a:ext cx="3200400" cy="369332"/>
          </a:xfrm>
          <a:prstGeom prst="rect">
            <a:avLst/>
          </a:prstGeom>
          <a:noFill/>
        </p:spPr>
        <p:txBody>
          <a:bodyPr wrap="square" rtlCol="0">
            <a:spAutoFit/>
          </a:bodyPr>
          <a:lstStyle/>
          <a:p>
            <a:r>
              <a:rPr lang="en-US" dirty="0" smtClean="0">
                <a:solidFill>
                  <a:srgbClr val="FFFF00"/>
                </a:solidFill>
              </a:rPr>
              <a:t>www.auburn.edu/thisisresearch</a:t>
            </a:r>
            <a:endParaRPr lang="en-US" dirty="0">
              <a:solidFill>
                <a:srgbClr val="FFFF00"/>
              </a:solidFill>
            </a:endParaRPr>
          </a:p>
        </p:txBody>
      </p:sp>
      <p:pic>
        <p:nvPicPr>
          <p:cNvPr id="7" name="Picture 4" descr="RESEARCH_T_289 158.jpg"/>
          <p:cNvPicPr>
            <a:picLocks noChangeAspect="1"/>
          </p:cNvPicPr>
          <p:nvPr/>
        </p:nvPicPr>
        <p:blipFill>
          <a:blip r:embed="rId3" cstate="print"/>
          <a:srcRect/>
          <a:stretch>
            <a:fillRect/>
          </a:stretch>
        </p:blipFill>
        <p:spPr bwMode="auto">
          <a:xfrm>
            <a:off x="6976774" y="6106391"/>
            <a:ext cx="2117725" cy="704850"/>
          </a:xfrm>
          <a:prstGeom prst="rect">
            <a:avLst/>
          </a:prstGeom>
          <a:noFill/>
          <a:ln w="9525">
            <a:noFill/>
            <a:miter lim="800000"/>
            <a:headEnd/>
            <a:tailEnd/>
          </a:ln>
        </p:spPr>
      </p:pic>
    </p:spTree>
    <p:extLst>
      <p:ext uri="{BB962C8B-B14F-4D97-AF65-F5344CB8AC3E}">
        <p14:creationId xmlns:p14="http://schemas.microsoft.com/office/powerpoint/2010/main" val="1101146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p:nvPr>
        </p:nvSpPr>
        <p:spPr>
          <a:xfrm>
            <a:off x="457200" y="274638"/>
            <a:ext cx="8229600" cy="3078162"/>
          </a:xfrm>
        </p:spPr>
        <p:txBody>
          <a:bodyPr>
            <a:normAutofit/>
          </a:bodyPr>
          <a:lstStyle/>
          <a:p>
            <a:r>
              <a:rPr lang="en-US" dirty="0" smtClean="0">
                <a:effectLst>
                  <a:outerShdw blurRad="38100" dist="38100" dir="2700000" algn="tl">
                    <a:srgbClr val="000000">
                      <a:alpha val="43137"/>
                    </a:srgbClr>
                  </a:outerShdw>
                </a:effectLst>
              </a:rPr>
              <a:t>Auburn University </a:t>
            </a:r>
            <a:br>
              <a:rPr lang="en-US" dirty="0" smtClean="0">
                <a:effectLst>
                  <a:outerShdw blurRad="38100" dist="38100" dir="2700000" algn="tl">
                    <a:srgbClr val="000000">
                      <a:alpha val="43137"/>
                    </a:srgbClr>
                  </a:outerShdw>
                </a:effectLst>
              </a:rPr>
            </a:br>
            <a:r>
              <a:rPr lang="en-US" dirty="0" smtClean="0">
                <a:solidFill>
                  <a:schemeClr val="accent6">
                    <a:lumMod val="75000"/>
                  </a:schemeClr>
                </a:solidFill>
                <a:effectLst>
                  <a:outerShdw blurRad="38100" dist="38100" dir="2700000" algn="tl">
                    <a:srgbClr val="000000">
                      <a:alpha val="43137"/>
                    </a:srgbClr>
                  </a:outerShdw>
                </a:effectLst>
              </a:rPr>
              <a:t>This is Research 2015</a:t>
            </a:r>
            <a:br>
              <a:rPr lang="en-US" dirty="0" smtClean="0">
                <a:solidFill>
                  <a:schemeClr val="accent6">
                    <a:lumMod val="75000"/>
                  </a:schemeClr>
                </a:solidFill>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Student Symposium: April  13 &amp;14</a:t>
            </a:r>
            <a:r>
              <a:rPr lang="en-US" baseline="30000" dirty="0" smtClean="0">
                <a:effectLst>
                  <a:outerShdw blurRad="38100" dist="38100" dir="2700000" algn="tl">
                    <a:srgbClr val="000000">
                      <a:alpha val="43137"/>
                    </a:srgbClr>
                  </a:outerShdw>
                </a:effectLst>
              </a:rPr>
              <a:t>th</a:t>
            </a:r>
            <a:r>
              <a:rPr lang="en-US" dirty="0" smtClean="0">
                <a:effectLst>
                  <a:outerShdw blurRad="38100" dist="38100" dir="2700000" algn="tl">
                    <a:srgbClr val="000000">
                      <a:alpha val="43137"/>
                    </a:srgbClr>
                  </a:outerShdw>
                </a:effectLst>
              </a:rPr>
              <a:t>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Faculty Symposium: September 30</a:t>
            </a:r>
            <a:r>
              <a:rPr lang="en-US" baseline="30000" dirty="0" smtClean="0">
                <a:effectLst>
                  <a:outerShdw blurRad="38100" dist="38100" dir="2700000" algn="tl">
                    <a:srgbClr val="000000">
                      <a:alpha val="43137"/>
                    </a:srgbClr>
                  </a:outerShdw>
                </a:effectLst>
              </a:rPr>
              <a:t>th</a:t>
            </a:r>
            <a:r>
              <a:rPr lang="en-US" dirty="0" smtClean="0">
                <a:effectLst>
                  <a:outerShdw blurRad="38100" dist="38100" dir="2700000" algn="tl">
                    <a:srgbClr val="000000">
                      <a:alpha val="43137"/>
                    </a:srgbClr>
                  </a:outerShdw>
                </a:effectLst>
              </a:rPr>
              <a:t> </a:t>
            </a:r>
            <a:endParaRPr lang="en-US" dirty="0" smtClean="0">
              <a:effectLst>
                <a:outerShdw blurRad="38100" dist="38100" dir="2700000" algn="tl">
                  <a:srgbClr val="000000">
                    <a:alpha val="43137"/>
                  </a:srgbClr>
                </a:outerShdw>
              </a:effectLst>
              <a:cs typeface="Arial" charset="0"/>
            </a:endParaRPr>
          </a:p>
        </p:txBody>
      </p:sp>
      <p:pic>
        <p:nvPicPr>
          <p:cNvPr id="9" name="Picture 4" descr="RESEARCH_T_289 158.jpg"/>
          <p:cNvPicPr>
            <a:picLocks noChangeAspect="1"/>
          </p:cNvPicPr>
          <p:nvPr/>
        </p:nvPicPr>
        <p:blipFill>
          <a:blip r:embed="rId3" cstate="print"/>
          <a:srcRect/>
          <a:stretch>
            <a:fillRect/>
          </a:stretch>
        </p:blipFill>
        <p:spPr bwMode="auto">
          <a:xfrm>
            <a:off x="6976774" y="6106391"/>
            <a:ext cx="2117725" cy="704850"/>
          </a:xfrm>
          <a:prstGeom prst="rect">
            <a:avLst/>
          </a:prstGeom>
          <a:noFill/>
          <a:ln w="9525">
            <a:noFill/>
            <a:miter lim="800000"/>
            <a:headEnd/>
            <a:tailEnd/>
          </a:ln>
        </p:spPr>
      </p:pic>
      <p:sp>
        <p:nvSpPr>
          <p:cNvPr id="2" name="TextBox 1"/>
          <p:cNvSpPr txBox="1"/>
          <p:nvPr/>
        </p:nvSpPr>
        <p:spPr>
          <a:xfrm>
            <a:off x="304800" y="6106391"/>
            <a:ext cx="4114800" cy="646331"/>
          </a:xfrm>
          <a:prstGeom prst="rect">
            <a:avLst/>
          </a:prstGeom>
          <a:noFill/>
        </p:spPr>
        <p:txBody>
          <a:bodyPr wrap="square" rtlCol="0">
            <a:spAutoFit/>
          </a:bodyPr>
          <a:lstStyle/>
          <a:p>
            <a:r>
              <a:rPr lang="en-US" sz="1200" dirty="0" smtClean="0">
                <a:latin typeface="Arno Pro"/>
              </a:rPr>
              <a:t>Dr. Jennifer Kerpelman</a:t>
            </a:r>
          </a:p>
          <a:p>
            <a:r>
              <a:rPr lang="en-US" sz="1200" dirty="0" smtClean="0">
                <a:latin typeface="Arno Pro"/>
              </a:rPr>
              <a:t>This is Research 2015 Steering Committee Chair</a:t>
            </a:r>
          </a:p>
          <a:p>
            <a:r>
              <a:rPr lang="en-US" sz="1200" dirty="0" smtClean="0">
                <a:latin typeface="Arno Pro"/>
              </a:rPr>
              <a:t>Contact: jkerpelman@auburn.edu</a:t>
            </a:r>
            <a:endParaRPr lang="en-US" sz="1200" dirty="0">
              <a:latin typeface="Arno Pro"/>
            </a:endParaRPr>
          </a:p>
        </p:txBody>
      </p:sp>
      <p:sp>
        <p:nvSpPr>
          <p:cNvPr id="4" name="TextBox 3"/>
          <p:cNvSpPr txBox="1"/>
          <p:nvPr/>
        </p:nvSpPr>
        <p:spPr>
          <a:xfrm>
            <a:off x="2667000" y="3200400"/>
            <a:ext cx="3657600" cy="646331"/>
          </a:xfrm>
          <a:prstGeom prst="rect">
            <a:avLst/>
          </a:prstGeom>
          <a:noFill/>
        </p:spPr>
        <p:txBody>
          <a:bodyPr wrap="square" rtlCol="0">
            <a:spAutoFit/>
          </a:bodyPr>
          <a:lstStyle/>
          <a:p>
            <a:r>
              <a:rPr lang="en-US" sz="3600" dirty="0" smtClean="0">
                <a:latin typeface="Arno Pro"/>
              </a:rPr>
              <a:t>Questions?</a:t>
            </a:r>
            <a:endParaRPr lang="en-US" sz="3600" dirty="0">
              <a:latin typeface="Arno Pro"/>
            </a:endParaRPr>
          </a:p>
        </p:txBody>
      </p:sp>
    </p:spTree>
    <p:extLst>
      <p:ext uri="{BB962C8B-B14F-4D97-AF65-F5344CB8AC3E}">
        <p14:creationId xmlns:p14="http://schemas.microsoft.com/office/powerpoint/2010/main" val="381250835"/>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592</TotalTime>
  <Words>831</Words>
  <Application>Microsoft Office PowerPoint</Application>
  <PresentationFormat>On-screen Show (4:3)</PresentationFormat>
  <Paragraphs>88</Paragraphs>
  <Slides>7</Slides>
  <Notes>6</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Office Theme</vt:lpstr>
      <vt:lpstr>1_Office Theme</vt:lpstr>
      <vt:lpstr>PowerPoint Presentation</vt:lpstr>
      <vt:lpstr>PowerPoint Presentation</vt:lpstr>
      <vt:lpstr>Auburn University  This is Research 2015 Student Symposium:  April 13th and 14th </vt:lpstr>
      <vt:lpstr>Auburn University  This is Research 2015 Faculty Symposium:  September 30th </vt:lpstr>
      <vt:lpstr>PowerPoint Presentation</vt:lpstr>
      <vt:lpstr>PowerPoint Presentation</vt:lpstr>
      <vt:lpstr>Auburn University  This is Research 2015 Student Symposium: April  13 &amp;14th  Faculty Symposium: September 30th </vt:lpstr>
    </vt:vector>
  </TitlesOfParts>
  <Company>Auburn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C.A. Pinkert</dc:creator>
  <cp:lastModifiedBy>Lorraine Wolf</cp:lastModifiedBy>
  <cp:revision>94</cp:revision>
  <cp:lastPrinted>2012-04-02T21:50:06Z</cp:lastPrinted>
  <dcterms:created xsi:type="dcterms:W3CDTF">2010-08-30T16:56:44Z</dcterms:created>
  <dcterms:modified xsi:type="dcterms:W3CDTF">2015-02-16T16:37:17Z</dcterms:modified>
</cp:coreProperties>
</file>