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5"/>
  </p:sldMasterIdLst>
  <p:handoutMasterIdLst>
    <p:handoutMasterId r:id="rId22"/>
  </p:handoutMasterIdLst>
  <p:sldIdLst>
    <p:sldId id="258" r:id="rId6"/>
    <p:sldId id="293" r:id="rId7"/>
    <p:sldId id="266" r:id="rId8"/>
    <p:sldId id="301" r:id="rId9"/>
    <p:sldId id="297" r:id="rId10"/>
    <p:sldId id="303" r:id="rId11"/>
    <p:sldId id="302" r:id="rId12"/>
    <p:sldId id="307" r:id="rId13"/>
    <p:sldId id="306" r:id="rId14"/>
    <p:sldId id="304" r:id="rId15"/>
    <p:sldId id="305" r:id="rId16"/>
    <p:sldId id="294" r:id="rId17"/>
    <p:sldId id="310" r:id="rId18"/>
    <p:sldId id="308" r:id="rId19"/>
    <p:sldId id="309" r:id="rId20"/>
    <p:sldId id="289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090E4E"/>
    <a:srgbClr val="0C12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82" autoAdjust="0"/>
    <p:restoredTop sz="94660"/>
  </p:normalViewPr>
  <p:slideViewPr>
    <p:cSldViewPr snapToGrid="0" snapToObjects="1">
      <p:cViewPr>
        <p:scale>
          <a:sx n="100" d="100"/>
          <a:sy n="100" d="100"/>
        </p:scale>
        <p:origin x="-880" y="-72"/>
      </p:cViewPr>
      <p:guideLst>
        <p:guide orient="horz" pos="2160"/>
        <p:guide pos="287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10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customXml" Target="../customXml/item4.xml"/><Relationship Id="rId5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30C34E-697D-BC4D-BB95-FA8E4EA7E396}" type="datetimeFigureOut">
              <a:rPr lang="en-US" smtClean="0"/>
              <a:t>10/23/14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555A2A-3A78-494D-A2AC-7A3709F38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8957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/>
              <a:pPr/>
              <a:t>10/23/14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10/23/14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17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10/23/14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96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10/23/14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7B99-7C3F-4BC3-B7B8-7E1F8C620B24}" type="datetime1">
              <a:rPr lang="en-US" smtClean="0"/>
              <a:pPr/>
              <a:t>10/23/14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10/23/14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10/23/14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10/23/14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10/23/14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10/23/14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10/23/14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0E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Myriad Pro"/>
              </a:defRPr>
            </a:lvl1pPr>
          </a:lstStyle>
          <a:p>
            <a:fld id="{68C2560D-EC28-3B41-86E8-18F1CE0113B4}" type="datetimeFigureOut">
              <a:rPr lang="en-US" smtClean="0"/>
              <a:pPr/>
              <a:t>10/23/14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Myriad Pro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yriad Pro"/>
              </a:defRPr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58" r:id="rId3"/>
    <p:sldLayoutId id="2147493459" r:id="rId4"/>
    <p:sldLayoutId id="2147493460" r:id="rId5"/>
    <p:sldLayoutId id="2147493461" r:id="rId6"/>
    <p:sldLayoutId id="2147493462" r:id="rId7"/>
    <p:sldLayoutId id="2147493463" r:id="rId8"/>
    <p:sldLayoutId id="2147493464" r:id="rId9"/>
    <p:sldLayoutId id="2147493465" r:id="rId10"/>
    <p:sldLayoutId id="214749346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Myriad Pro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Myriad Pro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Myriad Pro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Myriad Pro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Myriad Pro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Myriad Pro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barklnc@auburn.edu" TargetMode="External"/><Relationship Id="rId4" Type="http://schemas.openxmlformats.org/officeDocument/2006/relationships/hyperlink" Target="mailto:smithso@auburn.edu" TargetMode="Externa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ordwall white.png"/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0750" y="-210296"/>
            <a:ext cx="12544874" cy="7423896"/>
          </a:xfrm>
          <a:prstGeom prst="rect">
            <a:avLst/>
          </a:prstGeom>
        </p:spPr>
      </p:pic>
      <p:pic>
        <p:nvPicPr>
          <p:cNvPr id="6" name="Picture 5" descr="AU tower H white type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1289" y="5943600"/>
            <a:ext cx="1499245" cy="595770"/>
          </a:xfrm>
          <a:prstGeom prst="rect">
            <a:avLst/>
          </a:prstGeom>
        </p:spPr>
      </p:pic>
      <p:pic>
        <p:nvPicPr>
          <p:cNvPr id="7" name="Picture 6" descr="THIS IS AUBURN tag whit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200" y="3187700"/>
            <a:ext cx="4648355" cy="457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7840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U tower H white typ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1289" y="5943600"/>
            <a:ext cx="1499245" cy="595770"/>
          </a:xfrm>
          <a:prstGeom prst="rect">
            <a:avLst/>
          </a:prstGeom>
        </p:spPr>
      </p:pic>
      <p:pic>
        <p:nvPicPr>
          <p:cNvPr id="4" name="Picture 3" descr="THIS IS AUBURN tag 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339501"/>
            <a:ext cx="2032000" cy="199869"/>
          </a:xfrm>
          <a:prstGeom prst="rect">
            <a:avLst/>
          </a:prstGeom>
        </p:spPr>
      </p:pic>
      <p:pic>
        <p:nvPicPr>
          <p:cNvPr id="5" name="Picture 4" descr="Screen Shot 2014-10-01 at 2.58.40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100"/>
            <a:ext cx="9144000" cy="6520070"/>
          </a:xfrm>
          <a:prstGeom prst="rect">
            <a:avLst/>
          </a:prstGeom>
        </p:spPr>
      </p:pic>
      <p:sp>
        <p:nvSpPr>
          <p:cNvPr id="6" name="Left Arrow 5"/>
          <p:cNvSpPr/>
          <p:nvPr/>
        </p:nvSpPr>
        <p:spPr>
          <a:xfrm>
            <a:off x="3048000" y="4851400"/>
            <a:ext cx="1536700" cy="330200"/>
          </a:xfrm>
          <a:prstGeom prst="leftArrow">
            <a:avLst/>
          </a:prstGeom>
          <a:solidFill>
            <a:srgbClr val="FF66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6"/>
          <p:cNvSpPr/>
          <p:nvPr/>
        </p:nvSpPr>
        <p:spPr>
          <a:xfrm>
            <a:off x="7607300" y="3162300"/>
            <a:ext cx="1536700" cy="330200"/>
          </a:xfrm>
          <a:prstGeom prst="leftArrow">
            <a:avLst/>
          </a:prstGeom>
          <a:solidFill>
            <a:srgbClr val="FF66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229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U tower H white typ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1289" y="5943600"/>
            <a:ext cx="1499245" cy="595770"/>
          </a:xfrm>
          <a:prstGeom prst="rect">
            <a:avLst/>
          </a:prstGeom>
        </p:spPr>
      </p:pic>
      <p:pic>
        <p:nvPicPr>
          <p:cNvPr id="4" name="Picture 3" descr="THIS IS AUBURN tag 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339501"/>
            <a:ext cx="2032000" cy="199869"/>
          </a:xfrm>
          <a:prstGeom prst="rect">
            <a:avLst/>
          </a:prstGeom>
        </p:spPr>
      </p:pic>
      <p:pic>
        <p:nvPicPr>
          <p:cNvPr id="5" name="Picture 4" descr="websitePP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06" y="0"/>
            <a:ext cx="5985387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38900" y="966569"/>
            <a:ext cx="25527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err="1" smtClean="0">
                <a:latin typeface="Myriad Pro"/>
                <a:cs typeface="Myriad Pro"/>
              </a:rPr>
              <a:t>www.auburn.edu</a:t>
            </a:r>
            <a:r>
              <a:rPr lang="en-US" sz="2200" b="1" dirty="0" smtClean="0">
                <a:latin typeface="Myriad Pro"/>
                <a:cs typeface="Myriad Pro"/>
              </a:rPr>
              <a:t>/</a:t>
            </a:r>
          </a:p>
          <a:p>
            <a:pPr algn="ctr"/>
            <a:r>
              <a:rPr lang="en-US" sz="2200" b="1" dirty="0" smtClean="0">
                <a:latin typeface="Myriad Pro"/>
                <a:cs typeface="Myriad Pro"/>
              </a:rPr>
              <a:t>trademarks</a:t>
            </a:r>
            <a:endParaRPr lang="en-US" sz="2200" b="1" dirty="0">
              <a:latin typeface="Myriad Pro"/>
              <a:cs typeface="Myriad Pro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38900" y="2318434"/>
            <a:ext cx="25527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Myriad Pro"/>
                <a:cs typeface="Myriad Pro"/>
              </a:rPr>
              <a:t>Click</a:t>
            </a:r>
            <a:br>
              <a:rPr lang="en-US" sz="2000" dirty="0" smtClean="0">
                <a:latin typeface="Myriad Pro"/>
                <a:cs typeface="Myriad Pro"/>
              </a:rPr>
            </a:br>
            <a:r>
              <a:rPr lang="en-US" sz="2000" dirty="0" smtClean="0">
                <a:latin typeface="Myriad Pro"/>
                <a:cs typeface="Myriad Pro"/>
              </a:rPr>
              <a:t>CAMPUS DEPTS</a:t>
            </a:r>
          </a:p>
          <a:p>
            <a:pPr algn="ctr"/>
            <a:r>
              <a:rPr lang="en-US" sz="2000" dirty="0" smtClean="0">
                <a:latin typeface="Myriad Pro"/>
                <a:cs typeface="Myriad Pro"/>
              </a:rPr>
              <a:t>for policies, resources</a:t>
            </a:r>
          </a:p>
          <a:p>
            <a:pPr algn="ctr"/>
            <a:r>
              <a:rPr lang="en-US" sz="2000" dirty="0" smtClean="0">
                <a:latin typeface="Myriad Pro"/>
                <a:cs typeface="Myriad Pro"/>
              </a:rPr>
              <a:t>and lists of AU</a:t>
            </a:r>
            <a:endParaRPr lang="en-US" sz="2000" dirty="0">
              <a:latin typeface="Myriad Pro"/>
              <a:cs typeface="Myriad Pro"/>
            </a:endParaRPr>
          </a:p>
          <a:p>
            <a:pPr algn="ctr"/>
            <a:r>
              <a:rPr lang="en-US" sz="2000" dirty="0" smtClean="0">
                <a:latin typeface="Myriad Pro"/>
                <a:cs typeface="Myriad Pro"/>
              </a:rPr>
              <a:t>licensed vendors</a:t>
            </a:r>
          </a:p>
        </p:txBody>
      </p:sp>
    </p:spTree>
    <p:extLst>
      <p:ext uri="{BB962C8B-B14F-4D97-AF65-F5344CB8AC3E}">
        <p14:creationId xmlns:p14="http://schemas.microsoft.com/office/powerpoint/2010/main" val="873020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cs typeface="Myriad Pro"/>
              </a:rPr>
              <a:t>TRADEMARK LICENSING</a:t>
            </a:r>
            <a:endParaRPr lang="en-US" b="1" dirty="0">
              <a:latin typeface="Myriad Pro"/>
              <a:cs typeface="Myriad Pr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Myriad Pro"/>
                <a:cs typeface="Myriad Pro"/>
              </a:rPr>
              <a:t>Protects AU’s federally registered trademarks</a:t>
            </a:r>
          </a:p>
          <a:p>
            <a:endParaRPr lang="en-US" sz="2800" dirty="0" smtClean="0">
              <a:cs typeface="Myriad Pro"/>
            </a:endParaRPr>
          </a:p>
          <a:p>
            <a:r>
              <a:rPr lang="en-US" sz="2800" dirty="0" smtClean="0">
                <a:latin typeface="Myriad Pro"/>
                <a:cs typeface="Myriad Pro"/>
              </a:rPr>
              <a:t>Protects AU’s </a:t>
            </a:r>
            <a:br>
              <a:rPr lang="en-US" sz="2800" dirty="0" smtClean="0">
                <a:latin typeface="Myriad Pro"/>
                <a:cs typeface="Myriad Pro"/>
              </a:rPr>
            </a:br>
            <a:r>
              <a:rPr lang="en-US" sz="2800" dirty="0" smtClean="0">
                <a:latin typeface="Myriad Pro"/>
                <a:cs typeface="Myriad Pro"/>
              </a:rPr>
              <a:t>valuable brand </a:t>
            </a:r>
            <a:br>
              <a:rPr lang="en-US" sz="2800" dirty="0" smtClean="0">
                <a:latin typeface="Myriad Pro"/>
                <a:cs typeface="Myriad Pro"/>
              </a:rPr>
            </a:br>
            <a:r>
              <a:rPr lang="en-US" sz="2800" dirty="0" smtClean="0">
                <a:latin typeface="Myriad Pro"/>
                <a:cs typeface="Myriad Pro"/>
              </a:rPr>
              <a:t>through </a:t>
            </a:r>
            <a:br>
              <a:rPr lang="en-US" sz="2800" dirty="0" smtClean="0">
                <a:latin typeface="Myriad Pro"/>
                <a:cs typeface="Myriad Pro"/>
              </a:rPr>
            </a:br>
            <a:r>
              <a:rPr lang="en-US" sz="2800" dirty="0" smtClean="0">
                <a:latin typeface="Myriad Pro"/>
                <a:cs typeface="Myriad Pro"/>
              </a:rPr>
              <a:t>consistent</a:t>
            </a:r>
            <a:br>
              <a:rPr lang="en-US" sz="2800" dirty="0" smtClean="0">
                <a:latin typeface="Myriad Pro"/>
                <a:cs typeface="Myriad Pro"/>
              </a:rPr>
            </a:br>
            <a:r>
              <a:rPr lang="en-US" sz="2800" dirty="0" smtClean="0">
                <a:cs typeface="Myriad Pro"/>
              </a:rPr>
              <a:t>use of marks </a:t>
            </a:r>
            <a:br>
              <a:rPr lang="en-US" sz="2800" dirty="0" smtClean="0">
                <a:cs typeface="Myriad Pro"/>
              </a:rPr>
            </a:br>
            <a:r>
              <a:rPr lang="en-US" sz="2800" dirty="0" smtClean="0">
                <a:cs typeface="Myriad Pro"/>
              </a:rPr>
              <a:t>and colors</a:t>
            </a:r>
            <a:endParaRPr lang="en-US" sz="2800" dirty="0">
              <a:latin typeface="Myriad Pro"/>
              <a:cs typeface="Myriad Pro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 descr="AU tower H white typ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1289" y="5943600"/>
            <a:ext cx="1499245" cy="595770"/>
          </a:xfrm>
          <a:prstGeom prst="rect">
            <a:avLst/>
          </a:prstGeom>
        </p:spPr>
      </p:pic>
      <p:pic>
        <p:nvPicPr>
          <p:cNvPr id="8" name="Picture 7" descr="THIS IS AUBURN tag 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339501"/>
            <a:ext cx="2032000" cy="199869"/>
          </a:xfrm>
          <a:prstGeom prst="rect">
            <a:avLst/>
          </a:prstGeom>
        </p:spPr>
      </p:pic>
      <p:pic>
        <p:nvPicPr>
          <p:cNvPr id="4" name="Picture 3" descr="Auburn_Primary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534" y="2299144"/>
            <a:ext cx="5461000" cy="3503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960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cs typeface="Myriad Pro"/>
              </a:rPr>
              <a:t>LICENSED VENDORS</a:t>
            </a:r>
            <a:endParaRPr lang="en-US" b="1" dirty="0">
              <a:latin typeface="Myriad Pro"/>
              <a:cs typeface="Myriad Pr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Myriad Pro"/>
                <a:cs typeface="Myriad Pro"/>
              </a:rPr>
              <a:t>Familiar with AU Trademark policies</a:t>
            </a:r>
            <a:endParaRPr lang="en-US" sz="2800" dirty="0" smtClean="0">
              <a:cs typeface="Myriad Pro"/>
            </a:endParaRPr>
          </a:p>
          <a:p>
            <a:r>
              <a:rPr lang="en-US" sz="2800" dirty="0" smtClean="0">
                <a:latin typeface="Myriad Pro"/>
                <a:cs typeface="Myriad Pro"/>
              </a:rPr>
              <a:t>Aware of what can be approved</a:t>
            </a:r>
          </a:p>
          <a:p>
            <a:r>
              <a:rPr lang="en-US" sz="2800" dirty="0" smtClean="0">
                <a:cs typeface="Myriad Pro"/>
              </a:rPr>
              <a:t>Responsible for obtaining design approval</a:t>
            </a:r>
          </a:p>
          <a:p>
            <a:r>
              <a:rPr lang="en-US" sz="2800" dirty="0" smtClean="0">
                <a:latin typeface="Myriad Pro"/>
                <a:cs typeface="Myriad Pro"/>
              </a:rPr>
              <a:t>Required to carry product liability insurance naming Auburn University as an additional insured</a:t>
            </a:r>
            <a:endParaRPr lang="en-US" sz="2800" dirty="0">
              <a:latin typeface="Myriad Pro"/>
              <a:cs typeface="Myriad Pro"/>
            </a:endParaRPr>
          </a:p>
          <a:p>
            <a:endParaRPr lang="en-US" dirty="0"/>
          </a:p>
        </p:txBody>
      </p:sp>
      <p:pic>
        <p:nvPicPr>
          <p:cNvPr id="7" name="Picture 6" descr="AU tower H white typ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1289" y="5943600"/>
            <a:ext cx="1499245" cy="595770"/>
          </a:xfrm>
          <a:prstGeom prst="rect">
            <a:avLst/>
          </a:prstGeom>
        </p:spPr>
      </p:pic>
      <p:pic>
        <p:nvPicPr>
          <p:cNvPr id="8" name="Picture 7" descr="THIS IS AUBURN tag 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339501"/>
            <a:ext cx="2032000" cy="19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467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U tower H white typ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1289" y="5943600"/>
            <a:ext cx="1499245" cy="595770"/>
          </a:xfrm>
          <a:prstGeom prst="rect">
            <a:avLst/>
          </a:prstGeom>
        </p:spPr>
      </p:pic>
      <p:pic>
        <p:nvPicPr>
          <p:cNvPr id="4" name="Picture 3" descr="THIS IS AUBURN tag 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339501"/>
            <a:ext cx="2032000" cy="199869"/>
          </a:xfrm>
          <a:prstGeom prst="rect">
            <a:avLst/>
          </a:prstGeom>
        </p:spPr>
      </p:pic>
      <p:pic>
        <p:nvPicPr>
          <p:cNvPr id="2" name="Picture 1" descr="grafcow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39701"/>
            <a:ext cx="4876800" cy="5950857"/>
          </a:xfrm>
          <a:prstGeom prst="rect">
            <a:avLst/>
          </a:prstGeom>
        </p:spPr>
      </p:pic>
      <p:pic>
        <p:nvPicPr>
          <p:cNvPr id="9" name="Picture 8" descr="Digconf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100"/>
            <a:ext cx="4652289" cy="567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229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U tower H white typ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1289" y="5943600"/>
            <a:ext cx="1499245" cy="595770"/>
          </a:xfrm>
          <a:prstGeom prst="rect">
            <a:avLst/>
          </a:prstGeom>
        </p:spPr>
      </p:pic>
      <p:pic>
        <p:nvPicPr>
          <p:cNvPr id="4" name="Picture 3" descr="THIS IS AUBURN tag 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339501"/>
            <a:ext cx="2032000" cy="199869"/>
          </a:xfrm>
          <a:prstGeom prst="rect">
            <a:avLst/>
          </a:prstGeom>
        </p:spPr>
      </p:pic>
      <p:pic>
        <p:nvPicPr>
          <p:cNvPr id="5" name="Picture 4" descr="OLCP_Hologram_201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500" y="38100"/>
            <a:ext cx="6489700" cy="6260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518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95412"/>
            <a:ext cx="7772400" cy="1470025"/>
          </a:xfrm>
        </p:spPr>
        <p:txBody>
          <a:bodyPr>
            <a:normAutofit/>
          </a:bodyPr>
          <a:lstStyle/>
          <a:p>
            <a:r>
              <a:rPr lang="en-US" sz="6600" b="1" dirty="0" smtClean="0">
                <a:latin typeface="Myriad Pro"/>
                <a:cs typeface="Myriad Pro"/>
              </a:rPr>
              <a:t>THIS IS AUBURN.</a:t>
            </a:r>
            <a:endParaRPr lang="en-US" sz="6600" b="1" dirty="0">
              <a:latin typeface="Myriad Pro"/>
              <a:cs typeface="Myriad Pro"/>
            </a:endParaRPr>
          </a:p>
        </p:txBody>
      </p:sp>
      <p:pic>
        <p:nvPicPr>
          <p:cNvPr id="5" name="Picture 4" descr="AU tower H white typ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989" y="5691521"/>
            <a:ext cx="2133600" cy="84785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3340100"/>
            <a:ext cx="9144000" cy="26543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Myriad Pro"/>
                <a:ea typeface="+mj-ea"/>
                <a:cs typeface="+mj-cs"/>
              </a:defRPr>
            </a:lvl1pPr>
          </a:lstStyle>
          <a:p>
            <a:r>
              <a:rPr lang="en-US" sz="6600" dirty="0" smtClean="0"/>
              <a:t>Questions:</a:t>
            </a:r>
          </a:p>
          <a:p>
            <a:r>
              <a:rPr lang="en-US" sz="6600" dirty="0" smtClean="0"/>
              <a:t>Camille Barkley </a:t>
            </a:r>
            <a:r>
              <a:rPr lang="en-US" sz="6600" dirty="0" smtClean="0">
                <a:hlinkClick r:id="rId3"/>
              </a:rPr>
              <a:t>barklnc@auburn.edu</a:t>
            </a:r>
            <a:endParaRPr lang="en-US" sz="6600" dirty="0" smtClean="0"/>
          </a:p>
          <a:p>
            <a:r>
              <a:rPr lang="en-US" sz="6600" dirty="0" smtClean="0"/>
              <a:t>Susan Smith </a:t>
            </a:r>
            <a:r>
              <a:rPr lang="en-US" sz="6600" dirty="0" smtClean="0">
                <a:hlinkClick r:id="rId4"/>
              </a:rPr>
              <a:t>smithso@auburn.edu</a:t>
            </a:r>
            <a:endParaRPr lang="en-US" sz="6600" dirty="0" smtClean="0"/>
          </a:p>
          <a:p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886483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cs typeface="Myriad Pro"/>
              </a:rPr>
              <a:t>CONSISTENT LOGO USAGE</a:t>
            </a:r>
            <a:endParaRPr lang="en-US" b="1" dirty="0">
              <a:latin typeface="Myriad Pro"/>
              <a:cs typeface="Myriad Pr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Myriad Pro"/>
                <a:cs typeface="Myriad Pro"/>
              </a:rPr>
              <a:t>Protects our federally registered trademarks</a:t>
            </a:r>
            <a:endParaRPr lang="en-US" sz="2800" dirty="0">
              <a:latin typeface="Myriad Pro"/>
              <a:cs typeface="Myriad Pro"/>
            </a:endParaRPr>
          </a:p>
          <a:p>
            <a:r>
              <a:rPr lang="en-US" sz="2800" dirty="0" smtClean="0">
                <a:latin typeface="Myriad Pro"/>
                <a:cs typeface="Myriad Pro"/>
              </a:rPr>
              <a:t>Builds our reputation and recognition through visual repetition</a:t>
            </a:r>
            <a:endParaRPr lang="en-US" sz="2800" dirty="0">
              <a:latin typeface="Myriad Pro"/>
              <a:cs typeface="Myriad Pro"/>
            </a:endParaRPr>
          </a:p>
          <a:p>
            <a:r>
              <a:rPr lang="en-US" sz="2800" dirty="0" smtClean="0">
                <a:cs typeface="Myriad Pro"/>
              </a:rPr>
              <a:t>Creates a professional appearance for the university and those representing Auburn</a:t>
            </a:r>
          </a:p>
          <a:p>
            <a:r>
              <a:rPr lang="en-US" sz="2800" dirty="0" smtClean="0">
                <a:cs typeface="Myriad Pro"/>
              </a:rPr>
              <a:t>Eliminates confusion about the legitimacy of information</a:t>
            </a:r>
          </a:p>
        </p:txBody>
      </p:sp>
      <p:pic>
        <p:nvPicPr>
          <p:cNvPr id="7" name="Picture 6" descr="AU tower H white typ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1289" y="5943600"/>
            <a:ext cx="1499245" cy="595770"/>
          </a:xfrm>
          <a:prstGeom prst="rect">
            <a:avLst/>
          </a:prstGeom>
        </p:spPr>
      </p:pic>
      <p:pic>
        <p:nvPicPr>
          <p:cNvPr id="8" name="Picture 7" descr="THIS IS AUBURN tag 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339501"/>
            <a:ext cx="2032000" cy="19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609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U tower H white typ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1289" y="5943600"/>
            <a:ext cx="1499245" cy="595770"/>
          </a:xfrm>
          <a:prstGeom prst="rect">
            <a:avLst/>
          </a:prstGeom>
        </p:spPr>
      </p:pic>
      <p:pic>
        <p:nvPicPr>
          <p:cNvPr id="4" name="Picture 3" descr="THIS IS AUBURN tag 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339501"/>
            <a:ext cx="2032000" cy="199869"/>
          </a:xfrm>
          <a:prstGeom prst="rect">
            <a:avLst/>
          </a:prstGeom>
        </p:spPr>
      </p:pic>
      <p:pic>
        <p:nvPicPr>
          <p:cNvPr id="2" name="Picture 1" descr="Screen Shot 2014-10-01 at 3.28.24 P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8"/>
          <a:stretch/>
        </p:blipFill>
        <p:spPr>
          <a:xfrm>
            <a:off x="0" y="457200"/>
            <a:ext cx="9144000" cy="54394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74900" y="127000"/>
            <a:ext cx="477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Visit </a:t>
            </a:r>
            <a:r>
              <a:rPr lang="en-US" b="1" dirty="0" err="1" smtClean="0"/>
              <a:t>auburn.edu</a:t>
            </a:r>
            <a:r>
              <a:rPr lang="en-US" b="1" dirty="0" smtClean="0"/>
              <a:t>/</a:t>
            </a:r>
            <a:r>
              <a:rPr lang="en-US" b="1" dirty="0" err="1" smtClean="0"/>
              <a:t>ocm</a:t>
            </a:r>
            <a:r>
              <a:rPr lang="en-US" b="1" dirty="0" smtClean="0"/>
              <a:t> for resources.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14989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U tower H white typ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1289" y="5943600"/>
            <a:ext cx="1499245" cy="595770"/>
          </a:xfrm>
          <a:prstGeom prst="rect">
            <a:avLst/>
          </a:prstGeom>
        </p:spPr>
      </p:pic>
      <p:pic>
        <p:nvPicPr>
          <p:cNvPr id="4" name="Picture 3" descr="THIS IS AUBURN tag 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339501"/>
            <a:ext cx="2032000" cy="199869"/>
          </a:xfrm>
          <a:prstGeom prst="rect">
            <a:avLst/>
          </a:prstGeom>
        </p:spPr>
      </p:pic>
      <p:pic>
        <p:nvPicPr>
          <p:cNvPr id="5" name="Picture 4" descr="Screen Shot 2014-10-01 at 2.58.40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100"/>
            <a:ext cx="9144000" cy="6520070"/>
          </a:xfrm>
          <a:prstGeom prst="rect">
            <a:avLst/>
          </a:prstGeom>
        </p:spPr>
      </p:pic>
      <p:sp>
        <p:nvSpPr>
          <p:cNvPr id="6" name="Left Arrow 5"/>
          <p:cNvSpPr/>
          <p:nvPr/>
        </p:nvSpPr>
        <p:spPr>
          <a:xfrm>
            <a:off x="2489200" y="495300"/>
            <a:ext cx="1536700" cy="330200"/>
          </a:xfrm>
          <a:prstGeom prst="leftArrow">
            <a:avLst/>
          </a:prstGeom>
          <a:solidFill>
            <a:srgbClr val="FF66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6"/>
          <p:cNvSpPr/>
          <p:nvPr/>
        </p:nvSpPr>
        <p:spPr>
          <a:xfrm rot="10800000">
            <a:off x="2705100" y="495300"/>
            <a:ext cx="1536700" cy="330200"/>
          </a:xfrm>
          <a:prstGeom prst="leftArrow">
            <a:avLst/>
          </a:prstGeom>
          <a:solidFill>
            <a:srgbClr val="FF66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778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U tower H white typ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1289" y="5943600"/>
            <a:ext cx="1499245" cy="595770"/>
          </a:xfrm>
          <a:prstGeom prst="rect">
            <a:avLst/>
          </a:prstGeom>
        </p:spPr>
      </p:pic>
      <p:pic>
        <p:nvPicPr>
          <p:cNvPr id="4" name="Picture 3" descr="THIS IS AUBURN tag 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339501"/>
            <a:ext cx="2032000" cy="199869"/>
          </a:xfrm>
          <a:prstGeom prst="rect">
            <a:avLst/>
          </a:prstGeom>
        </p:spPr>
      </p:pic>
      <p:pic>
        <p:nvPicPr>
          <p:cNvPr id="5" name="Picture 4" descr="Screen Shot 2014-10-01 at 2.58.40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82600"/>
            <a:ext cx="9144000" cy="6520070"/>
          </a:xfrm>
          <a:prstGeom prst="rect">
            <a:avLst/>
          </a:prstGeom>
        </p:spPr>
      </p:pic>
      <p:sp>
        <p:nvSpPr>
          <p:cNvPr id="6" name="Left Arrow 5"/>
          <p:cNvSpPr/>
          <p:nvPr/>
        </p:nvSpPr>
        <p:spPr>
          <a:xfrm>
            <a:off x="7061200" y="2984500"/>
            <a:ext cx="1536700" cy="330200"/>
          </a:xfrm>
          <a:prstGeom prst="leftArrow">
            <a:avLst/>
          </a:prstGeom>
          <a:solidFill>
            <a:srgbClr val="FF66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382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U tower H white typ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1289" y="5943600"/>
            <a:ext cx="1499245" cy="595770"/>
          </a:xfrm>
          <a:prstGeom prst="rect">
            <a:avLst/>
          </a:prstGeom>
        </p:spPr>
      </p:pic>
      <p:pic>
        <p:nvPicPr>
          <p:cNvPr id="4" name="Picture 3" descr="THIS IS AUBURN tag 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339501"/>
            <a:ext cx="2032000" cy="199869"/>
          </a:xfrm>
          <a:prstGeom prst="rect">
            <a:avLst/>
          </a:prstGeom>
        </p:spPr>
      </p:pic>
      <p:pic>
        <p:nvPicPr>
          <p:cNvPr id="2" name="Picture 1" descr="Screen Shot 2014-10-01 at 4.33.14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0"/>
            <a:ext cx="8209128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391400" y="6272670"/>
            <a:ext cx="1104900" cy="369332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Page 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751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U tower H white typ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1289" y="5943600"/>
            <a:ext cx="1499245" cy="595770"/>
          </a:xfrm>
          <a:prstGeom prst="rect">
            <a:avLst/>
          </a:prstGeom>
        </p:spPr>
      </p:pic>
      <p:pic>
        <p:nvPicPr>
          <p:cNvPr id="4" name="Picture 3" descr="THIS IS AUBURN tag 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339501"/>
            <a:ext cx="2032000" cy="199869"/>
          </a:xfrm>
          <a:prstGeom prst="rect">
            <a:avLst/>
          </a:prstGeom>
        </p:spPr>
      </p:pic>
      <p:pic>
        <p:nvPicPr>
          <p:cNvPr id="2" name="Picture 1" descr="Screen Shot 2014-10-01 at 4.31.35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5600"/>
            <a:ext cx="9144000" cy="552488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79800" y="5511150"/>
            <a:ext cx="1104900" cy="369332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Page 34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791200" y="4685650"/>
            <a:ext cx="3352800" cy="369332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Pam Kirby </a:t>
            </a:r>
            <a:r>
              <a:rPr lang="en-US" dirty="0" err="1" smtClean="0"/>
              <a:t>sanfopa@auburn.edu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297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cs typeface="Myriad Pro"/>
              </a:rPr>
              <a:t>COLLEGE COMMUNICATORS</a:t>
            </a:r>
            <a:endParaRPr lang="en-US" b="1" dirty="0">
              <a:latin typeface="Myriad Pro"/>
              <a:cs typeface="Myriad Pr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3962400" cy="3454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Agriculture – Josh Woods</a:t>
            </a:r>
          </a:p>
          <a:p>
            <a:pPr marL="0" indent="0">
              <a:buNone/>
            </a:pPr>
            <a:r>
              <a:rPr lang="en-US" sz="2400" dirty="0" smtClean="0"/>
              <a:t>CADC – Colleen Boudreau</a:t>
            </a:r>
          </a:p>
          <a:p>
            <a:pPr marL="0" indent="0">
              <a:buNone/>
            </a:pPr>
            <a:r>
              <a:rPr lang="en-US" sz="2400" dirty="0" smtClean="0"/>
              <a:t>Business – Troy Johnson</a:t>
            </a:r>
          </a:p>
          <a:p>
            <a:pPr marL="0" indent="0">
              <a:buNone/>
            </a:pPr>
            <a:r>
              <a:rPr lang="en-US" sz="2400" dirty="0" smtClean="0"/>
              <a:t>Education – George Littleton</a:t>
            </a:r>
          </a:p>
          <a:p>
            <a:pPr marL="0" indent="0">
              <a:buNone/>
            </a:pPr>
            <a:r>
              <a:rPr lang="en-US" sz="2400" dirty="0" smtClean="0"/>
              <a:t>Engineering – Jim Killian</a:t>
            </a:r>
          </a:p>
          <a:p>
            <a:pPr marL="0" indent="0">
              <a:buNone/>
            </a:pPr>
            <a:r>
              <a:rPr lang="en-US" sz="2400" dirty="0" smtClean="0"/>
              <a:t>Forestry – Jessica Nelson</a:t>
            </a:r>
          </a:p>
          <a:p>
            <a:pPr marL="0" indent="0">
              <a:buNone/>
            </a:pPr>
            <a:r>
              <a:rPr lang="en-US" sz="2400" dirty="0" smtClean="0"/>
              <a:t>Grad School – Chris Anthony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 descr="AU tower H white typ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1289" y="5943600"/>
            <a:ext cx="1499245" cy="595770"/>
          </a:xfrm>
          <a:prstGeom prst="rect">
            <a:avLst/>
          </a:prstGeom>
        </p:spPr>
      </p:pic>
      <p:pic>
        <p:nvPicPr>
          <p:cNvPr id="8" name="Picture 7" descr="THIS IS AUBURN tag 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339501"/>
            <a:ext cx="2032000" cy="199869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622800" y="1600200"/>
            <a:ext cx="4521200" cy="34544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400" dirty="0" smtClean="0"/>
              <a:t>Honors – Wade Berry</a:t>
            </a:r>
          </a:p>
          <a:p>
            <a:pPr marL="0" indent="0">
              <a:buFont typeface="Arial"/>
              <a:buNone/>
            </a:pPr>
            <a:r>
              <a:rPr lang="en-US" sz="2400" dirty="0" smtClean="0"/>
              <a:t>Human </a:t>
            </a:r>
            <a:r>
              <a:rPr lang="en-US" sz="2400" dirty="0" err="1" smtClean="0"/>
              <a:t>Sci</a:t>
            </a:r>
            <a:r>
              <a:rPr lang="en-US" sz="2400" dirty="0" smtClean="0"/>
              <a:t> – Jayne </a:t>
            </a:r>
            <a:r>
              <a:rPr lang="en-US" sz="2400" dirty="0" err="1" smtClean="0"/>
              <a:t>Kucera</a:t>
            </a:r>
            <a:endParaRPr lang="en-US" sz="2400" dirty="0" smtClean="0"/>
          </a:p>
          <a:p>
            <a:pPr marL="0" indent="0">
              <a:buFont typeface="Arial"/>
              <a:buNone/>
            </a:pPr>
            <a:r>
              <a:rPr lang="en-US" sz="2400" dirty="0" smtClean="0"/>
              <a:t>Liberal Arts – Vicky Santos</a:t>
            </a:r>
          </a:p>
          <a:p>
            <a:pPr marL="0" indent="0">
              <a:buFont typeface="Arial"/>
              <a:buNone/>
            </a:pPr>
            <a:r>
              <a:rPr lang="en-US" sz="2400" dirty="0" smtClean="0"/>
              <a:t>Nursing – contact OCM</a:t>
            </a:r>
          </a:p>
          <a:p>
            <a:pPr marL="0" indent="0">
              <a:buFont typeface="Arial"/>
              <a:buNone/>
            </a:pPr>
            <a:r>
              <a:rPr lang="en-US" sz="2400" dirty="0" smtClean="0"/>
              <a:t>Pharmacy – Matt Crouch</a:t>
            </a:r>
          </a:p>
          <a:p>
            <a:pPr marL="0" indent="0">
              <a:buFont typeface="Arial"/>
              <a:buNone/>
            </a:pPr>
            <a:r>
              <a:rPr lang="en-US" sz="2400" dirty="0" smtClean="0"/>
              <a:t>COSAM – </a:t>
            </a:r>
            <a:r>
              <a:rPr lang="en-US" sz="2400" dirty="0" err="1" smtClean="0"/>
              <a:t>Candis</a:t>
            </a:r>
            <a:r>
              <a:rPr lang="en-US" sz="2400" dirty="0" smtClean="0"/>
              <a:t> </a:t>
            </a:r>
            <a:r>
              <a:rPr lang="en-US" sz="2400" dirty="0" err="1" smtClean="0"/>
              <a:t>Birchfield</a:t>
            </a:r>
            <a:endParaRPr lang="en-US" sz="2400" dirty="0" smtClean="0"/>
          </a:p>
          <a:p>
            <a:pPr marL="0" indent="0">
              <a:buFont typeface="Arial"/>
              <a:buNone/>
            </a:pPr>
            <a:r>
              <a:rPr lang="en-US" sz="2400" dirty="0" smtClean="0"/>
              <a:t>Vet Med – Janet McCoy</a:t>
            </a:r>
          </a:p>
          <a:p>
            <a:pPr marL="0" indent="0">
              <a:buFont typeface="Arial"/>
              <a:buNone/>
            </a:pPr>
            <a:endParaRPr lang="en-US" dirty="0" smtClean="0"/>
          </a:p>
          <a:p>
            <a:pPr marL="0" indent="0">
              <a:buFont typeface="Arial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328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U tower H white typ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1289" y="5943600"/>
            <a:ext cx="1499245" cy="595770"/>
          </a:xfrm>
          <a:prstGeom prst="rect">
            <a:avLst/>
          </a:prstGeom>
        </p:spPr>
      </p:pic>
      <p:pic>
        <p:nvPicPr>
          <p:cNvPr id="4" name="Picture 3" descr="THIS IS AUBURN tag 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339501"/>
            <a:ext cx="2032000" cy="199869"/>
          </a:xfrm>
          <a:prstGeom prst="rect">
            <a:avLst/>
          </a:prstGeom>
        </p:spPr>
      </p:pic>
      <p:pic>
        <p:nvPicPr>
          <p:cNvPr id="5" name="Picture 4" descr="Screen Shot 2014-10-01 at 4.59.11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2336800"/>
            <a:ext cx="7721600" cy="218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670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4FB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A916D8B5FA10124CBDC7BEF2F70583D8" ma:contentTypeVersion="1" ma:contentTypeDescription="Upload an image." ma:contentTypeScope="" ma:versionID="05ead06252cc7e66c22d8c48a909c08f">
  <xsd:schema xmlns:xsd="http://www.w3.org/2001/XMLSchema" xmlns:xs="http://www.w3.org/2001/XMLSchema" xmlns:p="http://schemas.microsoft.com/office/2006/metadata/properties" xmlns:ns1="http://schemas.microsoft.com/sharepoint/v3" xmlns:ns2="803FE8E0-07D9-40B2-91AF-B44D66EBF344" xmlns:ns3="http://schemas.microsoft.com/sharepoint/v3/fields" xmlns:ns4="205d7350-60c3-4e8b-8c1a-d11d0b63c740" targetNamespace="http://schemas.microsoft.com/office/2006/metadata/properties" ma:root="true" ma:fieldsID="2a3099560f76315a450ee9a1cd9d90b3" ns1:_="" ns2:_="" ns3:_="" ns4:_="">
    <xsd:import namespace="http://schemas.microsoft.com/sharepoint/v3"/>
    <xsd:import namespace="803FE8E0-07D9-40B2-91AF-B44D66EBF344"/>
    <xsd:import namespace="http://schemas.microsoft.com/sharepoint/v3/fields"/>
    <xsd:import namespace="205d7350-60c3-4e8b-8c1a-d11d0b63c740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_dlc_DocId" minOccurs="0"/>
                <xsd:element ref="ns4:_dlc_DocIdUrl" minOccurs="0"/>
                <xsd:element ref="ns4:_dlc_DocIdPersistId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  <xsd:element name="PublishingStartDate" ma:index="30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31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3FE8E0-07D9-40B2-91AF-B44D66EBF344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5d7350-60c3-4e8b-8c1a-d11d0b63c740" elementFormDefault="qualified">
    <xsd:import namespace="http://schemas.microsoft.com/office/2006/documentManagement/types"/>
    <xsd:import namespace="http://schemas.microsoft.com/office/infopath/2007/PartnerControls"/>
    <xsd:element name="_dlc_DocId" ma:index="27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8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9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mageCreateDate xmlns="803FE8E0-07D9-40B2-91AF-B44D66EBF344" xsi:nil="true"/>
    <PublishingExpirationDate xmlns="http://schemas.microsoft.com/sharepoint/v3" xsi:nil="true"/>
    <PublishingStartDate xmlns="http://schemas.microsoft.com/sharepoint/v3" xsi:nil="true"/>
    <wic_System_Copyright xmlns="http://schemas.microsoft.com/sharepoint/v3/fields" xsi:nil="true"/>
    <_dlc_DocId xmlns="205d7350-60c3-4e8b-8c1a-d11d0b63c740">PW435HCFV2WE-14-33</_dlc_DocId>
    <_dlc_DocIdUrl xmlns="205d7350-60c3-4e8b-8c1a-d11d0b63c740">
      <Url>https://sites.auburn.edu/admin/ocm/AU/_layouts/DocIdRedir.aspx?ID=PW435HCFV2WE-14-33</Url>
      <Description>PW435HCFV2WE-14-33</Description>
    </_dlc_DocIdUrl>
  </documentManagement>
</p:properties>
</file>

<file path=customXml/itemProps1.xml><?xml version="1.0" encoding="utf-8"?>
<ds:datastoreItem xmlns:ds="http://schemas.openxmlformats.org/officeDocument/2006/customXml" ds:itemID="{5D05AF24-32AB-4CE6-9208-AB711AF34500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E5340BDB-0F2E-4B91-A3D3-98BBA513F4B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803FE8E0-07D9-40B2-91AF-B44D66EBF344"/>
    <ds:schemaRef ds:uri="http://schemas.microsoft.com/sharepoint/v3/fields"/>
    <ds:schemaRef ds:uri="205d7350-60c3-4e8b-8c1a-d11d0b63c74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7B6F2769-7194-4217-93D3-3AF3A4742282}">
  <ds:schemaRefs>
    <ds:schemaRef ds:uri="http://schemas.microsoft.com/office/2006/metadata/properties"/>
    <ds:schemaRef ds:uri="http://schemas.microsoft.com/office/infopath/2007/PartnerControls"/>
    <ds:schemaRef ds:uri="803FE8E0-07D9-40B2-91AF-B44D66EBF344"/>
    <ds:schemaRef ds:uri="http://schemas.microsoft.com/sharepoint/v3"/>
    <ds:schemaRef ds:uri="http://schemas.microsoft.com/sharepoint/v3/fields"/>
    <ds:schemaRef ds:uri="205d7350-60c3-4e8b-8c1a-d11d0b63c74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772</TotalTime>
  <Words>172</Words>
  <Application>Microsoft Macintosh PowerPoint</Application>
  <PresentationFormat>On-screen Show (4:3)</PresentationFormat>
  <Paragraphs>43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CONSISTENT LOGO USAGE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COLLEGE COMMUNICATORS</vt:lpstr>
      <vt:lpstr>PowerPoint Presentation</vt:lpstr>
      <vt:lpstr>PowerPoint Presentation</vt:lpstr>
      <vt:lpstr>PowerPoint Presentation</vt:lpstr>
      <vt:lpstr>TRADEMARK LICENSING</vt:lpstr>
      <vt:lpstr>LICENSED VENDORS</vt:lpstr>
      <vt:lpstr>PowerPoint Presentation</vt:lpstr>
      <vt:lpstr>PowerPoint Presentation</vt:lpstr>
      <vt:lpstr>THIS IS AUBURN.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Camille Barkley</cp:lastModifiedBy>
  <cp:revision>98</cp:revision>
  <cp:lastPrinted>2014-10-23T18:35:23Z</cp:lastPrinted>
  <dcterms:created xsi:type="dcterms:W3CDTF">2010-04-12T23:12:02Z</dcterms:created>
  <dcterms:modified xsi:type="dcterms:W3CDTF">2014-10-23T18:59:46Z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0x0101009148F5A04DDD49CBA7127AADA5FB792B00AADE34325A8B49CDA8BB4DB53328F21400A916D8B5FA10124CBDC7BEF2F70583D8</vt:lpwstr>
  </property>
  <property fmtid="{D5CDD505-2E9C-101B-9397-08002B2CF9AE}" pid="3" name="_dlc_DocIdItemGuid">
    <vt:lpwstr>e0d0e4d8-b920-465b-bbe0-a834baea28c3</vt:lpwstr>
  </property>
</Properties>
</file>