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63" r:id="rId2"/>
    <p:sldId id="288" r:id="rId3"/>
    <p:sldId id="298" r:id="rId4"/>
    <p:sldId id="373" r:id="rId5"/>
    <p:sldId id="344" r:id="rId6"/>
    <p:sldId id="345" r:id="rId7"/>
    <p:sldId id="365" r:id="rId8"/>
    <p:sldId id="369" r:id="rId9"/>
    <p:sldId id="364" r:id="rId10"/>
    <p:sldId id="285" r:id="rId11"/>
    <p:sldId id="379" r:id="rId12"/>
    <p:sldId id="352" r:id="rId13"/>
    <p:sldId id="342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Objects="1">
      <p:cViewPr varScale="1">
        <p:scale>
          <a:sx n="69" d="100"/>
          <a:sy n="69" d="100"/>
        </p:scale>
        <p:origin x="-249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tylerhemby:Desktop:Sustainability:Minor:Minor%20Studen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0.0585224967474212"/>
                  <c:y val="-0.00084790824174145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015786260859914"/>
                  <c:y val="0.00067229629931446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0.0508137305076489"/>
                  <c:y val="0.0125768302248118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0.0155621874595354"/>
                  <c:y val="-0.001725967953876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0.0280529538349601"/>
                  <c:y val="-0.015707693718104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500" b="1" i="0"/>
                </a:pPr>
                <a:endParaRPr lang="en-US"/>
              </a:p>
            </c:txPr>
            <c:dLblPos val="bestFit"/>
            <c:showLegendKey val="0"/>
            <c:showVal val="0"/>
            <c:showCatName val="1"/>
            <c:showSerName val="0"/>
            <c:showPercent val="0"/>
            <c:showBubbleSize val="0"/>
            <c:showLeaderLines val="1"/>
          </c:dLbls>
          <c:cat>
            <c:strRef>
              <c:f>Minors!$I$70:$I$79</c:f>
              <c:strCache>
                <c:ptCount val="10"/>
                <c:pt idx="0">
                  <c:v>Agriculture</c:v>
                </c:pt>
                <c:pt idx="1">
                  <c:v>Architecture</c:v>
                </c:pt>
                <c:pt idx="2">
                  <c:v>Business</c:v>
                </c:pt>
                <c:pt idx="4">
                  <c:v>Engineering</c:v>
                </c:pt>
                <c:pt idx="5">
                  <c:v>Human Sciences</c:v>
                </c:pt>
                <c:pt idx="6">
                  <c:v>Liberal Arts</c:v>
                </c:pt>
                <c:pt idx="8">
                  <c:v>Other</c:v>
                </c:pt>
                <c:pt idx="9">
                  <c:v>Science &amp; Math</c:v>
                </c:pt>
              </c:strCache>
            </c:strRef>
          </c:cat>
          <c:val>
            <c:numRef>
              <c:f>Minors!$J$70:$J$79</c:f>
              <c:numCache>
                <c:formatCode>General</c:formatCode>
                <c:ptCount val="10"/>
                <c:pt idx="0">
                  <c:v>3.0</c:v>
                </c:pt>
                <c:pt idx="1">
                  <c:v>27.0</c:v>
                </c:pt>
                <c:pt idx="2">
                  <c:v>11.0</c:v>
                </c:pt>
                <c:pt idx="4">
                  <c:v>6.0</c:v>
                </c:pt>
                <c:pt idx="5">
                  <c:v>15.0</c:v>
                </c:pt>
                <c:pt idx="6">
                  <c:v>15.0</c:v>
                </c:pt>
                <c:pt idx="8">
                  <c:v>5.0</c:v>
                </c:pt>
                <c:pt idx="9">
                  <c:v>12.0</c:v>
                </c:pt>
              </c:numCache>
            </c:numRef>
          </c:val>
        </c:ser>
        <c:dLbls>
          <c:dLblPos val="bestFit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3DA2E9-8FAE-4CDB-BAAC-86025679F470}" type="doc">
      <dgm:prSet loTypeId="urn:microsoft.com/office/officeart/2005/8/layout/venn2" loCatId="relationship" qsTypeId="urn:microsoft.com/office/officeart/2005/8/quickstyle/3d9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4D4AAE8-A8E3-41EA-9517-D2177D4873AF}" type="pres">
      <dgm:prSet presAssocID="{DD3DA2E9-8FAE-4CDB-BAAC-86025679F470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1DB31189-73E2-45D2-9BAA-D73AA3C0B80A}" type="presOf" srcId="{DD3DA2E9-8FAE-4CDB-BAAC-86025679F470}" destId="{94D4AAE8-A8E3-41EA-9517-D2177D4873AF}" srcOrd="0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FE8DBAD-78F6-48F2-813A-E13039B53008}" type="doc">
      <dgm:prSet loTypeId="urn:microsoft.com/office/officeart/2005/8/layout/venn1" loCatId="relationship" qsTypeId="urn:microsoft.com/office/officeart/2005/8/quickstyle/simple1" qsCatId="simple" csTypeId="urn:microsoft.com/office/officeart/2005/8/colors/colorful5" csCatId="colorful" phldr="1"/>
      <dgm:spPr/>
    </dgm:pt>
    <dgm:pt modelId="{45633F69-C2C4-464B-A5C9-6841369D7C57}" type="pres">
      <dgm:prSet presAssocID="{EFE8DBAD-78F6-48F2-813A-E13039B53008}" presName="compositeShape" presStyleCnt="0">
        <dgm:presLayoutVars>
          <dgm:chMax val="7"/>
          <dgm:dir/>
          <dgm:resizeHandles val="exact"/>
        </dgm:presLayoutVars>
      </dgm:prSet>
      <dgm:spPr/>
    </dgm:pt>
  </dgm:ptLst>
  <dgm:cxnLst>
    <dgm:cxn modelId="{63EF0501-1BE0-4D97-A1FD-BD19D66092ED}" type="presOf" srcId="{EFE8DBAD-78F6-48F2-813A-E13039B53008}" destId="{45633F69-C2C4-464B-A5C9-6841369D7C57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D3DA2E9-8FAE-4CDB-BAAC-86025679F470}" type="doc">
      <dgm:prSet loTypeId="urn:microsoft.com/office/officeart/2005/8/layout/venn2" loCatId="relationship" qsTypeId="urn:microsoft.com/office/officeart/2005/8/quickstyle/3d9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4D4AAE8-A8E3-41EA-9517-D2177D4873AF}" type="pres">
      <dgm:prSet presAssocID="{DD3DA2E9-8FAE-4CDB-BAAC-86025679F470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2DB181E9-5BE8-1442-9AC3-18799B5F3C5A}" type="presOf" srcId="{DD3DA2E9-8FAE-4CDB-BAAC-86025679F470}" destId="{94D4AAE8-A8E3-41EA-9517-D2177D4873AF}" srcOrd="0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FE8DBAD-78F6-48F2-813A-E13039B53008}" type="doc">
      <dgm:prSet loTypeId="urn:microsoft.com/office/officeart/2005/8/layout/venn1" loCatId="relationship" qsTypeId="urn:microsoft.com/office/officeart/2005/8/quickstyle/simple1" qsCatId="simple" csTypeId="urn:microsoft.com/office/officeart/2005/8/colors/colorful5" csCatId="colorful" phldr="1"/>
      <dgm:spPr/>
    </dgm:pt>
    <dgm:pt modelId="{1588CCEA-2056-493F-A04E-41503D234268}">
      <dgm:prSet phldrT="[Text]"/>
      <dgm:spPr/>
      <dgm:t>
        <a:bodyPr/>
        <a:lstStyle/>
        <a:p>
          <a:r>
            <a:rPr lang="en-US" b="1" dirty="0" smtClean="0"/>
            <a:t>Planet</a:t>
          </a:r>
          <a:endParaRPr lang="en-US" b="1" dirty="0"/>
        </a:p>
      </dgm:t>
    </dgm:pt>
    <dgm:pt modelId="{E316ECF3-E081-4751-9992-7AFE658BB912}" type="parTrans" cxnId="{050979E6-A147-47C2-9BB8-6492F9CA6F41}">
      <dgm:prSet/>
      <dgm:spPr/>
      <dgm:t>
        <a:bodyPr/>
        <a:lstStyle/>
        <a:p>
          <a:endParaRPr lang="en-US"/>
        </a:p>
      </dgm:t>
    </dgm:pt>
    <dgm:pt modelId="{9B50D241-B9FD-476B-BDC3-E6B179689DB0}" type="sibTrans" cxnId="{050979E6-A147-47C2-9BB8-6492F9CA6F41}">
      <dgm:prSet/>
      <dgm:spPr/>
      <dgm:t>
        <a:bodyPr/>
        <a:lstStyle/>
        <a:p>
          <a:endParaRPr lang="en-US"/>
        </a:p>
      </dgm:t>
    </dgm:pt>
    <dgm:pt modelId="{79D8F1DF-1CF8-47AD-8136-951031FD5FC0}">
      <dgm:prSet phldrT="[Text]"/>
      <dgm:spPr/>
      <dgm:t>
        <a:bodyPr/>
        <a:lstStyle/>
        <a:p>
          <a:r>
            <a:rPr lang="en-US" b="1" dirty="0" smtClean="0"/>
            <a:t>Prosperity</a:t>
          </a:r>
          <a:endParaRPr lang="en-US" b="1" dirty="0"/>
        </a:p>
      </dgm:t>
    </dgm:pt>
    <dgm:pt modelId="{8131D60A-EFC2-4FAB-B749-E8B4B09EDD09}" type="parTrans" cxnId="{EBD1E3C3-C0C6-4112-A2BA-7A5A46181080}">
      <dgm:prSet/>
      <dgm:spPr/>
      <dgm:t>
        <a:bodyPr/>
        <a:lstStyle/>
        <a:p>
          <a:endParaRPr lang="en-US"/>
        </a:p>
      </dgm:t>
    </dgm:pt>
    <dgm:pt modelId="{988D69FF-19B5-4483-9281-889C5AF0E294}" type="sibTrans" cxnId="{EBD1E3C3-C0C6-4112-A2BA-7A5A46181080}">
      <dgm:prSet/>
      <dgm:spPr/>
      <dgm:t>
        <a:bodyPr/>
        <a:lstStyle/>
        <a:p>
          <a:endParaRPr lang="en-US"/>
        </a:p>
      </dgm:t>
    </dgm:pt>
    <dgm:pt modelId="{4218CE70-A4DD-430C-8C36-769D61CF019A}">
      <dgm:prSet phldrT="[Text]"/>
      <dgm:spPr/>
      <dgm:t>
        <a:bodyPr/>
        <a:lstStyle/>
        <a:p>
          <a:r>
            <a:rPr lang="en-US" b="1" dirty="0" smtClean="0"/>
            <a:t>People</a:t>
          </a:r>
          <a:endParaRPr lang="en-US" b="1" dirty="0"/>
        </a:p>
      </dgm:t>
    </dgm:pt>
    <dgm:pt modelId="{84E93DD3-6CED-48F0-B1E3-AB320AC2D6BE}" type="parTrans" cxnId="{34513D6E-87B3-4150-AF3D-03BF7DA2E400}">
      <dgm:prSet/>
      <dgm:spPr/>
      <dgm:t>
        <a:bodyPr/>
        <a:lstStyle/>
        <a:p>
          <a:endParaRPr lang="en-US"/>
        </a:p>
      </dgm:t>
    </dgm:pt>
    <dgm:pt modelId="{189C7D9E-EA16-47EF-B5E8-1F48385D9AE5}" type="sibTrans" cxnId="{34513D6E-87B3-4150-AF3D-03BF7DA2E400}">
      <dgm:prSet/>
      <dgm:spPr/>
      <dgm:t>
        <a:bodyPr/>
        <a:lstStyle/>
        <a:p>
          <a:endParaRPr lang="en-US"/>
        </a:p>
      </dgm:t>
    </dgm:pt>
    <dgm:pt modelId="{45633F69-C2C4-464B-A5C9-6841369D7C57}" type="pres">
      <dgm:prSet presAssocID="{EFE8DBAD-78F6-48F2-813A-E13039B53008}" presName="compositeShape" presStyleCnt="0">
        <dgm:presLayoutVars>
          <dgm:chMax val="7"/>
          <dgm:dir/>
          <dgm:resizeHandles val="exact"/>
        </dgm:presLayoutVars>
      </dgm:prSet>
      <dgm:spPr/>
    </dgm:pt>
    <dgm:pt modelId="{33237DF9-92EB-4827-A50D-9F1BD29C6BAD}" type="pres">
      <dgm:prSet presAssocID="{1588CCEA-2056-493F-A04E-41503D234268}" presName="circ1" presStyleLbl="vennNode1" presStyleIdx="0" presStyleCnt="3" custLinFactNeighborX="2546"/>
      <dgm:spPr/>
      <dgm:t>
        <a:bodyPr/>
        <a:lstStyle/>
        <a:p>
          <a:endParaRPr lang="en-US"/>
        </a:p>
      </dgm:t>
    </dgm:pt>
    <dgm:pt modelId="{A61063B0-F823-4298-BF2B-9EA7DE54E43F}" type="pres">
      <dgm:prSet presAssocID="{1588CCEA-2056-493F-A04E-41503D234268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490D3D-F70C-417D-BF7E-DF864E98314B}" type="pres">
      <dgm:prSet presAssocID="{79D8F1DF-1CF8-47AD-8136-951031FD5FC0}" presName="circ2" presStyleLbl="vennNode1" presStyleIdx="1" presStyleCnt="3" custLinFactNeighborX="-635" custLinFactNeighborY="2083"/>
      <dgm:spPr/>
      <dgm:t>
        <a:bodyPr/>
        <a:lstStyle/>
        <a:p>
          <a:endParaRPr lang="en-US"/>
        </a:p>
      </dgm:t>
    </dgm:pt>
    <dgm:pt modelId="{F3837F07-A01F-425C-ACEB-ACF973663904}" type="pres">
      <dgm:prSet presAssocID="{79D8F1DF-1CF8-47AD-8136-951031FD5FC0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5239D0-27F2-491F-A955-53017B76A81E}" type="pres">
      <dgm:prSet presAssocID="{4218CE70-A4DD-430C-8C36-769D61CF019A}" presName="circ3" presStyleLbl="vennNode1" presStyleIdx="2" presStyleCnt="3" custLinFactNeighborX="-4126" custLinFactNeighborY="2083"/>
      <dgm:spPr/>
      <dgm:t>
        <a:bodyPr/>
        <a:lstStyle/>
        <a:p>
          <a:endParaRPr lang="en-US"/>
        </a:p>
      </dgm:t>
    </dgm:pt>
    <dgm:pt modelId="{E8995A65-DC45-4DEC-A2F3-9EFE7FEF6E6D}" type="pres">
      <dgm:prSet presAssocID="{4218CE70-A4DD-430C-8C36-769D61CF019A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9EF45D3-9B12-3547-BA96-0F3B33A0A7BC}" type="presOf" srcId="{79D8F1DF-1CF8-47AD-8136-951031FD5FC0}" destId="{F3837F07-A01F-425C-ACEB-ACF973663904}" srcOrd="1" destOrd="0" presId="urn:microsoft.com/office/officeart/2005/8/layout/venn1"/>
    <dgm:cxn modelId="{22477CFE-C0F1-7546-AA36-F04EB1BBF51D}" type="presOf" srcId="{EFE8DBAD-78F6-48F2-813A-E13039B53008}" destId="{45633F69-C2C4-464B-A5C9-6841369D7C57}" srcOrd="0" destOrd="0" presId="urn:microsoft.com/office/officeart/2005/8/layout/venn1"/>
    <dgm:cxn modelId="{C807C180-3A25-2C4B-8727-22A05B40DC9C}" type="presOf" srcId="{4218CE70-A4DD-430C-8C36-769D61CF019A}" destId="{9E5239D0-27F2-491F-A955-53017B76A81E}" srcOrd="0" destOrd="0" presId="urn:microsoft.com/office/officeart/2005/8/layout/venn1"/>
    <dgm:cxn modelId="{DABD5C9F-1802-204B-A039-7B7F8CDB09E2}" type="presOf" srcId="{4218CE70-A4DD-430C-8C36-769D61CF019A}" destId="{E8995A65-DC45-4DEC-A2F3-9EFE7FEF6E6D}" srcOrd="1" destOrd="0" presId="urn:microsoft.com/office/officeart/2005/8/layout/venn1"/>
    <dgm:cxn modelId="{B13FF09E-7619-4C41-AA61-48A88F54E398}" type="presOf" srcId="{1588CCEA-2056-493F-A04E-41503D234268}" destId="{33237DF9-92EB-4827-A50D-9F1BD29C6BAD}" srcOrd="0" destOrd="0" presId="urn:microsoft.com/office/officeart/2005/8/layout/venn1"/>
    <dgm:cxn modelId="{34513D6E-87B3-4150-AF3D-03BF7DA2E400}" srcId="{EFE8DBAD-78F6-48F2-813A-E13039B53008}" destId="{4218CE70-A4DD-430C-8C36-769D61CF019A}" srcOrd="2" destOrd="0" parTransId="{84E93DD3-6CED-48F0-B1E3-AB320AC2D6BE}" sibTransId="{189C7D9E-EA16-47EF-B5E8-1F48385D9AE5}"/>
    <dgm:cxn modelId="{050979E6-A147-47C2-9BB8-6492F9CA6F41}" srcId="{EFE8DBAD-78F6-48F2-813A-E13039B53008}" destId="{1588CCEA-2056-493F-A04E-41503D234268}" srcOrd="0" destOrd="0" parTransId="{E316ECF3-E081-4751-9992-7AFE658BB912}" sibTransId="{9B50D241-B9FD-476B-BDC3-E6B179689DB0}"/>
    <dgm:cxn modelId="{EBD1E3C3-C0C6-4112-A2BA-7A5A46181080}" srcId="{EFE8DBAD-78F6-48F2-813A-E13039B53008}" destId="{79D8F1DF-1CF8-47AD-8136-951031FD5FC0}" srcOrd="1" destOrd="0" parTransId="{8131D60A-EFC2-4FAB-B749-E8B4B09EDD09}" sibTransId="{988D69FF-19B5-4483-9281-889C5AF0E294}"/>
    <dgm:cxn modelId="{831872BB-9C52-8B45-9B24-AE6A717A5379}" type="presOf" srcId="{1588CCEA-2056-493F-A04E-41503D234268}" destId="{A61063B0-F823-4298-BF2B-9EA7DE54E43F}" srcOrd="1" destOrd="0" presId="urn:microsoft.com/office/officeart/2005/8/layout/venn1"/>
    <dgm:cxn modelId="{6DC044C2-FFEE-EF4D-9F01-07B6A69DB04E}" type="presOf" srcId="{79D8F1DF-1CF8-47AD-8136-951031FD5FC0}" destId="{2E490D3D-F70C-417D-BF7E-DF864E98314B}" srcOrd="0" destOrd="0" presId="urn:microsoft.com/office/officeart/2005/8/layout/venn1"/>
    <dgm:cxn modelId="{47D2BE6D-BF86-5F4D-9DCD-52085A499F22}" type="presParOf" srcId="{45633F69-C2C4-464B-A5C9-6841369D7C57}" destId="{33237DF9-92EB-4827-A50D-9F1BD29C6BAD}" srcOrd="0" destOrd="0" presId="urn:microsoft.com/office/officeart/2005/8/layout/venn1"/>
    <dgm:cxn modelId="{88C838C4-292D-7243-AEEE-418044898264}" type="presParOf" srcId="{45633F69-C2C4-464B-A5C9-6841369D7C57}" destId="{A61063B0-F823-4298-BF2B-9EA7DE54E43F}" srcOrd="1" destOrd="0" presId="urn:microsoft.com/office/officeart/2005/8/layout/venn1"/>
    <dgm:cxn modelId="{96DB5C6A-444E-AB48-A391-D8424481EA3C}" type="presParOf" srcId="{45633F69-C2C4-464B-A5C9-6841369D7C57}" destId="{2E490D3D-F70C-417D-BF7E-DF864E98314B}" srcOrd="2" destOrd="0" presId="urn:microsoft.com/office/officeart/2005/8/layout/venn1"/>
    <dgm:cxn modelId="{E9ECA99A-832E-C24A-A774-A3A3F198ABD2}" type="presParOf" srcId="{45633F69-C2C4-464B-A5C9-6841369D7C57}" destId="{F3837F07-A01F-425C-ACEB-ACF973663904}" srcOrd="3" destOrd="0" presId="urn:microsoft.com/office/officeart/2005/8/layout/venn1"/>
    <dgm:cxn modelId="{0448E7A2-846A-3F46-8420-FBA3F3CCD0F1}" type="presParOf" srcId="{45633F69-C2C4-464B-A5C9-6841369D7C57}" destId="{9E5239D0-27F2-491F-A955-53017B76A81E}" srcOrd="4" destOrd="0" presId="urn:microsoft.com/office/officeart/2005/8/layout/venn1"/>
    <dgm:cxn modelId="{27CC99A2-3BBA-0747-BD6C-DD89468E1E0B}" type="presParOf" srcId="{45633F69-C2C4-464B-A5C9-6841369D7C57}" destId="{E8995A65-DC45-4DEC-A2F3-9EFE7FEF6E6D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FE8DBAD-78F6-48F2-813A-E13039B53008}" type="doc">
      <dgm:prSet loTypeId="urn:microsoft.com/office/officeart/2005/8/layout/venn1" loCatId="relationship" qsTypeId="urn:microsoft.com/office/officeart/2005/8/quickstyle/simple1" qsCatId="simple" csTypeId="urn:microsoft.com/office/officeart/2005/8/colors/colorful5" csCatId="colorful" phldr="1"/>
      <dgm:spPr/>
    </dgm:pt>
    <dgm:pt modelId="{45633F69-C2C4-464B-A5C9-6841369D7C57}" type="pres">
      <dgm:prSet presAssocID="{EFE8DBAD-78F6-48F2-813A-E13039B53008}" presName="compositeShape" presStyleCnt="0">
        <dgm:presLayoutVars>
          <dgm:chMax val="7"/>
          <dgm:dir/>
          <dgm:resizeHandles val="exact"/>
        </dgm:presLayoutVars>
      </dgm:prSet>
      <dgm:spPr/>
    </dgm:pt>
  </dgm:ptLst>
  <dgm:cxnLst>
    <dgm:cxn modelId="{F64563F7-9987-6749-91CD-DC16EEC2D80D}" type="presOf" srcId="{EFE8DBAD-78F6-48F2-813A-E13039B53008}" destId="{45633F69-C2C4-464B-A5C9-6841369D7C57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237DF9-92EB-4827-A50D-9F1BD29C6BAD}">
      <dsp:nvSpPr>
        <dsp:cNvPr id="0" name=""/>
        <dsp:cNvSpPr/>
      </dsp:nvSpPr>
      <dsp:spPr>
        <a:xfrm>
          <a:off x="1160930" y="35071"/>
          <a:ext cx="1683411" cy="1683411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Planet</a:t>
          </a:r>
          <a:endParaRPr lang="en-US" sz="1800" b="1" kern="1200" dirty="0"/>
        </a:p>
      </dsp:txBody>
      <dsp:txXfrm>
        <a:off x="1385385" y="329667"/>
        <a:ext cx="1234501" cy="757534"/>
      </dsp:txXfrm>
    </dsp:sp>
    <dsp:sp modelId="{2E490D3D-F70C-417D-BF7E-DF864E98314B}">
      <dsp:nvSpPr>
        <dsp:cNvPr id="0" name=""/>
        <dsp:cNvSpPr/>
      </dsp:nvSpPr>
      <dsp:spPr>
        <a:xfrm>
          <a:off x="1714812" y="1122268"/>
          <a:ext cx="1683411" cy="1683411"/>
        </a:xfrm>
        <a:prstGeom prst="ellipse">
          <a:avLst/>
        </a:prstGeom>
        <a:solidFill>
          <a:schemeClr val="accent5">
            <a:alpha val="50000"/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Prosperity</a:t>
          </a:r>
          <a:endParaRPr lang="en-US" sz="1800" b="1" kern="1200" dirty="0"/>
        </a:p>
      </dsp:txBody>
      <dsp:txXfrm>
        <a:off x="2229655" y="1557149"/>
        <a:ext cx="1010046" cy="925876"/>
      </dsp:txXfrm>
    </dsp:sp>
    <dsp:sp modelId="{9E5239D0-27F2-491F-A955-53017B76A81E}">
      <dsp:nvSpPr>
        <dsp:cNvPr id="0" name=""/>
        <dsp:cNvSpPr/>
      </dsp:nvSpPr>
      <dsp:spPr>
        <a:xfrm>
          <a:off x="441182" y="1122268"/>
          <a:ext cx="1683411" cy="1683411"/>
        </a:xfrm>
        <a:prstGeom prst="ellipse">
          <a:avLst/>
        </a:prstGeom>
        <a:solidFill>
          <a:schemeClr val="accent5">
            <a:alpha val="50000"/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People</a:t>
          </a:r>
          <a:endParaRPr lang="en-US" sz="1800" b="1" kern="1200" dirty="0"/>
        </a:p>
      </dsp:txBody>
      <dsp:txXfrm>
        <a:off x="599703" y="1557149"/>
        <a:ext cx="1010046" cy="92587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8DEB48-17B2-934F-B6FF-98621C7B9ED9}" type="datetimeFigureOut">
              <a:rPr lang="en-US" smtClean="0"/>
              <a:pPr/>
              <a:t>10/3/14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51D79B-B251-AE4D-A529-27F668CDD4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767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13161-E1CB-1245-B2D2-13C05AA6F8DC}" type="datetimeFigureOut">
              <a:rPr lang="en-US" smtClean="0"/>
              <a:pPr/>
              <a:t>10/3/14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EA002-2D39-C04F-806F-906323777E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13161-E1CB-1245-B2D2-13C05AA6F8DC}" type="datetimeFigureOut">
              <a:rPr lang="en-US" smtClean="0"/>
              <a:pPr/>
              <a:t>10/3/14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EA002-2D39-C04F-806F-906323777E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13161-E1CB-1245-B2D2-13C05AA6F8DC}" type="datetimeFigureOut">
              <a:rPr lang="en-US" smtClean="0"/>
              <a:pPr/>
              <a:t>10/3/14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EA002-2D39-C04F-806F-906323777E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13161-E1CB-1245-B2D2-13C05AA6F8DC}" type="datetimeFigureOut">
              <a:rPr lang="en-US" smtClean="0"/>
              <a:pPr/>
              <a:t>10/3/14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EA002-2D39-C04F-806F-906323777E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13161-E1CB-1245-B2D2-13C05AA6F8DC}" type="datetimeFigureOut">
              <a:rPr lang="en-US" smtClean="0"/>
              <a:pPr/>
              <a:t>10/3/14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EA002-2D39-C04F-806F-906323777E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13161-E1CB-1245-B2D2-13C05AA6F8DC}" type="datetimeFigureOut">
              <a:rPr lang="en-US" smtClean="0"/>
              <a:pPr/>
              <a:t>10/3/14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EA002-2D39-C04F-806F-906323777E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13161-E1CB-1245-B2D2-13C05AA6F8DC}" type="datetimeFigureOut">
              <a:rPr lang="en-US" smtClean="0"/>
              <a:pPr/>
              <a:t>10/3/14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EA002-2D39-C04F-806F-906323777E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13161-E1CB-1245-B2D2-13C05AA6F8DC}" type="datetimeFigureOut">
              <a:rPr lang="en-US" smtClean="0"/>
              <a:pPr/>
              <a:t>10/3/14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EA002-2D39-C04F-806F-906323777E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13161-E1CB-1245-B2D2-13C05AA6F8DC}" type="datetimeFigureOut">
              <a:rPr lang="en-US" smtClean="0"/>
              <a:pPr/>
              <a:t>10/3/14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EA002-2D39-C04F-806F-906323777E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13161-E1CB-1245-B2D2-13C05AA6F8DC}" type="datetimeFigureOut">
              <a:rPr lang="en-US" smtClean="0"/>
              <a:pPr/>
              <a:t>10/3/14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EA002-2D39-C04F-806F-906323777E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13161-E1CB-1245-B2D2-13C05AA6F8DC}" type="datetimeFigureOut">
              <a:rPr lang="en-US" smtClean="0"/>
              <a:pPr/>
              <a:t>10/3/14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EA002-2D39-C04F-806F-906323777E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B13161-E1CB-1245-B2D2-13C05AA6F8DC}" type="datetimeFigureOut">
              <a:rPr lang="en-US" smtClean="0"/>
              <a:pPr/>
              <a:t>10/3/14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1EA002-2D39-C04F-806F-906323777EA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diagramQuickStyle" Target="../diagrams/quickStyle2.xml"/><Relationship Id="rId20" Type="http://schemas.openxmlformats.org/officeDocument/2006/relationships/diagramColors" Target="../diagrams/colors4.xml"/><Relationship Id="rId21" Type="http://schemas.microsoft.com/office/2007/relationships/diagramDrawing" Target="../diagrams/drawing4.xml"/><Relationship Id="rId10" Type="http://schemas.openxmlformats.org/officeDocument/2006/relationships/diagramColors" Target="../diagrams/colors2.xml"/><Relationship Id="rId11" Type="http://schemas.microsoft.com/office/2007/relationships/diagramDrawing" Target="../diagrams/drawing2.xml"/><Relationship Id="rId12" Type="http://schemas.openxmlformats.org/officeDocument/2006/relationships/diagramData" Target="../diagrams/data3.xml"/><Relationship Id="rId13" Type="http://schemas.openxmlformats.org/officeDocument/2006/relationships/diagramLayout" Target="../diagrams/layout3.xml"/><Relationship Id="rId14" Type="http://schemas.openxmlformats.org/officeDocument/2006/relationships/diagramQuickStyle" Target="../diagrams/quickStyle3.xml"/><Relationship Id="rId15" Type="http://schemas.openxmlformats.org/officeDocument/2006/relationships/diagramColors" Target="../diagrams/colors3.xml"/><Relationship Id="rId16" Type="http://schemas.microsoft.com/office/2007/relationships/diagramDrawing" Target="../diagrams/drawing3.xml"/><Relationship Id="rId17" Type="http://schemas.openxmlformats.org/officeDocument/2006/relationships/diagramData" Target="../diagrams/data4.xml"/><Relationship Id="rId18" Type="http://schemas.openxmlformats.org/officeDocument/2006/relationships/diagramLayout" Target="../diagrams/layout4.xml"/><Relationship Id="rId19" Type="http://schemas.openxmlformats.org/officeDocument/2006/relationships/diagramQuickStyle" Target="../diagrams/quickStyle4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1.xml"/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diagramData" Target="../diagrams/data2.xml"/><Relationship Id="rId8" Type="http://schemas.openxmlformats.org/officeDocument/2006/relationships/diagramLayout" Target="../diagrams/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4" Type="http://schemas.openxmlformats.org/officeDocument/2006/relationships/diagramLayout" Target="../diagrams/layout5.xml"/><Relationship Id="rId5" Type="http://schemas.openxmlformats.org/officeDocument/2006/relationships/diagramQuickStyle" Target="../diagrams/quickStyle5.xml"/><Relationship Id="rId6" Type="http://schemas.openxmlformats.org/officeDocument/2006/relationships/diagramColors" Target="../diagrams/colors5.xml"/><Relationship Id="rId7" Type="http://schemas.microsoft.com/office/2007/relationships/diagramDrawing" Target="../diagrams/drawing5.xml"/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railwithtrail.com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auburn.edu/academic/provost/undergrad_studies/academic_sustainability/general_info.html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hyperlink" Target="http://www.auburn.edu/academic/provost/undergrad_studies/academic_sustainability/index.htm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p.auburn.edu/sustainability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uburn.edu/administration/facilities/organization/building-services/recycling/Sustainability-Coalition/" TargetMode="External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2" Type="http://schemas.openxmlformats.org/officeDocument/2006/relationships/hyperlink" Target="https://auburn.collegiatelink.net/organizations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auburn.edu/academic/provost/undergrad_studies/academic_sustainability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1.xml"/><Relationship Id="rId3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20977017"/>
              </p:ext>
            </p:extLst>
          </p:nvPr>
        </p:nvGraphicFramePr>
        <p:xfrm>
          <a:off x="209320" y="264406"/>
          <a:ext cx="8692309" cy="65440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949292306"/>
              </p:ext>
            </p:extLst>
          </p:nvPr>
        </p:nvGraphicFramePr>
        <p:xfrm>
          <a:off x="-304800" y="98388"/>
          <a:ext cx="3933025" cy="28718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2558" y="457200"/>
            <a:ext cx="7315200" cy="4647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Update on </a:t>
            </a:r>
          </a:p>
          <a:p>
            <a:pPr algn="ctr"/>
            <a:r>
              <a:rPr lang="en-US" sz="3600" b="1" dirty="0" smtClean="0"/>
              <a:t>Academic Sustainability Programs </a:t>
            </a:r>
            <a:endParaRPr lang="en-US" sz="3600" b="1" dirty="0" smtClean="0"/>
          </a:p>
          <a:p>
            <a:pPr algn="ctr"/>
            <a:endParaRPr lang="en-US" sz="2800" b="1" dirty="0"/>
          </a:p>
          <a:p>
            <a:pPr algn="ctr"/>
            <a:r>
              <a:rPr lang="en-US" sz="2800" b="1" dirty="0" smtClean="0"/>
              <a:t>Dr. Nanette Chadwick</a:t>
            </a:r>
          </a:p>
          <a:p>
            <a:pPr algn="ctr"/>
            <a:endParaRPr lang="en-US" sz="2800" b="1" dirty="0" smtClean="0"/>
          </a:p>
          <a:p>
            <a:pPr algn="ctr"/>
            <a:r>
              <a:rPr lang="en-US" sz="2800" b="1" dirty="0"/>
              <a:t>Director of Academic Sustainability </a:t>
            </a:r>
            <a:r>
              <a:rPr lang="en-US" sz="2800" b="1" dirty="0" smtClean="0"/>
              <a:t>Programs</a:t>
            </a:r>
          </a:p>
          <a:p>
            <a:pPr algn="ctr"/>
            <a:r>
              <a:rPr lang="en-US" sz="2800" b="1" dirty="0" smtClean="0"/>
              <a:t>Office of the Provost </a:t>
            </a:r>
            <a:endParaRPr lang="en-US" sz="2800" b="1" dirty="0"/>
          </a:p>
          <a:p>
            <a:pPr algn="ctr"/>
            <a:r>
              <a:rPr lang="en-US" sz="2800" b="1" dirty="0"/>
              <a:t>a</a:t>
            </a:r>
            <a:r>
              <a:rPr lang="en-US" sz="2800" b="1" dirty="0" smtClean="0"/>
              <a:t>nd</a:t>
            </a:r>
          </a:p>
          <a:p>
            <a:pPr algn="ctr"/>
            <a:r>
              <a:rPr lang="en-US" sz="2800" b="1" dirty="0" smtClean="0"/>
              <a:t>Associate Professor </a:t>
            </a:r>
            <a:endParaRPr lang="en-US" sz="2800" b="1" dirty="0"/>
          </a:p>
          <a:p>
            <a:pPr algn="ctr"/>
            <a:r>
              <a:rPr lang="en-US" sz="2800" b="1" dirty="0" smtClean="0"/>
              <a:t>Department of Biological Sciences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529216182"/>
              </p:ext>
            </p:extLst>
          </p:nvPr>
        </p:nvGraphicFramePr>
        <p:xfrm>
          <a:off x="3124200" y="-304800"/>
          <a:ext cx="5740383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418793593"/>
              </p:ext>
            </p:extLst>
          </p:nvPr>
        </p:nvGraphicFramePr>
        <p:xfrm>
          <a:off x="5665833" y="3810000"/>
          <a:ext cx="3919553" cy="28056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u="none" dirty="0">
              <a:solidFill>
                <a:srgbClr val="000681"/>
              </a:solidFill>
            </a:endParaRPr>
          </a:p>
        </p:txBody>
      </p:sp>
      <p:sp>
        <p:nvSpPr>
          <p:cNvPr id="7171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u="none" dirty="0">
              <a:solidFill>
                <a:srgbClr val="000681"/>
              </a:solidFill>
            </a:endParaRPr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-60325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200" b="1" dirty="0" smtClean="0"/>
              <a:t>Faculty o</a:t>
            </a:r>
            <a:r>
              <a:rPr lang="en-US" sz="3200" b="1" dirty="0" smtClean="0"/>
              <a:t>pportunities in the </a:t>
            </a:r>
            <a:br>
              <a:rPr lang="en-US" sz="3200" b="1" dirty="0" smtClean="0"/>
            </a:br>
            <a:r>
              <a:rPr lang="en-US" sz="3200" b="1" dirty="0" smtClean="0"/>
              <a:t>Minor </a:t>
            </a:r>
            <a:r>
              <a:rPr lang="en-US" sz="3200" b="1" dirty="0" smtClean="0"/>
              <a:t>in Sustainability Studies</a:t>
            </a:r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-152400" y="1082675"/>
            <a:ext cx="9296400" cy="5638800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>Required </a:t>
            </a:r>
            <a:r>
              <a:rPr lang="en-US" dirty="0" smtClean="0"/>
              <a:t>courses</a:t>
            </a:r>
            <a:endParaRPr lang="en-US" dirty="0" smtClean="0"/>
          </a:p>
          <a:p>
            <a:pPr lvl="2"/>
            <a:r>
              <a:rPr lang="en-US" dirty="0" smtClean="0"/>
              <a:t>Introduction to </a:t>
            </a:r>
            <a:r>
              <a:rPr lang="en-US" dirty="0" smtClean="0"/>
              <a:t>Sustainability </a:t>
            </a:r>
            <a:r>
              <a:rPr lang="en-US" b="1" i="1" dirty="0"/>
              <a:t>[</a:t>
            </a:r>
            <a:r>
              <a:rPr lang="en-US" b="1" i="1" dirty="0" smtClean="0"/>
              <a:t>faculty paid extra to co-teach]</a:t>
            </a:r>
            <a:r>
              <a:rPr lang="en-US" dirty="0" smtClean="0"/>
              <a:t> </a:t>
            </a:r>
            <a:endParaRPr lang="en-US" dirty="0" smtClean="0"/>
          </a:p>
          <a:p>
            <a:pPr lvl="2"/>
            <a:r>
              <a:rPr lang="en-US" dirty="0" smtClean="0"/>
              <a:t>Senior </a:t>
            </a:r>
            <a:r>
              <a:rPr lang="en-US" dirty="0" smtClean="0"/>
              <a:t>Capstone </a:t>
            </a:r>
            <a:r>
              <a:rPr lang="en-US" b="1" i="1" dirty="0"/>
              <a:t>[</a:t>
            </a:r>
            <a:r>
              <a:rPr lang="en-US" b="1" i="1" dirty="0" smtClean="0"/>
              <a:t>ditto] </a:t>
            </a:r>
          </a:p>
          <a:p>
            <a:pPr marL="914400" lvl="2" indent="0">
              <a:buNone/>
            </a:pPr>
            <a:r>
              <a:rPr lang="en-US" b="1" i="1" dirty="0" smtClean="0"/>
              <a:t>Rails with Trails project </a:t>
            </a:r>
            <a:r>
              <a:rPr lang="en-US" b="1" i="1" dirty="0" smtClean="0"/>
              <a:t>outreach: </a:t>
            </a: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www.railwithtrail.com</a:t>
            </a:r>
            <a:endParaRPr lang="en-US" b="1" i="1" dirty="0" smtClean="0"/>
          </a:p>
          <a:p>
            <a:pPr lvl="1"/>
            <a:r>
              <a:rPr lang="en-US" dirty="0" smtClean="0"/>
              <a:t>Electives in 3 areas (9 hours)</a:t>
            </a:r>
          </a:p>
          <a:p>
            <a:pPr lvl="2"/>
            <a:r>
              <a:rPr lang="en-US" dirty="0" smtClean="0"/>
              <a:t>Society and Markets; Environment; Social Justice</a:t>
            </a:r>
          </a:p>
          <a:p>
            <a:pPr lvl="2"/>
            <a:r>
              <a:rPr lang="en-US" dirty="0" smtClean="0"/>
              <a:t>42</a:t>
            </a:r>
            <a:r>
              <a:rPr lang="en-US" dirty="0" smtClean="0"/>
              <a:t> </a:t>
            </a:r>
            <a:r>
              <a:rPr lang="en-US" dirty="0" smtClean="0"/>
              <a:t>elective courses in 24 departments (changes each  year)</a:t>
            </a:r>
          </a:p>
          <a:p>
            <a:pPr lvl="3"/>
            <a:r>
              <a:rPr lang="en-US" dirty="0" smtClean="0"/>
              <a:t>Examples</a:t>
            </a:r>
            <a:r>
              <a:rPr lang="en-US" dirty="0" smtClean="0"/>
              <a:t>: </a:t>
            </a:r>
            <a:r>
              <a:rPr lang="en-US" sz="2400" b="1" i="1" dirty="0" smtClean="0"/>
              <a:t>[faculty can apply for elective status]</a:t>
            </a:r>
            <a:endParaRPr lang="en-US" sz="2400" b="1" i="1" dirty="0" smtClean="0"/>
          </a:p>
          <a:p>
            <a:pPr lvl="4"/>
            <a:r>
              <a:rPr lang="en-US" dirty="0" smtClean="0"/>
              <a:t>Food</a:t>
            </a:r>
            <a:r>
              <a:rPr lang="en-US" dirty="0" smtClean="0"/>
              <a:t>, Agriculture and Society </a:t>
            </a:r>
          </a:p>
          <a:p>
            <a:pPr lvl="4"/>
            <a:r>
              <a:rPr lang="en-US" dirty="0" smtClean="0"/>
              <a:t>Sustainable Design and LEED Accreditation</a:t>
            </a:r>
          </a:p>
          <a:p>
            <a:pPr lvl="4"/>
            <a:r>
              <a:rPr lang="en-US" dirty="0" smtClean="0"/>
              <a:t>Political Ecology</a:t>
            </a:r>
            <a:endParaRPr lang="en-US" dirty="0"/>
          </a:p>
          <a:p>
            <a:pPr lvl="4"/>
            <a:r>
              <a:rPr lang="en-US" dirty="0" smtClean="0"/>
              <a:t>Renewable Energy Resources</a:t>
            </a:r>
          </a:p>
          <a:p>
            <a:pPr lvl="4"/>
            <a:r>
              <a:rPr lang="en-US" dirty="0" smtClean="0"/>
              <a:t>Sociology of Natural Resources and the Environment</a:t>
            </a:r>
            <a:endParaRPr lang="en-US" dirty="0"/>
          </a:p>
          <a:p>
            <a:pPr>
              <a:defRPr/>
            </a:pPr>
            <a:endParaRPr lang="en-US" dirty="0">
              <a:cs typeface="Times New Roman (Hebrew)" charset="0"/>
            </a:endParaRPr>
          </a:p>
          <a:p>
            <a:pPr marL="1828800" lvl="4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75558999"/>
              </p:ext>
            </p:extLst>
          </p:nvPr>
        </p:nvGraphicFramePr>
        <p:xfrm>
          <a:off x="-2209799" y="3581400"/>
          <a:ext cx="45719" cy="7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10573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269804"/>
            <a:ext cx="8915400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 smtClean="0"/>
              <a:t>Faculty Development</a:t>
            </a:r>
          </a:p>
          <a:p>
            <a:r>
              <a:rPr lang="en-US" sz="2800" b="1" dirty="0" smtClean="0"/>
              <a:t>Workshop and Awards </a:t>
            </a:r>
            <a:r>
              <a:rPr lang="en-US" sz="2800" b="1" dirty="0" smtClean="0"/>
              <a:t>Program</a:t>
            </a:r>
            <a:endParaRPr lang="en-US" sz="2800" b="1" dirty="0"/>
          </a:p>
          <a:p>
            <a:r>
              <a:rPr lang="en-US" sz="2400" dirty="0"/>
              <a:t>-- </a:t>
            </a:r>
            <a:r>
              <a:rPr lang="en-US" sz="2400" dirty="0" smtClean="0"/>
              <a:t>$500 for new/revised course syllabus</a:t>
            </a:r>
          </a:p>
          <a:p>
            <a:r>
              <a:rPr lang="en-US" sz="2400" dirty="0" smtClean="0"/>
              <a:t>-- Annual 2-day workshop at </a:t>
            </a:r>
            <a:r>
              <a:rPr lang="en-US" sz="2400" dirty="0"/>
              <a:t>Forest Ecology Preserve</a:t>
            </a:r>
          </a:p>
          <a:p>
            <a:r>
              <a:rPr lang="en-US" sz="2400" dirty="0"/>
              <a:t>~ 80 faculty trained, ~20 each </a:t>
            </a:r>
            <a:r>
              <a:rPr lang="en-US" sz="2400" dirty="0" smtClean="0"/>
              <a:t>year (from &gt; 30 departments)</a:t>
            </a:r>
            <a:endParaRPr lang="en-US" sz="2400" dirty="0"/>
          </a:p>
          <a:p>
            <a:pPr marL="342900" indent="-342900">
              <a:buFont typeface="Wingdings" charset="0"/>
              <a:buChar char="Ø"/>
            </a:pPr>
            <a:r>
              <a:rPr lang="en-US" sz="2400" dirty="0" smtClean="0"/>
              <a:t>40 </a:t>
            </a:r>
            <a:r>
              <a:rPr lang="en-US" sz="2400" dirty="0" smtClean="0"/>
              <a:t>courses revised to incorporate </a:t>
            </a:r>
            <a:r>
              <a:rPr lang="en-US" sz="2400" dirty="0" smtClean="0"/>
              <a:t>sustainability</a:t>
            </a:r>
          </a:p>
          <a:p>
            <a:r>
              <a:rPr lang="en-US" sz="2400" i="1" dirty="0" smtClean="0"/>
              <a:t>Most rewarding aspect: </a:t>
            </a:r>
            <a:r>
              <a:rPr lang="en-US" sz="2400" dirty="0" smtClean="0"/>
              <a:t>Interaction with faculty from across campus</a:t>
            </a:r>
          </a:p>
          <a:p>
            <a:r>
              <a:rPr lang="en-US" sz="2000" dirty="0">
                <a:hlinkClick r:id="rId2"/>
              </a:rPr>
              <a:t>http://www.auburn.edu/academic/provost/undergrad_studies/academic_sustainability/</a:t>
            </a:r>
            <a:r>
              <a:rPr lang="en-US" sz="2000" dirty="0" smtClean="0">
                <a:hlinkClick r:id="rId2"/>
              </a:rPr>
              <a:t>general_info.html</a:t>
            </a:r>
            <a:endParaRPr lang="en-US" sz="2000" dirty="0" smtClean="0"/>
          </a:p>
          <a:p>
            <a:endParaRPr lang="en-US" sz="2400" dirty="0"/>
          </a:p>
          <a:p>
            <a:pPr algn="ctr"/>
            <a:r>
              <a:rPr lang="en-US" sz="2400" dirty="0" smtClean="0"/>
              <a:t>   </a:t>
            </a:r>
            <a:endParaRPr lang="en-US" sz="2400" dirty="0"/>
          </a:p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3962400"/>
            <a:ext cx="4732371" cy="26501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5400" y="3861586"/>
            <a:ext cx="3860800" cy="2772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932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2603" y="648355"/>
            <a:ext cx="31242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Using Campus </a:t>
            </a:r>
            <a:endParaRPr lang="en-US" sz="2800" b="1" dirty="0" smtClean="0"/>
          </a:p>
          <a:p>
            <a:pPr algn="ctr"/>
            <a:r>
              <a:rPr lang="en-US" sz="2800" b="1" dirty="0" smtClean="0"/>
              <a:t>as a Living Laboratory</a:t>
            </a:r>
          </a:p>
          <a:p>
            <a:endParaRPr lang="en-US" sz="2400" dirty="0" smtClean="0"/>
          </a:p>
          <a:p>
            <a:pPr algn="ctr"/>
            <a:endParaRPr lang="en-US" sz="2400" dirty="0" smtClean="0"/>
          </a:p>
          <a:p>
            <a:pPr algn="ctr"/>
            <a:r>
              <a:rPr lang="en-US" sz="2400" dirty="0"/>
              <a:t>C</a:t>
            </a:r>
            <a:r>
              <a:rPr lang="en-US" sz="2400" dirty="0" smtClean="0"/>
              <a:t>ourse </a:t>
            </a:r>
            <a:r>
              <a:rPr lang="en-US" sz="2400" dirty="0" smtClean="0"/>
              <a:t>tours </a:t>
            </a:r>
            <a:r>
              <a:rPr lang="en-US" sz="2400" dirty="0" smtClean="0"/>
              <a:t>available</a:t>
            </a:r>
            <a:r>
              <a:rPr lang="en-US" sz="2400" dirty="0" smtClean="0"/>
              <a:t>:</a:t>
            </a:r>
            <a:endParaRPr lang="en-US" sz="2400" dirty="0" smtClean="0"/>
          </a:p>
          <a:p>
            <a:pPr algn="ctr"/>
            <a:endParaRPr lang="en-US" sz="2400" dirty="0"/>
          </a:p>
          <a:p>
            <a:pPr marL="457200" indent="-457200" algn="ctr">
              <a:buAutoNum type="arabicParenBoth"/>
            </a:pPr>
            <a:r>
              <a:rPr lang="en-US" sz="2400" dirty="0" smtClean="0"/>
              <a:t>Water</a:t>
            </a:r>
          </a:p>
          <a:p>
            <a:pPr marL="457200" indent="-457200" algn="ctr">
              <a:buAutoNum type="arabicParenBoth"/>
            </a:pPr>
            <a:r>
              <a:rPr lang="en-US" sz="2400" dirty="0" smtClean="0"/>
              <a:t>Food</a:t>
            </a:r>
          </a:p>
          <a:p>
            <a:pPr marL="457200" indent="-457200" algn="ctr">
              <a:buAutoNum type="arabicParenBoth"/>
            </a:pPr>
            <a:r>
              <a:rPr lang="en-US" sz="2400" dirty="0" smtClean="0"/>
              <a:t>Energy</a:t>
            </a:r>
          </a:p>
          <a:p>
            <a:pPr marL="457200" indent="-457200" algn="ctr">
              <a:buAutoNum type="arabicParenBoth"/>
            </a:pPr>
            <a:r>
              <a:rPr lang="en-US" sz="2400" dirty="0" smtClean="0"/>
              <a:t>Consumption and Waste</a:t>
            </a:r>
          </a:p>
          <a:p>
            <a:pPr marL="457200" indent="-457200" algn="ctr">
              <a:buAutoNum type="arabicParenBoth"/>
            </a:pPr>
            <a:r>
              <a:rPr lang="en-US" sz="2400" dirty="0" smtClean="0"/>
              <a:t>Walkability</a:t>
            </a:r>
            <a:endParaRPr lang="en-US" sz="2400" dirty="0" smtClean="0"/>
          </a:p>
          <a:p>
            <a:pPr algn="ctr"/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9589" y="0"/>
            <a:ext cx="59516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124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62000" y="3168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i="1" dirty="0" smtClean="0"/>
              <a:t>Academic Sustainability</a:t>
            </a:r>
            <a:r>
              <a:rPr lang="en-US" sz="3600" i="1" dirty="0" smtClean="0"/>
              <a:t/>
            </a:r>
            <a:br>
              <a:rPr lang="en-US" sz="3600" i="1" dirty="0" smtClean="0"/>
            </a:br>
            <a:endParaRPr lang="en-US" sz="3600" i="1" dirty="0" smtClean="0"/>
          </a:p>
        </p:txBody>
      </p:sp>
      <p:pic>
        <p:nvPicPr>
          <p:cNvPr id="33794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838200"/>
            <a:ext cx="5086686" cy="4778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28600" y="5769551"/>
            <a:ext cx="89154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hlinkClick r:id="rId3"/>
              </a:rPr>
              <a:t>http://www.auburn.edu/academic/provost/undergrad_studies/academic_sustainability/</a:t>
            </a:r>
            <a:r>
              <a:rPr lang="en-US" sz="2400" dirty="0" smtClean="0">
                <a:hlinkClick r:id="rId3"/>
              </a:rPr>
              <a:t>index.html</a:t>
            </a:r>
            <a:endParaRPr lang="en-US" sz="2400" dirty="0" smtClean="0"/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747406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609600" y="-15212"/>
            <a:ext cx="82296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200" u="sng" dirty="0" smtClean="0">
                <a:ea typeface="ＭＳ Ｐゴシック" charset="0"/>
              </a:rPr>
              <a:t>What is Sustainability? </a:t>
            </a:r>
            <a:endParaRPr lang="en-US" sz="3200" u="sng" dirty="0">
              <a:ea typeface="ＭＳ Ｐゴシック" charset="0"/>
            </a:endParaRPr>
          </a:p>
        </p:txBody>
      </p:sp>
      <p:sp>
        <p:nvSpPr>
          <p:cNvPr id="12291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162678" y="1251877"/>
            <a:ext cx="8686800" cy="5606123"/>
          </a:xfrm>
        </p:spPr>
        <p:txBody>
          <a:bodyPr>
            <a:normAutofit fontScale="92500"/>
          </a:bodyPr>
          <a:lstStyle/>
          <a:p>
            <a:pPr algn="ctr" eaLnBrk="1" hangingPunct="1">
              <a:buFont typeface="Wingdings" pitchFamily="2" charset="2"/>
              <a:buNone/>
            </a:pPr>
            <a:r>
              <a:rPr lang="en-US" altLang="en-US" sz="2800" b="1" dirty="0" smtClean="0"/>
              <a:t>“</a:t>
            </a:r>
            <a:r>
              <a:rPr lang="en-US" sz="2800" b="1" dirty="0" smtClean="0"/>
              <a:t>Meeting the needs of the present generation without compromising the ability of future generations to meet their own needs.</a:t>
            </a:r>
            <a:r>
              <a:rPr lang="en-US" altLang="en-US" sz="2800" b="1" dirty="0" smtClean="0"/>
              <a:t>”</a:t>
            </a:r>
          </a:p>
          <a:p>
            <a:pPr algn="ctr" eaLnBrk="1" hangingPunct="1">
              <a:buFont typeface="Wingdings" pitchFamily="2" charset="2"/>
              <a:buNone/>
            </a:pPr>
            <a:endParaRPr lang="en-US" sz="2800" b="1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sz="2800" dirty="0" smtClean="0"/>
              <a:t>    </a:t>
            </a:r>
            <a:r>
              <a:rPr lang="en-US" sz="2600" dirty="0" smtClean="0"/>
              <a:t>United Nations Commission on Sustainable Development (1987</a:t>
            </a:r>
            <a:r>
              <a:rPr lang="en-US" sz="2600" dirty="0" smtClean="0"/>
              <a:t>)</a:t>
            </a:r>
          </a:p>
          <a:p>
            <a:pPr eaLnBrk="1" hangingPunct="1">
              <a:buFont typeface="Wingdings" pitchFamily="2" charset="2"/>
              <a:buNone/>
            </a:pPr>
            <a:endParaRPr lang="en-US" sz="2400" dirty="0"/>
          </a:p>
          <a:p>
            <a:pPr algn="ctr">
              <a:buNone/>
            </a:pPr>
            <a:r>
              <a:rPr lang="en-US" sz="2400" dirty="0" smtClean="0"/>
              <a:t> </a:t>
            </a:r>
            <a:r>
              <a:rPr lang="en-US" sz="2800" b="1" dirty="0"/>
              <a:t>Meeting human needs now and in the future in a fair, equitable, and socially just manner, and in a way that protects and maintains healthy ecosystems in </a:t>
            </a:r>
            <a:r>
              <a:rPr lang="en-US" sz="2800" b="1" dirty="0" smtClean="0"/>
              <a:t>perpetuity.</a:t>
            </a:r>
          </a:p>
          <a:p>
            <a:pPr algn="ctr">
              <a:buNone/>
            </a:pPr>
            <a:endParaRPr lang="en-US" sz="2800" dirty="0"/>
          </a:p>
          <a:p>
            <a:pPr algn="ctr">
              <a:buNone/>
            </a:pPr>
            <a:r>
              <a:rPr lang="en-US" sz="2800" dirty="0" smtClean="0"/>
              <a:t>AU Office of Sustainability (2012)</a:t>
            </a:r>
            <a:endParaRPr lang="en-US" sz="2800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sz="2800" dirty="0" smtClean="0"/>
              <a:t>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861676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304800" y="228600"/>
            <a:ext cx="8540750" cy="7921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smtClean="0"/>
              <a:t>Sustainability as 3 interacting systems</a:t>
            </a:r>
            <a:br>
              <a:rPr lang="en-US" sz="3600" smtClean="0"/>
            </a:br>
            <a:endParaRPr lang="en-US" sz="360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452437"/>
            <a:ext cx="8540750" cy="640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798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9813" y="193631"/>
            <a:ext cx="6629400" cy="6629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" y="457200"/>
            <a:ext cx="487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/>
              <a:t>The sustainability compass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61631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Box 1"/>
          <p:cNvSpPr txBox="1">
            <a:spLocks noChangeArrowheads="1"/>
          </p:cNvSpPr>
          <p:nvPr/>
        </p:nvSpPr>
        <p:spPr bwMode="auto">
          <a:xfrm>
            <a:off x="81339" y="4271768"/>
            <a:ext cx="8763000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dirty="0">
              <a:solidFill>
                <a:srgbClr val="000000"/>
              </a:solidFill>
            </a:endParaRPr>
          </a:p>
          <a:p>
            <a:pPr algn="ctr"/>
            <a:r>
              <a:rPr lang="en-US" sz="2800" b="1" i="1" dirty="0">
                <a:solidFill>
                  <a:srgbClr val="000000"/>
                </a:solidFill>
              </a:rPr>
              <a:t> </a:t>
            </a:r>
            <a:r>
              <a:rPr lang="en-US" sz="2800" dirty="0"/>
              <a:t>“Over the next five years, we will</a:t>
            </a:r>
            <a:r>
              <a:rPr lang="en-US" altLang="ja-JP" sz="2800" dirty="0"/>
              <a:t>…enhance the commitment to sustainability in our educational programs, </a:t>
            </a:r>
            <a:r>
              <a:rPr lang="en-US" altLang="ja-JP" sz="2800" dirty="0" smtClean="0"/>
              <a:t>research </a:t>
            </a:r>
            <a:r>
              <a:rPr lang="en-US" altLang="ja-JP" sz="2800" dirty="0"/>
              <a:t>operations, engagement and innovation.”</a:t>
            </a:r>
            <a:endParaRPr lang="en-US" sz="1600" dirty="0"/>
          </a:p>
          <a:p>
            <a:endParaRPr lang="en-US" sz="2800" b="1" i="1" dirty="0" smtClean="0">
              <a:solidFill>
                <a:srgbClr val="000000"/>
              </a:solidFill>
            </a:endParaRPr>
          </a:p>
        </p:txBody>
      </p:sp>
      <p:sp>
        <p:nvSpPr>
          <p:cNvPr id="26626" name="TextBox 2"/>
          <p:cNvSpPr txBox="1">
            <a:spLocks noChangeArrowheads="1"/>
          </p:cNvSpPr>
          <p:nvPr/>
        </p:nvSpPr>
        <p:spPr bwMode="auto">
          <a:xfrm>
            <a:off x="609600" y="2913332"/>
            <a:ext cx="940730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en-US" sz="2800" dirty="0" smtClean="0"/>
          </a:p>
          <a:p>
            <a:endParaRPr lang="en-US" sz="2800" b="1" dirty="0" smtClean="0"/>
          </a:p>
          <a:p>
            <a:r>
              <a:rPr lang="en-US" sz="2800" b="1" dirty="0" smtClean="0"/>
              <a:t>Auburn University’s 2013</a:t>
            </a:r>
            <a:r>
              <a:rPr lang="en-US" sz="2800" b="1" dirty="0" smtClean="0"/>
              <a:t>-2018 Strategic </a:t>
            </a:r>
            <a:r>
              <a:rPr lang="en-US" sz="2800" b="1" dirty="0" smtClean="0"/>
              <a:t>Plan: </a:t>
            </a:r>
            <a:endParaRPr lang="en-US" sz="2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762000" y="316427"/>
            <a:ext cx="8382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/>
              <a:t>Why</a:t>
            </a:r>
            <a:r>
              <a:rPr lang="en-US" sz="3200" b="1" dirty="0" smtClean="0"/>
              <a:t> sustainability?</a:t>
            </a:r>
          </a:p>
          <a:p>
            <a:endParaRPr lang="en-US" sz="2800" dirty="0"/>
          </a:p>
          <a:p>
            <a:r>
              <a:rPr lang="en-US" sz="2800" u="sng" dirty="0" smtClean="0"/>
              <a:t>Preparing students for The Great Transition:</a:t>
            </a:r>
          </a:p>
          <a:p>
            <a:r>
              <a:rPr lang="en-US" sz="2800" dirty="0"/>
              <a:t>-- population peak of 9 billion before </a:t>
            </a:r>
            <a:r>
              <a:rPr lang="en-US" sz="2800" dirty="0" smtClean="0"/>
              <a:t>2100</a:t>
            </a:r>
          </a:p>
          <a:p>
            <a:r>
              <a:rPr lang="en-US" sz="2800" dirty="0" smtClean="0"/>
              <a:t>-- end of ever-expanding, fossil fuel-based economy</a:t>
            </a:r>
          </a:p>
          <a:p>
            <a:r>
              <a:rPr lang="en-US" sz="2800" dirty="0" smtClean="0"/>
              <a:t>-- changing global climate and rising sea levels</a:t>
            </a:r>
          </a:p>
          <a:p>
            <a:r>
              <a:rPr lang="en-US" sz="2800" dirty="0"/>
              <a:t>-- </a:t>
            </a:r>
            <a:r>
              <a:rPr lang="en-US" sz="2800" dirty="0" smtClean="0"/>
              <a:t>consequences of the </a:t>
            </a:r>
            <a:r>
              <a:rPr lang="en-US" sz="2800" dirty="0"/>
              <a:t>Sixth </a:t>
            </a:r>
            <a:r>
              <a:rPr lang="en-US" sz="2800" dirty="0" smtClean="0"/>
              <a:t>Extinction</a:t>
            </a:r>
          </a:p>
        </p:txBody>
      </p:sp>
    </p:spTree>
    <p:extLst>
      <p:ext uri="{BB962C8B-B14F-4D97-AF65-F5344CB8AC3E}">
        <p14:creationId xmlns:p14="http://schemas.microsoft.com/office/powerpoint/2010/main" val="3245827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4"/>
          <p:cNvSpPr>
            <a:spLocks noChangeArrowheads="1"/>
          </p:cNvSpPr>
          <p:nvPr/>
        </p:nvSpPr>
        <p:spPr bwMode="auto">
          <a:xfrm>
            <a:off x="3195848" y="254697"/>
            <a:ext cx="5791202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/>
              <a:t>Office </a:t>
            </a:r>
            <a:r>
              <a:rPr lang="en-US" sz="2800" b="1" dirty="0"/>
              <a:t>of </a:t>
            </a:r>
            <a:r>
              <a:rPr lang="en-US" sz="2800" b="1" dirty="0" smtClean="0"/>
              <a:t>Sustainability:</a:t>
            </a:r>
          </a:p>
          <a:p>
            <a:pPr algn="ctr"/>
            <a:r>
              <a:rPr lang="en-US" sz="2800" u="sng" dirty="0" smtClean="0"/>
              <a:t>Campus facilities and operations</a:t>
            </a:r>
            <a:endParaRPr lang="en-US" sz="2800" u="sng" dirty="0" smtClean="0"/>
          </a:p>
          <a:p>
            <a:pPr algn="ctr"/>
            <a:r>
              <a:rPr lang="en-US" sz="2800" dirty="0" smtClean="0"/>
              <a:t>Pilot projects (solar energy, water use) </a:t>
            </a:r>
          </a:p>
          <a:p>
            <a:pPr algn="ctr"/>
            <a:r>
              <a:rPr lang="en-US" sz="2800" dirty="0" smtClean="0"/>
              <a:t>Waste Reduction and Recycling Dept. </a:t>
            </a:r>
          </a:p>
          <a:p>
            <a:pPr algn="ctr"/>
            <a:r>
              <a:rPr lang="en-US" sz="2800" dirty="0"/>
              <a:t>Climate Action Plan</a:t>
            </a:r>
          </a:p>
          <a:p>
            <a:pPr algn="ctr"/>
            <a:r>
              <a:rPr lang="en-US" sz="2800" dirty="0"/>
              <a:t>Spirit of Sustainability </a:t>
            </a:r>
            <a:r>
              <a:rPr lang="en-US" sz="2800" dirty="0" smtClean="0"/>
              <a:t>awards</a:t>
            </a:r>
          </a:p>
          <a:p>
            <a:pPr algn="ctr"/>
            <a:r>
              <a:rPr lang="en-US" sz="2800" dirty="0" smtClean="0"/>
              <a:t>Student </a:t>
            </a:r>
            <a:r>
              <a:rPr lang="en-US" sz="2800" dirty="0" smtClean="0"/>
              <a:t>internships, Newsletter</a:t>
            </a:r>
            <a:endParaRPr lang="en-US" sz="2800" dirty="0"/>
          </a:p>
          <a:p>
            <a:pPr algn="ctr"/>
            <a:r>
              <a:rPr lang="en-US" sz="2400" dirty="0">
                <a:solidFill>
                  <a:schemeClr val="tx2"/>
                </a:solidFill>
                <a:hlinkClick r:id="rId2"/>
              </a:rPr>
              <a:t>http://wp.auburn.edu/sustainability</a:t>
            </a:r>
            <a:r>
              <a:rPr lang="en-US" sz="2400" dirty="0" smtClean="0">
                <a:solidFill>
                  <a:schemeClr val="tx2"/>
                </a:solidFill>
                <a:hlinkClick r:id="rId2"/>
              </a:rPr>
              <a:t>/</a:t>
            </a:r>
            <a:endParaRPr lang="en-US" sz="2400" dirty="0" smtClean="0">
              <a:solidFill>
                <a:schemeClr val="tx2"/>
              </a:solidFill>
            </a:endParaRPr>
          </a:p>
          <a:p>
            <a:pPr algn="ctr"/>
            <a:endParaRPr lang="en-US" sz="3200" dirty="0">
              <a:solidFill>
                <a:schemeClr val="tx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600" y="4225015"/>
            <a:ext cx="2281450" cy="243354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631" y="2133600"/>
            <a:ext cx="2848884" cy="4724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2800" y="4279181"/>
            <a:ext cx="3201359" cy="2401019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5631" y="-76200"/>
            <a:ext cx="2950923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21937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28600" y="0"/>
            <a:ext cx="9372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2"/>
                </a:solidFill>
              </a:rPr>
              <a:t>Sustainability</a:t>
            </a:r>
            <a:r>
              <a:rPr lang="en-US" sz="3200" b="1" dirty="0" smtClean="0">
                <a:solidFill>
                  <a:schemeClr val="tx2"/>
                </a:solidFill>
              </a:rPr>
              <a:t>-Related Student Organizations</a:t>
            </a:r>
          </a:p>
          <a:p>
            <a:pPr algn="ctr"/>
            <a:r>
              <a:rPr lang="en-US" sz="2000" dirty="0" smtClean="0">
                <a:solidFill>
                  <a:schemeClr val="tx2"/>
                </a:solidFill>
                <a:hlinkClick r:id="rId2"/>
              </a:rPr>
              <a:t>https</a:t>
            </a:r>
            <a:r>
              <a:rPr lang="en-US" sz="2000" dirty="0">
                <a:solidFill>
                  <a:schemeClr val="tx2"/>
                </a:solidFill>
                <a:hlinkClick r:id="rId2"/>
              </a:rPr>
              <a:t>://auburn.collegiatelink.net/</a:t>
            </a:r>
            <a:r>
              <a:rPr lang="en-US" sz="2000" dirty="0" smtClean="0">
                <a:solidFill>
                  <a:schemeClr val="tx2"/>
                </a:solidFill>
                <a:hlinkClick r:id="rId2"/>
              </a:rPr>
              <a:t>organizations</a:t>
            </a:r>
            <a:endParaRPr lang="en-US" sz="2000" dirty="0" smtClean="0">
              <a:solidFill>
                <a:schemeClr val="tx2"/>
              </a:solidFill>
            </a:endParaRPr>
          </a:p>
          <a:p>
            <a:pPr algn="ctr"/>
            <a:r>
              <a:rPr lang="en-US" sz="3200" b="1" dirty="0" smtClean="0">
                <a:solidFill>
                  <a:schemeClr val="tx2"/>
                </a:solidFill>
              </a:rPr>
              <a:t>Sust</a:t>
            </a:r>
            <a:r>
              <a:rPr lang="en-US" sz="3200" b="1" dirty="0" smtClean="0">
                <a:solidFill>
                  <a:schemeClr val="tx2"/>
                </a:solidFill>
              </a:rPr>
              <a:t>ainability Coalition</a:t>
            </a:r>
            <a:endParaRPr lang="en-US" sz="3200" b="1" dirty="0" smtClean="0">
              <a:solidFill>
                <a:schemeClr val="tx2"/>
              </a:solidFill>
            </a:endParaRPr>
          </a:p>
          <a:p>
            <a:pPr algn="ctr"/>
            <a:r>
              <a:rPr lang="en-US" sz="2000" dirty="0" smtClean="0">
                <a:solidFill>
                  <a:schemeClr val="tx2"/>
                </a:solidFill>
                <a:hlinkClick r:id="rId3"/>
              </a:rPr>
              <a:t>http</a:t>
            </a:r>
            <a:r>
              <a:rPr lang="en-US" sz="2000" dirty="0">
                <a:solidFill>
                  <a:schemeClr val="tx2"/>
                </a:solidFill>
                <a:hlinkClick r:id="rId3"/>
              </a:rPr>
              <a:t>:/</a:t>
            </a:r>
            <a:r>
              <a:rPr lang="en-US" sz="2000" dirty="0" smtClean="0">
                <a:solidFill>
                  <a:schemeClr val="tx2"/>
                </a:solidFill>
                <a:hlinkClick r:id="rId3"/>
              </a:rPr>
              <a:t>/www.auburn.edu</a:t>
            </a:r>
            <a:r>
              <a:rPr lang="en-US" sz="2000" dirty="0">
                <a:solidFill>
                  <a:schemeClr val="tx2"/>
                </a:solidFill>
                <a:hlinkClick r:id="rId3"/>
              </a:rPr>
              <a:t>/administration/facilities/organization/building-services/recycling/Sustainability-Coalition</a:t>
            </a:r>
            <a:r>
              <a:rPr lang="en-US" sz="2000" dirty="0" smtClean="0">
                <a:solidFill>
                  <a:schemeClr val="tx2"/>
                </a:solidFill>
                <a:hlinkClick r:id="rId3"/>
              </a:rPr>
              <a:t>/</a:t>
            </a:r>
            <a:endParaRPr lang="en-US" sz="2000" dirty="0" smtClean="0">
              <a:solidFill>
                <a:schemeClr val="tx2"/>
              </a:solidFill>
            </a:endParaRPr>
          </a:p>
          <a:p>
            <a:pPr algn="ctr"/>
            <a:endParaRPr lang="en-US" sz="2000" dirty="0" smtClean="0">
              <a:solidFill>
                <a:schemeClr val="tx2"/>
              </a:solidFill>
            </a:endParaRPr>
          </a:p>
          <a:p>
            <a:pPr algn="ctr"/>
            <a:endParaRPr lang="en-US" sz="2400" dirty="0" smtClean="0"/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120" y="4499051"/>
            <a:ext cx="2427690" cy="25319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0200" y="2081917"/>
            <a:ext cx="3609248" cy="21443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833" y="1701314"/>
            <a:ext cx="3010060" cy="26913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25058" y="4499051"/>
            <a:ext cx="2514600" cy="241105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43200" y="4800600"/>
            <a:ext cx="3530600" cy="17653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8000" y="2907573"/>
            <a:ext cx="2362200" cy="1861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716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0"/>
            <a:ext cx="8610600" cy="37240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/>
              <a:t>Academic </a:t>
            </a:r>
            <a:r>
              <a:rPr lang="en-US" sz="3200" b="1" dirty="0"/>
              <a:t>Sustainability </a:t>
            </a:r>
            <a:r>
              <a:rPr lang="en-US" sz="3200" b="1" dirty="0" smtClean="0"/>
              <a:t>Programs</a:t>
            </a:r>
          </a:p>
          <a:p>
            <a:pPr algn="ctr"/>
            <a:r>
              <a:rPr lang="en-US" sz="3200" dirty="0" smtClean="0"/>
              <a:t>Office of the Provost </a:t>
            </a:r>
            <a:r>
              <a:rPr lang="en-US" sz="2800" dirty="0" smtClean="0"/>
              <a:t>(</a:t>
            </a:r>
            <a:r>
              <a:rPr lang="en-US" sz="2800" dirty="0"/>
              <a:t>t</a:t>
            </a:r>
            <a:r>
              <a:rPr lang="en-US" sz="2800" dirty="0" smtClean="0"/>
              <a:t>eaching </a:t>
            </a:r>
            <a:r>
              <a:rPr lang="en-US" sz="2800" dirty="0"/>
              <a:t>&amp; </a:t>
            </a:r>
            <a:r>
              <a:rPr lang="en-US" sz="2800" dirty="0" smtClean="0"/>
              <a:t>research</a:t>
            </a:r>
            <a:r>
              <a:rPr lang="en-US" sz="2800" dirty="0" smtClean="0"/>
              <a:t>)</a:t>
            </a:r>
            <a:r>
              <a:rPr lang="en-US" dirty="0" smtClean="0">
                <a:hlinkClick r:id="rId2"/>
              </a:rPr>
              <a:t>/</a:t>
            </a:r>
            <a:endParaRPr lang="en-US" dirty="0"/>
          </a:p>
          <a:p>
            <a:r>
              <a:rPr lang="en-US" sz="2800" u="sng" dirty="0" smtClean="0"/>
              <a:t>Faculty development</a:t>
            </a:r>
          </a:p>
          <a:p>
            <a:r>
              <a:rPr lang="en-US" sz="2400" dirty="0" smtClean="0"/>
              <a:t>-- Faculty mixers; opportunities to interact across colleges</a:t>
            </a:r>
            <a:endParaRPr lang="en-US" sz="2400" dirty="0"/>
          </a:p>
          <a:p>
            <a:r>
              <a:rPr lang="en-US" sz="2400" dirty="0" smtClean="0"/>
              <a:t>-- </a:t>
            </a:r>
            <a:r>
              <a:rPr lang="en-US" sz="2400" dirty="0" smtClean="0"/>
              <a:t>Online research Inventory (STARS), &gt;</a:t>
            </a:r>
            <a:r>
              <a:rPr lang="en-US" sz="2400" dirty="0"/>
              <a:t>70 faculty members listed </a:t>
            </a:r>
          </a:p>
          <a:p>
            <a:r>
              <a:rPr lang="en-US" sz="2400" dirty="0" smtClean="0"/>
              <a:t>-- Research </a:t>
            </a:r>
            <a:r>
              <a:rPr lang="en-US" sz="2400" dirty="0"/>
              <a:t>in 8 colleges, cross-college </a:t>
            </a:r>
            <a:r>
              <a:rPr lang="en-US" sz="2400" dirty="0" smtClean="0"/>
              <a:t>collaborations                       </a:t>
            </a:r>
          </a:p>
          <a:p>
            <a:r>
              <a:rPr lang="en-US" sz="2400" dirty="0" smtClean="0"/>
              <a:t>-- </a:t>
            </a:r>
            <a:r>
              <a:rPr lang="en-US" sz="2400" dirty="0"/>
              <a:t>AU Research Week: </a:t>
            </a:r>
            <a:r>
              <a:rPr lang="en-US" sz="2400" dirty="0" smtClean="0"/>
              <a:t>Sustainability keywords and sessions</a:t>
            </a:r>
            <a:endParaRPr lang="en-US" sz="2400" dirty="0"/>
          </a:p>
          <a:p>
            <a:r>
              <a:rPr lang="en-US" sz="2400" dirty="0" smtClean="0"/>
              <a:t>-- Faculty </a:t>
            </a:r>
            <a:r>
              <a:rPr lang="en-US" sz="2400" dirty="0"/>
              <a:t>research colloquium series planned</a:t>
            </a:r>
          </a:p>
          <a:p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0321" y="3724097"/>
            <a:ext cx="4778317" cy="18303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3200400"/>
            <a:ext cx="3657600" cy="3657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86200" y="6096000"/>
            <a:ext cx="48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/>
              <a:t>“Greenest College in Alabama”</a:t>
            </a:r>
            <a:endParaRPr lang="en-US" sz="2800" b="1" i="1" dirty="0"/>
          </a:p>
        </p:txBody>
      </p:sp>
    </p:spTree>
    <p:extLst>
      <p:ext uri="{BB962C8B-B14F-4D97-AF65-F5344CB8AC3E}">
        <p14:creationId xmlns:p14="http://schemas.microsoft.com/office/powerpoint/2010/main" val="164431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218926"/>
            <a:ext cx="80010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Minor in Sustainability Studies (one of few in USA)</a:t>
            </a:r>
          </a:p>
          <a:p>
            <a:r>
              <a:rPr lang="en-US" sz="2400" dirty="0"/>
              <a:t>Established 2008, </a:t>
            </a:r>
            <a:r>
              <a:rPr lang="en-US" sz="2400" dirty="0" smtClean="0"/>
              <a:t>rapid </a:t>
            </a:r>
            <a:r>
              <a:rPr lang="en-US" sz="2400" dirty="0"/>
              <a:t>growth</a:t>
            </a:r>
          </a:p>
          <a:p>
            <a:r>
              <a:rPr lang="en-US" sz="2400" dirty="0"/>
              <a:t>Diverse students: </a:t>
            </a:r>
            <a:r>
              <a:rPr lang="en-US" sz="2400" dirty="0" smtClean="0"/>
              <a:t>from 45 </a:t>
            </a:r>
            <a:r>
              <a:rPr lang="en-US" sz="2400" dirty="0"/>
              <a:t>majors </a:t>
            </a:r>
            <a:r>
              <a:rPr lang="en-US" sz="2400" dirty="0" smtClean="0"/>
              <a:t>in </a:t>
            </a:r>
            <a:r>
              <a:rPr lang="en-US" sz="2400" dirty="0"/>
              <a:t>8</a:t>
            </a:r>
            <a:r>
              <a:rPr lang="en-US" sz="2400" dirty="0" smtClean="0"/>
              <a:t> </a:t>
            </a:r>
            <a:r>
              <a:rPr lang="en-US" sz="2400" dirty="0"/>
              <a:t>colleges</a:t>
            </a:r>
          </a:p>
          <a:p>
            <a:r>
              <a:rPr lang="en-US" sz="2400" dirty="0" smtClean="0"/>
              <a:t>100+</a:t>
            </a:r>
            <a:r>
              <a:rPr lang="en-US" sz="2400" dirty="0" smtClean="0"/>
              <a:t> </a:t>
            </a:r>
            <a:r>
              <a:rPr lang="en-US" sz="2400" dirty="0"/>
              <a:t>graduated so </a:t>
            </a:r>
            <a:r>
              <a:rPr lang="en-US" sz="2400" dirty="0" smtClean="0"/>
              <a:t>far + </a:t>
            </a:r>
            <a:r>
              <a:rPr lang="en-US" sz="2400" dirty="0" smtClean="0"/>
              <a:t>~60 </a:t>
            </a:r>
            <a:r>
              <a:rPr lang="en-US" sz="2400" dirty="0"/>
              <a:t>current</a:t>
            </a:r>
          </a:p>
          <a:p>
            <a:r>
              <a:rPr lang="en-US" sz="2400" dirty="0" smtClean="0"/>
              <a:t>90 </a:t>
            </a:r>
            <a:r>
              <a:rPr lang="en-US" sz="2400" dirty="0"/>
              <a:t>in intro </a:t>
            </a:r>
            <a:r>
              <a:rPr lang="en-US" sz="2400" dirty="0" smtClean="0"/>
              <a:t>courses this year</a:t>
            </a:r>
            <a:endParaRPr lang="en-US" sz="2400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312785674"/>
              </p:ext>
            </p:extLst>
          </p:nvPr>
        </p:nvGraphicFramePr>
        <p:xfrm>
          <a:off x="3505200" y="1219200"/>
          <a:ext cx="7437755" cy="4657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1" y="2971801"/>
            <a:ext cx="5265485" cy="3813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7929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1857</TotalTime>
  <Words>594</Words>
  <Application>Microsoft Macintosh PowerPoint</Application>
  <PresentationFormat>On-screen Show (4:3)</PresentationFormat>
  <Paragraphs>105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What is Sustainability? </vt:lpstr>
      <vt:lpstr>Sustainability as 3 interacting systems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Faculty opportunities in the  Minor in Sustainability Studies</vt:lpstr>
      <vt:lpstr>PowerPoint Presentation</vt:lpstr>
      <vt:lpstr>PowerPoint Presentation</vt:lpstr>
      <vt:lpstr>Academic Sustainability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Nanette Chadwick</dc:creator>
  <cp:lastModifiedBy>Nanette Chadwick</cp:lastModifiedBy>
  <cp:revision>133</cp:revision>
  <cp:lastPrinted>2011-07-25T14:39:23Z</cp:lastPrinted>
  <dcterms:created xsi:type="dcterms:W3CDTF">2011-01-28T03:06:42Z</dcterms:created>
  <dcterms:modified xsi:type="dcterms:W3CDTF">2014-10-03T19:22:30Z</dcterms:modified>
</cp:coreProperties>
</file>