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56" r:id="rId2"/>
    <p:sldId id="257" r:id="rId3"/>
    <p:sldId id="259" r:id="rId4"/>
    <p:sldId id="260" r:id="rId5"/>
    <p:sldId id="258" r:id="rId6"/>
    <p:sldId id="270" r:id="rId7"/>
    <p:sldId id="262" r:id="rId8"/>
    <p:sldId id="263" r:id="rId9"/>
    <p:sldId id="264" r:id="rId10"/>
    <p:sldId id="269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Old%20Computer\Associate%20Vice%20President%20&amp;%20Associate%20Provost\Martha%20Taylor\IGP%20assessment\IGP%20Historical%20Awards%20-from%20Martha%20Taylor%20for%20my%20analysis%20on%20colleg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Distribution by IGP</a:t>
            </a:r>
            <a:r>
              <a:rPr lang="en-US" baseline="0"/>
              <a:t> level</a:t>
            </a:r>
            <a:endParaRPr lang="en-US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0346111089787899"/>
                  <c:y val="2.948916323731139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Level I
</a:t>
                    </a:r>
                    <a:r>
                      <a:rPr lang="en-US" dirty="0" smtClean="0"/>
                      <a:t>37%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Level II
</a:t>
                    </a:r>
                    <a:r>
                      <a:rPr lang="en-US" smtClean="0"/>
                      <a:t>16%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Level III
</a:t>
                    </a:r>
                    <a:r>
                      <a:rPr lang="en-US" smtClean="0"/>
                      <a:t>26%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Level IV
</a:t>
                    </a:r>
                    <a:r>
                      <a:rPr lang="en-US" smtClean="0"/>
                      <a:t>21%</a:t>
                    </a:r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Level I</c:v>
                </c:pt>
                <c:pt idx="1">
                  <c:v>Level II</c:v>
                </c:pt>
                <c:pt idx="2">
                  <c:v>Level III</c:v>
                </c:pt>
                <c:pt idx="3">
                  <c:v>Level IV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37</c:v>
                </c:pt>
                <c:pt idx="1">
                  <c:v>17</c:v>
                </c:pt>
                <c:pt idx="2">
                  <c:v>27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IGP Grant Colleges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'College analysis'!$K$10:$K$22</c:f>
              <c:strCache>
                <c:ptCount val="13"/>
                <c:pt idx="0">
                  <c:v>ACES</c:v>
                </c:pt>
                <c:pt idx="1">
                  <c:v>CADC</c:v>
                </c:pt>
                <c:pt idx="2">
                  <c:v>CHS</c:v>
                </c:pt>
                <c:pt idx="3">
                  <c:v>CLA</c:v>
                </c:pt>
                <c:pt idx="4">
                  <c:v>CoAg</c:v>
                </c:pt>
                <c:pt idx="5">
                  <c:v>CoB</c:v>
                </c:pt>
                <c:pt idx="6">
                  <c:v>CoEd</c:v>
                </c:pt>
                <c:pt idx="7">
                  <c:v>CoSAM</c:v>
                </c:pt>
                <c:pt idx="8">
                  <c:v>CVM</c:v>
                </c:pt>
                <c:pt idx="9">
                  <c:v>HSP</c:v>
                </c:pt>
                <c:pt idx="10">
                  <c:v>SFW</c:v>
                </c:pt>
                <c:pt idx="11">
                  <c:v>SGCoE</c:v>
                </c:pt>
                <c:pt idx="12">
                  <c:v>SoN</c:v>
                </c:pt>
              </c:strCache>
            </c:strRef>
          </c:cat>
          <c:val>
            <c:numRef>
              <c:f>'College analysis'!$L$10:$L$22</c:f>
              <c:numCache>
                <c:formatCode>General</c:formatCode>
                <c:ptCount val="13"/>
                <c:pt idx="0">
                  <c:v>1</c:v>
                </c:pt>
                <c:pt idx="1">
                  <c:v>13</c:v>
                </c:pt>
                <c:pt idx="2">
                  <c:v>15</c:v>
                </c:pt>
                <c:pt idx="3">
                  <c:v>24</c:v>
                </c:pt>
                <c:pt idx="4">
                  <c:v>11</c:v>
                </c:pt>
                <c:pt idx="5">
                  <c:v>6</c:v>
                </c:pt>
                <c:pt idx="6">
                  <c:v>9</c:v>
                </c:pt>
                <c:pt idx="7">
                  <c:v>29</c:v>
                </c:pt>
                <c:pt idx="8">
                  <c:v>13</c:v>
                </c:pt>
                <c:pt idx="9">
                  <c:v>12</c:v>
                </c:pt>
                <c:pt idx="10">
                  <c:v>6</c:v>
                </c:pt>
                <c:pt idx="11">
                  <c:v>25</c:v>
                </c:pt>
                <c:pt idx="1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743360"/>
        <c:axId val="73749248"/>
      </c:barChart>
      <c:catAx>
        <c:axId val="7374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49248"/>
        <c:crosses val="autoZero"/>
        <c:auto val="1"/>
        <c:lblAlgn val="ctr"/>
        <c:lblOffset val="100"/>
        <c:noMultiLvlLbl val="0"/>
      </c:catAx>
      <c:valAx>
        <c:axId val="7374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43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1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Sheet1!$B$30:$C$30</c:f>
              <c:strCache>
                <c:ptCount val="2"/>
                <c:pt idx="0">
                  <c:v>Graduates</c:v>
                </c:pt>
                <c:pt idx="1">
                  <c:v>Undergraduates</c:v>
                </c:pt>
              </c:strCache>
            </c:strRef>
          </c:cat>
          <c:val>
            <c:numRef>
              <c:f>Sheet1!$B$31:$C$31</c:f>
              <c:numCache>
                <c:formatCode>General</c:formatCode>
                <c:ptCount val="2"/>
                <c:pt idx="0">
                  <c:v>125</c:v>
                </c:pt>
                <c:pt idx="1">
                  <c:v>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479936"/>
        <c:axId val="37523840"/>
      </c:barChart>
      <c:catAx>
        <c:axId val="37479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7523840"/>
        <c:crosses val="autoZero"/>
        <c:auto val="1"/>
        <c:lblAlgn val="ctr"/>
        <c:lblOffset val="100"/>
        <c:noMultiLvlLbl val="0"/>
      </c:catAx>
      <c:valAx>
        <c:axId val="375238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7479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Sheet1!$B$39:$F$39</c:f>
              <c:strCache>
                <c:ptCount val="5"/>
                <c:pt idx="0">
                  <c:v>Book chapters</c:v>
                </c:pt>
                <c:pt idx="1">
                  <c:v>Articles</c:v>
                </c:pt>
                <c:pt idx="2">
                  <c:v>Communications</c:v>
                </c:pt>
                <c:pt idx="3">
                  <c:v>Exhibits</c:v>
                </c:pt>
                <c:pt idx="4">
                  <c:v>Others</c:v>
                </c:pt>
              </c:strCache>
            </c:strRef>
          </c:cat>
          <c:val>
            <c:numRef>
              <c:f>Sheet1!$B$40:$F$40</c:f>
              <c:numCache>
                <c:formatCode>General</c:formatCode>
                <c:ptCount val="5"/>
                <c:pt idx="0">
                  <c:v>1</c:v>
                </c:pt>
                <c:pt idx="1">
                  <c:v>67</c:v>
                </c:pt>
                <c:pt idx="2">
                  <c:v>151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1997440"/>
        <c:axId val="62000128"/>
      </c:barChart>
      <c:catAx>
        <c:axId val="61997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2000128"/>
        <c:crosses val="autoZero"/>
        <c:auto val="1"/>
        <c:lblAlgn val="ctr"/>
        <c:lblOffset val="100"/>
        <c:noMultiLvlLbl val="0"/>
      </c:catAx>
      <c:valAx>
        <c:axId val="62000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1997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Sheet1!$B$46:$G$46</c:f>
              <c:strCache>
                <c:ptCount val="6"/>
                <c:pt idx="0">
                  <c:v>Grant development</c:v>
                </c:pt>
                <c:pt idx="1">
                  <c:v>Panelist</c:v>
                </c:pt>
                <c:pt idx="2">
                  <c:v>Co-author</c:v>
                </c:pt>
                <c:pt idx="3">
                  <c:v>Graduate student committee</c:v>
                </c:pt>
                <c:pt idx="4">
                  <c:v>New course development</c:v>
                </c:pt>
                <c:pt idx="5">
                  <c:v>Patent</c:v>
                </c:pt>
              </c:strCache>
            </c:strRef>
          </c:cat>
          <c:val>
            <c:numRef>
              <c:f>Sheet1!$B$47:$G$47</c:f>
              <c:numCache>
                <c:formatCode>General</c:formatCode>
                <c:ptCount val="6"/>
                <c:pt idx="0">
                  <c:v>28</c:v>
                </c:pt>
                <c:pt idx="1">
                  <c:v>1</c:v>
                </c:pt>
                <c:pt idx="2">
                  <c:v>20</c:v>
                </c:pt>
                <c:pt idx="3">
                  <c:v>10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2044800"/>
        <c:axId val="62047744"/>
      </c:barChart>
      <c:catAx>
        <c:axId val="62044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2047744"/>
        <c:crosses val="autoZero"/>
        <c:auto val="1"/>
        <c:lblAlgn val="ctr"/>
        <c:lblOffset val="100"/>
        <c:noMultiLvlLbl val="0"/>
      </c:catAx>
      <c:valAx>
        <c:axId val="62047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2044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Extramural</a:t>
            </a:r>
            <a:r>
              <a:rPr lang="en-US" baseline="0"/>
              <a:t> funds</a:t>
            </a:r>
            <a:endParaRPr lang="en-US"/>
          </a:p>
        </c:rich>
      </c:tx>
      <c:layout>
        <c:manualLayout>
          <c:xMode val="edge"/>
          <c:yMode val="edge"/>
          <c:x val="0.33060557485194297"/>
          <c:y val="5.0596660948470602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0327307860914201"/>
                  <c:y val="-3.70813296211928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Sheet1!$B$52:$E$52</c:f>
              <c:strCache>
                <c:ptCount val="4"/>
                <c:pt idx="0">
                  <c:v>Submitted</c:v>
                </c:pt>
                <c:pt idx="1">
                  <c:v>Plan to submit in 1 year</c:v>
                </c:pt>
                <c:pt idx="2">
                  <c:v>Probably</c:v>
                </c:pt>
                <c:pt idx="3">
                  <c:v>Unlikely</c:v>
                </c:pt>
              </c:strCache>
            </c:strRef>
          </c:cat>
          <c:val>
            <c:numRef>
              <c:f>Sheet1!$B$53:$E$53</c:f>
              <c:numCache>
                <c:formatCode>General</c:formatCode>
                <c:ptCount val="4"/>
                <c:pt idx="0">
                  <c:v>44</c:v>
                </c:pt>
                <c:pt idx="1">
                  <c:v>16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3648337117655199"/>
                  <c:y val="-0.3554870579892340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Sheet1!$B$55:$C$55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Sheet1!$B$56:$C$56</c:f>
              <c:numCache>
                <c:formatCode>General</c:formatCode>
                <c:ptCount val="2"/>
                <c:pt idx="0">
                  <c:v>65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1689127104939701"/>
                  <c:y val="5.69343724820094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2740110220515299"/>
                  <c:y val="-0.221325238717087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Sheet1!$B$58:$F$58</c:f>
              <c:strCache>
                <c:ptCount val="5"/>
                <c:pt idx="0">
                  <c:v>Submission process</c:v>
                </c:pt>
                <c:pt idx="1">
                  <c:v>Review process</c:v>
                </c:pt>
                <c:pt idx="2">
                  <c:v>Cost-share</c:v>
                </c:pt>
                <c:pt idx="3">
                  <c:v>Amount awarded</c:v>
                </c:pt>
                <c:pt idx="4">
                  <c:v>Interdisciplinary requirement</c:v>
                </c:pt>
              </c:strCache>
            </c:strRef>
          </c:cat>
          <c:val>
            <c:numRef>
              <c:f>Sheet1!$B$59:$F$59</c:f>
              <c:numCache>
                <c:formatCode>General</c:formatCode>
                <c:ptCount val="5"/>
                <c:pt idx="0">
                  <c:v>24</c:v>
                </c:pt>
                <c:pt idx="1">
                  <c:v>12</c:v>
                </c:pt>
                <c:pt idx="2">
                  <c:v>7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200">
          <a:solidFill>
            <a:srgbClr val="FFFFFF"/>
          </a:solidFill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7B0A6FB-2395-8646-B9AA-78BE8E34F8EC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D773852-C685-7B4C-8C97-34B8669AA8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IGP Subcommittee report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General Faculty meeting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October 28, </a:t>
            </a:r>
            <a:r>
              <a:rPr lang="en-US" dirty="0" smtClean="0">
                <a:solidFill>
                  <a:srgbClr val="002060"/>
                </a:solidFill>
              </a:rPr>
              <a:t>2014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88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01225" cy="734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06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Extramural funding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1800"/>
          </a:xfrm>
        </p:spPr>
        <p:txBody>
          <a:bodyPr/>
          <a:lstStyle/>
          <a:p>
            <a:r>
              <a:rPr lang="en-US" dirty="0" smtClean="0"/>
              <a:t>Likelihood of developing a joint proposal for extramural funding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725693"/>
              </p:ext>
            </p:extLst>
          </p:nvPr>
        </p:nvGraphicFramePr>
        <p:xfrm>
          <a:off x="1563779" y="2212920"/>
          <a:ext cx="5613889" cy="4267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95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New research areas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32600"/>
          </a:xfrm>
        </p:spPr>
        <p:txBody>
          <a:bodyPr/>
          <a:lstStyle/>
          <a:p>
            <a:r>
              <a:rPr lang="en-US" dirty="0" smtClean="0"/>
              <a:t>Did the IGP lead you to new research venues?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383245"/>
              </p:ext>
            </p:extLst>
          </p:nvPr>
        </p:nvGraphicFramePr>
        <p:xfrm>
          <a:off x="1676094" y="2057400"/>
          <a:ext cx="5181906" cy="3722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213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Areas for improvement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605561"/>
              </p:ext>
            </p:extLst>
          </p:nvPr>
        </p:nvGraphicFramePr>
        <p:xfrm>
          <a:off x="1468741" y="1798200"/>
          <a:ext cx="6324231" cy="431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45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IGP Subcommittee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Faculty research committee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Dr. Cova Arias, chair (College of Agriculture)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Dr. Paula </a:t>
            </a:r>
            <a:r>
              <a:rPr lang="en-US" dirty="0" err="1" smtClean="0">
                <a:solidFill>
                  <a:srgbClr val="002060"/>
                </a:solidFill>
              </a:rPr>
              <a:t>Backsheider</a:t>
            </a:r>
            <a:r>
              <a:rPr lang="en-US" dirty="0" smtClean="0">
                <a:solidFill>
                  <a:srgbClr val="002060"/>
                </a:solidFill>
              </a:rPr>
              <a:t> (College of Liberal Arts)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Dr. Kevin Huggins (College of Human Sciences)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Dr. </a:t>
            </a:r>
            <a:r>
              <a:rPr lang="en-US" dirty="0" err="1" smtClean="0">
                <a:solidFill>
                  <a:srgbClr val="002060"/>
                </a:solidFill>
              </a:rPr>
              <a:t>Ya-Xiong</a:t>
            </a:r>
            <a:r>
              <a:rPr lang="en-US" dirty="0" smtClean="0">
                <a:solidFill>
                  <a:srgbClr val="002060"/>
                </a:solidFill>
              </a:rPr>
              <a:t> Tao (College of Veterinary Medicine)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Task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Provide a comprehensive assessment of the Intramural Grants Program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Methods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Qualtrics</a:t>
            </a:r>
            <a:r>
              <a:rPr lang="en-US" dirty="0" smtClean="0">
                <a:solidFill>
                  <a:srgbClr val="002060"/>
                </a:solidFill>
              </a:rPr>
              <a:t> survey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2010-2013 IGP recipients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6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Survey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Regarding your IGP grant, indicate what level did you </a:t>
            </a:r>
            <a:r>
              <a:rPr lang="en-US" dirty="0" smtClean="0">
                <a:solidFill>
                  <a:srgbClr val="002060"/>
                </a:solidFill>
              </a:rPr>
              <a:t>receive(</a:t>
            </a:r>
            <a:r>
              <a:rPr lang="en-US" dirty="0">
                <a:solidFill>
                  <a:srgbClr val="002060"/>
                </a:solidFill>
              </a:rPr>
              <a:t>1, 2, 3 or 4)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Enter funds received from the OVPR office as well as matching funds received from your College, Department or other sources.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List the graduate/undergraduate students whose work has been directly funded (through assistantships, research supplies, or additional learning experiences) by your IGP grant.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List scholarly outputs (</a:t>
            </a:r>
            <a:r>
              <a:rPr lang="en-US" dirty="0" smtClean="0">
                <a:solidFill>
                  <a:srgbClr val="002060"/>
                </a:solidFill>
              </a:rPr>
              <a:t>i.e. </a:t>
            </a:r>
            <a:r>
              <a:rPr lang="en-US" dirty="0">
                <a:solidFill>
                  <a:srgbClr val="002060"/>
                </a:solidFill>
              </a:rPr>
              <a:t>publications, presentations at meetings, performances, invited seminars, etc..) that have been partially/fully funded by your IGP grant.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Peer-review publication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Book_____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Book chapter_____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Journal article_____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Proceedings_____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Meeting presentations_____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Recitals______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Exhibits______</a:t>
            </a:r>
            <a:endParaRPr lang="en-US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Seminars_____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Others (explain)_______</a:t>
            </a:r>
          </a:p>
        </p:txBody>
      </p:sp>
    </p:spTree>
    <p:extLst>
      <p:ext uri="{BB962C8B-B14F-4D97-AF65-F5344CB8AC3E}">
        <p14:creationId xmlns:p14="http://schemas.microsoft.com/office/powerpoint/2010/main" val="2350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Survey cont.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lvl="0" indent="-457200">
              <a:buFont typeface="+mj-lt"/>
              <a:buAutoNum type="arabicPeriod" startAt="5"/>
            </a:pPr>
            <a:r>
              <a:rPr lang="en-US" dirty="0">
                <a:solidFill>
                  <a:srgbClr val="002060"/>
                </a:solidFill>
              </a:rPr>
              <a:t>Specify what forms of interdisciplinary collaboration have been made possible through your IGP grant (e.g., publications, applications, membership on thesis/dissertation committees).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Were you a co-investigator on the IGP grant?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If yes, which option best describes your work on the project: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More than proposed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About as proposed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Less than proposed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None at all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Which best describes the likelihood that there will be a joint proposal for extramural funding: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 proposal has been submitted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 proposal is planned in the next 12 months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Probably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Highly unlikely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dirty="0">
                <a:solidFill>
                  <a:srgbClr val="002060"/>
                </a:solidFill>
              </a:rPr>
              <a:t>Did the IGP lead you to new research venues? These may include but are not restricted to: grant applications, publications, collaborations with other researchers, </a:t>
            </a:r>
            <a:r>
              <a:rPr lang="en-US" dirty="0" smtClean="0">
                <a:solidFill>
                  <a:srgbClr val="002060"/>
                </a:solidFill>
              </a:rPr>
              <a:t>implementation </a:t>
            </a:r>
            <a:r>
              <a:rPr lang="en-US" dirty="0">
                <a:solidFill>
                  <a:srgbClr val="002060"/>
                </a:solidFill>
              </a:rPr>
              <a:t>on new research methods, etc…. Please, be as detailed as possible.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dirty="0">
                <a:solidFill>
                  <a:srgbClr val="002060"/>
                </a:solidFill>
              </a:rPr>
              <a:t>Only for level 4 recipients: how is the equipment purchased with IGP funds being utilized? How many users are benefiting form this equipment? How have you made the equipment available to other investigators?</a:t>
            </a:r>
          </a:p>
          <a:p>
            <a:pPr marL="457200" lvl="0" indent="-457200">
              <a:buFont typeface="+mj-lt"/>
              <a:buAutoNum type="arabicPeriod" startAt="5"/>
            </a:pPr>
            <a:r>
              <a:rPr lang="en-US" dirty="0">
                <a:solidFill>
                  <a:srgbClr val="002060"/>
                </a:solidFill>
              </a:rPr>
              <a:t>From your experience as PI, what areas of the IGP need improvement?</a:t>
            </a:r>
          </a:p>
          <a:p>
            <a:pPr marL="457200" indent="-45720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6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Results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588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Survey was sent to 133 recipients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82 respondents (62% participation)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4525409"/>
              </p:ext>
            </p:extLst>
          </p:nvPr>
        </p:nvGraphicFramePr>
        <p:xfrm>
          <a:off x="1724422" y="2765880"/>
          <a:ext cx="5679766" cy="364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748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2009645" y="1395086"/>
          <a:ext cx="5137629" cy="3999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0507" y="570220"/>
            <a:ext cx="786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 IGP grants awarded in the last four years</a:t>
            </a:r>
          </a:p>
        </p:txBody>
      </p:sp>
    </p:spTree>
    <p:extLst>
      <p:ext uri="{BB962C8B-B14F-4D97-AF65-F5344CB8AC3E}">
        <p14:creationId xmlns:p14="http://schemas.microsoft.com/office/powerpoint/2010/main" val="4571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Results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1036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Students funded (directly or indirectly) by IGP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834579"/>
              </p:ext>
            </p:extLst>
          </p:nvPr>
        </p:nvGraphicFramePr>
        <p:xfrm>
          <a:off x="2286000" y="22906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28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Results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Scholarly outputs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79555"/>
              </p:ext>
            </p:extLst>
          </p:nvPr>
        </p:nvGraphicFramePr>
        <p:xfrm>
          <a:off x="1961203" y="1996920"/>
          <a:ext cx="5259663" cy="3765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543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Interdisciplinary collaboration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43640"/>
          </a:xfrm>
        </p:spPr>
        <p:txBody>
          <a:bodyPr/>
          <a:lstStyle/>
          <a:p>
            <a:r>
              <a:rPr lang="en-US" dirty="0" smtClean="0"/>
              <a:t>Forms of interdisciplinary collaboration derived from IGP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855193"/>
              </p:ext>
            </p:extLst>
          </p:nvPr>
        </p:nvGraphicFramePr>
        <p:xfrm>
          <a:off x="1546499" y="2057400"/>
          <a:ext cx="6211916" cy="424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83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94</TotalTime>
  <Words>491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IGP Subcommittee report</vt:lpstr>
      <vt:lpstr>IGP Subcommittee</vt:lpstr>
      <vt:lpstr>Survey</vt:lpstr>
      <vt:lpstr>Survey cont.</vt:lpstr>
      <vt:lpstr>Results</vt:lpstr>
      <vt:lpstr>PowerPoint Presentation</vt:lpstr>
      <vt:lpstr>Results</vt:lpstr>
      <vt:lpstr>Results</vt:lpstr>
      <vt:lpstr>Interdisciplinary collaboration</vt:lpstr>
      <vt:lpstr>PowerPoint Presentation</vt:lpstr>
      <vt:lpstr>Extramural funding</vt:lpstr>
      <vt:lpstr>New research areas</vt:lpstr>
      <vt:lpstr>Areas for improvement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IGP Subcommiitee report</dc:title>
  <dc:creator>Cova Arias</dc:creator>
  <cp:lastModifiedBy>Art Chappelka</cp:lastModifiedBy>
  <cp:revision>12</cp:revision>
  <dcterms:created xsi:type="dcterms:W3CDTF">2014-07-09T21:08:52Z</dcterms:created>
  <dcterms:modified xsi:type="dcterms:W3CDTF">2014-10-21T12:11:20Z</dcterms:modified>
</cp:coreProperties>
</file>