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674" r:id="rId4"/>
    <p:sldMasterId id="2147483686" r:id="rId5"/>
    <p:sldMasterId id="2147483698" r:id="rId6"/>
  </p:sldMasterIdLst>
  <p:notesMasterIdLst>
    <p:notesMasterId r:id="rId39"/>
  </p:notesMasterIdLst>
  <p:sldIdLst>
    <p:sldId id="292" r:id="rId7"/>
    <p:sldId id="286" r:id="rId8"/>
    <p:sldId id="287" r:id="rId9"/>
    <p:sldId id="262" r:id="rId10"/>
    <p:sldId id="290" r:id="rId11"/>
    <p:sldId id="266" r:id="rId12"/>
    <p:sldId id="289" r:id="rId13"/>
    <p:sldId id="259" r:id="rId14"/>
    <p:sldId id="258" r:id="rId15"/>
    <p:sldId id="285" r:id="rId16"/>
    <p:sldId id="288" r:id="rId17"/>
    <p:sldId id="293" r:id="rId18"/>
    <p:sldId id="294" r:id="rId19"/>
    <p:sldId id="295" r:id="rId20"/>
    <p:sldId id="296" r:id="rId21"/>
    <p:sldId id="260" r:id="rId22"/>
    <p:sldId id="297" r:id="rId23"/>
    <p:sldId id="269" r:id="rId24"/>
    <p:sldId id="270" r:id="rId25"/>
    <p:sldId id="308" r:id="rId26"/>
    <p:sldId id="304" r:id="rId27"/>
    <p:sldId id="277" r:id="rId28"/>
    <p:sldId id="306" r:id="rId29"/>
    <p:sldId id="278" r:id="rId30"/>
    <p:sldId id="303" r:id="rId31"/>
    <p:sldId id="299" r:id="rId32"/>
    <p:sldId id="271" r:id="rId33"/>
    <p:sldId id="272" r:id="rId34"/>
    <p:sldId id="263" r:id="rId35"/>
    <p:sldId id="261" r:id="rId36"/>
    <p:sldId id="273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7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629B-16A2-4D68-AB7E-DEDF5D2B9B20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65FD-B4C7-442B-86FF-2679D68EF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65FD-B4C7-442B-86FF-2679D68EF0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9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8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7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5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4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19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18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83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9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9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61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92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01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82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1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11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9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82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9248-6665-4A0C-B948-C6D69626B3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1790-8142-4A5F-A53B-C3290E6C48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54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4FF8-DD96-4C5E-9A94-0EFB9E9A7E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CE21-3607-49A3-B42B-915CC10B5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7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9807-DA14-4926-86DC-F32CD2EC1F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E196-4CF9-405A-A59C-A71FA8388D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5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4FCF-F729-4217-9CE9-FFAC2DAF65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012-AF19-4695-8F26-3933D7E19C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6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8B39-307F-4B76-866C-9939455DC4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86CE-E97B-4520-AE69-A07BA6C83C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88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8950-5703-42EE-961C-347E2A8FB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D823-5F92-498E-9865-91E139B3AF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52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F1FF-AE37-490C-BF5F-861FC81DF8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3586-CC04-4799-B1ED-F15C592B19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15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2E78-B2ED-402B-9523-C0C5CC582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234B-39BC-4125-AD34-74AE3EFA52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0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E004-DB88-4ED1-80D1-4D3675680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810D-0633-413C-A42C-321A9A91FE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33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2D8F-47F5-4AA5-BCC6-D94BB28616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C4F7-D345-4374-9DC9-D09D592D7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64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4EB8-31F7-4EEB-B8AB-EC8A804A6F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45D3-8E2A-492E-9837-1B35212258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19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7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2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68C3-140E-42D7-9BA5-74D993D44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6A93-A6F8-4158-A206-0E7FF65CA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820960-AE6A-439B-AEFB-FFA544BD4A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03DBA6-EF52-4D59-9E90-B1ECE5851C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5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3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robertkillmer - Creative Commons Attribution-NonCommercial-ShareAlike License  https://www.flickr.com/photos/122495188@N08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274320" y="4221126"/>
            <a:ext cx="8580474" cy="1785104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Envisioning the Future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Long-term Outcomes &amp; Goals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mdk0003\Dropbox\Sustainability\Sustainability Office\Logos\Office of Sustainability\jpg\OOS_L_289 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77" y="6038128"/>
            <a:ext cx="1995068" cy="6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40" y="225839"/>
            <a:ext cx="1759069" cy="17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PeterThoeny - Creative Commons Attribution-NonCommercial-ShareAlike License  https://www.flickr.com/photos/98786299@N00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7645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PeterThoeny - Creative Commons Attribution-NonCommercial-ShareAlike License  https://www.flickr.com/photos/98786299@N00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967561" y="2126508"/>
            <a:ext cx="7198242" cy="3046988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“Great teams do both – they have a big vision, but they also get there by hitting short-term milestones.”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Tom Falk, Kimberly-Clark CEO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FlickrJunkie - Creative Commons Attribution-NonCommercial-ShareAlike License  https://www.flickr.com/photos/89035753@N00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563521" y="276437"/>
            <a:ext cx="7942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3 interdependent processes: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Vision </a:t>
            </a:r>
            <a:r>
              <a:rPr lang="en-US" sz="36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Long-term Goals  Next Steps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FlickrJunkie - Creative Commons Attribution-NonCommercial-ShareAlike License  https://www.flickr.com/photos/89035753@N00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563521" y="276437"/>
            <a:ext cx="7942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C000"/>
                </a:solidFill>
              </a:rPr>
              <a:t>“Auburn will establish specific goals for sustainability based on national metrics.”</a:t>
            </a:r>
            <a:endParaRPr lang="en-US" sz="4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FlickrJunkie - Creative Commons Attribution-NonCommercial-ShareAlike License  https://www.flickr.com/photos/89035753@N00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393400" y="2466751"/>
            <a:ext cx="8397599" cy="3539430"/>
          </a:xfrm>
          <a:prstGeom prst="rect">
            <a:avLst/>
          </a:prstGeom>
          <a:solidFill>
            <a:srgbClr val="002060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FFC000"/>
                </a:solidFill>
              </a:rPr>
              <a:t>Curriculum </a:t>
            </a:r>
            <a:r>
              <a:rPr lang="en-US" sz="3200" b="1" dirty="0" smtClean="0">
                <a:solidFill>
                  <a:srgbClr val="FFC000"/>
                </a:solidFill>
              </a:rPr>
              <a:t>* Research * Campus </a:t>
            </a:r>
            <a:r>
              <a:rPr lang="en-US" sz="3200" b="1" dirty="0">
                <a:solidFill>
                  <a:srgbClr val="FFC000"/>
                </a:solidFill>
              </a:rPr>
              <a:t>Engagement 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Public Engagement </a:t>
            </a:r>
            <a:r>
              <a:rPr lang="en-US" sz="3200" b="1" dirty="0" smtClean="0">
                <a:solidFill>
                  <a:srgbClr val="FFC000"/>
                </a:solidFill>
              </a:rPr>
              <a:t>* Air </a:t>
            </a:r>
            <a:r>
              <a:rPr lang="en-US" sz="3200" b="1" dirty="0">
                <a:solidFill>
                  <a:srgbClr val="FFC000"/>
                </a:solidFill>
              </a:rPr>
              <a:t>&amp; Climate 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Buildings </a:t>
            </a:r>
            <a:r>
              <a:rPr lang="en-US" sz="3200" b="1" dirty="0" smtClean="0">
                <a:solidFill>
                  <a:srgbClr val="FFC000"/>
                </a:solidFill>
              </a:rPr>
              <a:t>* Dining </a:t>
            </a:r>
            <a:r>
              <a:rPr lang="en-US" sz="3200" b="1" dirty="0">
                <a:solidFill>
                  <a:srgbClr val="FFC000"/>
                </a:solidFill>
              </a:rPr>
              <a:t>Services/Food </a:t>
            </a:r>
            <a:r>
              <a:rPr lang="en-US" sz="3200" b="1" dirty="0" smtClean="0">
                <a:solidFill>
                  <a:srgbClr val="FFC000"/>
                </a:solidFill>
              </a:rPr>
              <a:t>* Energy </a:t>
            </a:r>
            <a:endParaRPr lang="en-US" sz="3200" b="1" dirty="0">
              <a:solidFill>
                <a:srgbClr val="FFC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FFC000"/>
                </a:solidFill>
              </a:rPr>
              <a:t>Grounds * Purchasing * Transportation </a:t>
            </a:r>
            <a:endParaRPr lang="en-US" sz="3200" b="1" dirty="0">
              <a:solidFill>
                <a:srgbClr val="FFC000"/>
              </a:solidFill>
            </a:endParaRP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Waste </a:t>
            </a:r>
            <a:r>
              <a:rPr lang="en-US" sz="3200" b="1" dirty="0" smtClean="0">
                <a:solidFill>
                  <a:srgbClr val="FFC000"/>
                </a:solidFill>
              </a:rPr>
              <a:t>* Water * Diversity </a:t>
            </a:r>
            <a:r>
              <a:rPr lang="en-US" sz="3200" b="1" dirty="0">
                <a:solidFill>
                  <a:srgbClr val="FFC000"/>
                </a:solidFill>
              </a:rPr>
              <a:t>&amp; Affordability </a:t>
            </a: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Health, Wellbeing &amp; Work </a:t>
            </a:r>
            <a:r>
              <a:rPr lang="en-US" sz="3200" b="1" dirty="0" smtClean="0">
                <a:solidFill>
                  <a:srgbClr val="FFC000"/>
                </a:solidFill>
              </a:rPr>
              <a:t>* Investment  </a:t>
            </a:r>
            <a:endParaRPr lang="en-US" sz="3200" b="1" dirty="0">
              <a:solidFill>
                <a:srgbClr val="FFC000"/>
              </a:solidFill>
            </a:endParaRPr>
          </a:p>
          <a:p>
            <a:pPr lvl="1"/>
            <a:r>
              <a:rPr lang="en-US" sz="3200" b="1" dirty="0">
                <a:solidFill>
                  <a:srgbClr val="FFC000"/>
                </a:solidFill>
              </a:rPr>
              <a:t>Other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0" y="129175"/>
            <a:ext cx="1357893" cy="870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8288" y="382772"/>
            <a:ext cx="6972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STARS National Metrics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3898" cy="3452924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AFGE - Creative Commons Attribution License  https://www.flickr.com/photos/79684288@N00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102" y="0"/>
            <a:ext cx="4603898" cy="3452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2781"/>
            <a:ext cx="4572638" cy="3429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07447"/>
            <a:ext cx="4572638" cy="3429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9804" y="2679405"/>
            <a:ext cx="4316818" cy="110799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The Process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Digimist - Creative Commons Attribution-NonCommercial License  https://www.flickr.com/photos/30898814@N03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733647" y="2987755"/>
            <a:ext cx="6251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Why do this?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Digimist - Creative Commons Attribution-NonCommercial License  https://www.flickr.com/photos/30898814@N03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393399" y="1318437"/>
            <a:ext cx="8344433" cy="35394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“We made these commitments…”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“In service to our Land Grant Mission…”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“A necessary response to the world we live in.”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“We need a picture of what we really want.”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incetonreview.com/uploadedImages/Site/Campaign/2014/CHAW/ATT/chart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61" y="308864"/>
            <a:ext cx="5278820" cy="59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53" y="1131094"/>
            <a:ext cx="3428120" cy="1714061"/>
          </a:xfrm>
          <a:prstGeom prst="rect">
            <a:avLst/>
          </a:prstGeom>
        </p:spPr>
      </p:pic>
      <p:pic>
        <p:nvPicPr>
          <p:cNvPr id="4" name="Picture 2" descr="College Hopes and Wor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6" y="4028600"/>
            <a:ext cx="3146534" cy="12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7" y="871870"/>
            <a:ext cx="3914183" cy="498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44" y="436934"/>
            <a:ext cx="3090308" cy="3090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108" y="4062745"/>
            <a:ext cx="35909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jessie owen - Creative Commons Attribution-NonCommercial-ShareAlike License  https://www.flickr.com/photos/9556128@N08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106314" y="2498648"/>
            <a:ext cx="8931356" cy="4062651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Sustainability Policy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American College and University Presidents Climate Commitment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University Strategic Plans  2008-2012, 2013-2018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Campus Master Plan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Campus Landscape Master Plan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Energy Reduction Strategy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Sustainability Minor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Faculty training and curriculum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Research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Outreach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056" y="74423"/>
            <a:ext cx="7995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Auburn has made significant commitments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to </a:t>
            </a:r>
            <a:r>
              <a:rPr lang="en-US" sz="3200" b="1" dirty="0">
                <a:solidFill>
                  <a:schemeClr val="tx2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58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21" y="1562982"/>
            <a:ext cx="6719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STARS 2.0 </a:t>
            </a:r>
          </a:p>
          <a:p>
            <a:endParaRPr lang="en-US" sz="2400" i="1" dirty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“</a:t>
            </a:r>
            <a:r>
              <a:rPr lang="en-US" sz="2400" b="1" i="1" dirty="0">
                <a:solidFill>
                  <a:srgbClr val="002060"/>
                </a:solidFill>
              </a:rPr>
              <a:t>This credit recognizes institutions that have developed comprehensive plans to move toward sustainability</a:t>
            </a:r>
            <a:r>
              <a:rPr lang="en-US" sz="2400" b="1" i="1" dirty="0" smtClean="0">
                <a:solidFill>
                  <a:srgbClr val="002060"/>
                </a:solidFill>
              </a:rPr>
              <a:t>.” </a:t>
            </a: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“…clarify </a:t>
            </a:r>
            <a:r>
              <a:rPr lang="en-US" sz="2400" b="1" i="1" dirty="0">
                <a:solidFill>
                  <a:srgbClr val="002060"/>
                </a:solidFill>
              </a:rPr>
              <a:t>its </a:t>
            </a:r>
            <a:r>
              <a:rPr lang="en-US" sz="2400" b="1" i="1" dirty="0" smtClean="0">
                <a:solidFill>
                  <a:srgbClr val="002060"/>
                </a:solidFill>
              </a:rPr>
              <a:t>vision” </a:t>
            </a: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“…provides </a:t>
            </a:r>
            <a:r>
              <a:rPr lang="en-US" sz="2400" b="1" i="1" dirty="0">
                <a:solidFill>
                  <a:srgbClr val="002060"/>
                </a:solidFill>
              </a:rPr>
              <a:t>a road map to help guide </a:t>
            </a:r>
            <a:r>
              <a:rPr lang="en-US" sz="2400" b="1" i="1" dirty="0" smtClean="0">
                <a:solidFill>
                  <a:srgbClr val="002060"/>
                </a:solidFill>
              </a:rPr>
              <a:t>decision-making” </a:t>
            </a:r>
          </a:p>
          <a:p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“… </a:t>
            </a:r>
            <a:r>
              <a:rPr lang="en-US" sz="2400" b="1" i="1" dirty="0">
                <a:solidFill>
                  <a:srgbClr val="002060"/>
                </a:solidFill>
              </a:rPr>
              <a:t>measurable goals and </a:t>
            </a:r>
            <a:r>
              <a:rPr lang="en-US" sz="2400" b="1" i="1" dirty="0" smtClean="0">
                <a:solidFill>
                  <a:srgbClr val="002060"/>
                </a:solidFill>
              </a:rPr>
              <a:t>objectives…”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graduationpledge.org/wp-content/uploads/AASHE-STARSCombo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80" y="265814"/>
            <a:ext cx="5312912" cy="21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collegefinder.org/images.dmi/id/31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8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4475"/>
            <a:ext cx="3810000" cy="15811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50936"/>
            <a:ext cx="7611583" cy="58795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NCAA Top 25 Football pre-season rankings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425" y="4008764"/>
            <a:ext cx="3439239" cy="193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95" y="315805"/>
            <a:ext cx="28575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298" y="3168502"/>
            <a:ext cx="3593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These universities may perform well on the football field, but how well do they "go green"?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4475"/>
            <a:ext cx="3810000" cy="15811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006385"/>
            <a:ext cx="7611583" cy="5773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NCAA Top 25 Football pre-season rankings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425" y="4008764"/>
            <a:ext cx="3439239" cy="193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95" y="315805"/>
            <a:ext cx="2857500" cy="160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591" y="3030279"/>
            <a:ext cx="49973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Criteria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Stadium </a:t>
            </a:r>
            <a:r>
              <a:rPr lang="en-US" sz="2000" b="1" dirty="0">
                <a:solidFill>
                  <a:srgbClr val="002060"/>
                </a:solidFill>
              </a:rPr>
              <a:t>sustainability </a:t>
            </a:r>
            <a:r>
              <a:rPr lang="en-US" sz="2000" b="1" dirty="0" smtClean="0">
                <a:solidFill>
                  <a:srgbClr val="002060"/>
                </a:solidFill>
              </a:rPr>
              <a:t>efforts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Number </a:t>
            </a:r>
            <a:r>
              <a:rPr lang="en-US" sz="2000" b="1" dirty="0">
                <a:solidFill>
                  <a:srgbClr val="002060"/>
                </a:solidFill>
              </a:rPr>
              <a:t>of active green </a:t>
            </a:r>
            <a:r>
              <a:rPr lang="en-US" sz="2000" b="1" dirty="0" smtClean="0">
                <a:solidFill>
                  <a:srgbClr val="002060"/>
                </a:solidFill>
              </a:rPr>
              <a:t>organizations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Waste </a:t>
            </a:r>
            <a:r>
              <a:rPr lang="en-US" sz="2000" b="1" dirty="0">
                <a:solidFill>
                  <a:srgbClr val="002060"/>
                </a:solidFill>
              </a:rPr>
              <a:t>diversion </a:t>
            </a:r>
            <a:r>
              <a:rPr lang="en-US" sz="2000" b="1" dirty="0" smtClean="0">
                <a:solidFill>
                  <a:srgbClr val="002060"/>
                </a:solidFill>
              </a:rPr>
              <a:t>rate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Percentage </a:t>
            </a:r>
            <a:r>
              <a:rPr lang="en-US" sz="2000" b="1" dirty="0">
                <a:solidFill>
                  <a:srgbClr val="002060"/>
                </a:solidFill>
              </a:rPr>
              <a:t>of budget spent on locally grown or organic </a:t>
            </a:r>
            <a:r>
              <a:rPr lang="en-US" sz="2000" b="1" dirty="0" smtClean="0">
                <a:solidFill>
                  <a:srgbClr val="002060"/>
                </a:solidFill>
              </a:rPr>
              <a:t>foods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Level </a:t>
            </a:r>
            <a:r>
              <a:rPr lang="en-US" sz="2000" b="1" dirty="0">
                <a:solidFill>
                  <a:srgbClr val="002060"/>
                </a:solidFill>
              </a:rPr>
              <a:t>of Environmental Studies degrees </a:t>
            </a:r>
            <a:r>
              <a:rPr lang="en-US" sz="2000" b="1" dirty="0" smtClean="0">
                <a:solidFill>
                  <a:srgbClr val="002060"/>
                </a:solidFill>
              </a:rPr>
              <a:t>offered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</a:rPr>
              <a:t>LEED buildings</a:t>
            </a: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0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5752"/>
            <a:ext cx="7886700" cy="274636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NCAA Top 25 Football pre-season rankings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Auburn’s rank:  #22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Alabama’s rank: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4475"/>
            <a:ext cx="381000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510" y="2447902"/>
            <a:ext cx="2517257" cy="1627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003" y="5102213"/>
            <a:ext cx="2014427" cy="1512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49" y="4444402"/>
            <a:ext cx="5219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#25   </a:t>
            </a:r>
            <a:r>
              <a:rPr lang="en-US" sz="2400" dirty="0" smtClean="0">
                <a:solidFill>
                  <a:srgbClr val="C00000"/>
                </a:solidFill>
              </a:rPr>
              <a:t>“Although </a:t>
            </a:r>
            <a:r>
              <a:rPr lang="en-US" sz="2400" dirty="0">
                <a:solidFill>
                  <a:srgbClr val="C00000"/>
                </a:solidFill>
              </a:rPr>
              <a:t>Alabama may rank at the top of the AP preseason  rankings, they need to ramp up their sustainability efforts.”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532" y="244475"/>
            <a:ext cx="2967795" cy="16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Digimist - Creative Commons Attribution-NonCommercial License  https://www.flickr.com/photos/30898814@N03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393399" y="616686"/>
            <a:ext cx="8344433" cy="452431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prstClr val="white"/>
                </a:solidFill>
              </a:rPr>
              <a:t>“…sustainability…will be… </a:t>
            </a:r>
            <a:r>
              <a:rPr lang="en-US" sz="3200" b="1" i="1" dirty="0">
                <a:solidFill>
                  <a:prstClr val="white"/>
                </a:solidFill>
              </a:rPr>
              <a:t>integrated into the day-to-day practices of firms of all sizes in all industries. </a:t>
            </a:r>
            <a:endParaRPr lang="en-US" sz="3200" b="1" i="1" dirty="0" smtClean="0">
              <a:solidFill>
                <a:prstClr val="white"/>
              </a:solidFill>
            </a:endParaRPr>
          </a:p>
          <a:p>
            <a:r>
              <a:rPr lang="en-US" sz="3200" b="1" i="1" dirty="0" smtClean="0">
                <a:solidFill>
                  <a:prstClr val="white"/>
                </a:solidFill>
              </a:rPr>
              <a:t>…sustainability </a:t>
            </a:r>
            <a:r>
              <a:rPr lang="en-US" sz="3200" b="1" i="1" dirty="0">
                <a:solidFill>
                  <a:prstClr val="white"/>
                </a:solidFill>
              </a:rPr>
              <a:t>will touch every function, every business line, every employee. </a:t>
            </a:r>
            <a:endParaRPr lang="en-US" sz="3200" b="1" i="1" dirty="0" smtClean="0">
              <a:solidFill>
                <a:prstClr val="white"/>
              </a:solidFill>
            </a:endParaRPr>
          </a:p>
          <a:p>
            <a:r>
              <a:rPr lang="en-US" sz="3200" b="1" i="1" dirty="0" smtClean="0">
                <a:solidFill>
                  <a:prstClr val="white"/>
                </a:solidFill>
              </a:rPr>
              <a:t>…firms </a:t>
            </a:r>
            <a:r>
              <a:rPr lang="en-US" sz="3200" b="1" i="1" dirty="0">
                <a:solidFill>
                  <a:prstClr val="white"/>
                </a:solidFill>
              </a:rPr>
              <a:t>with a clear vision and the execution capabilities to navigate the megatrend will come out ahead. Those that don’t will be left by the wayside.”</a:t>
            </a:r>
            <a:endParaRPr lang="en-US" sz="3200" b="1" i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8815" y="5401339"/>
            <a:ext cx="3413048" cy="12003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Esty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Former Yale law professor and  Director of Connecticut Dept. of Energy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50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Digimist - Creative Commons Attribution-NonCommercial License  https://www.flickr.com/photos/30898814@N03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34830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400550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Moving forward from here: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1743740"/>
            <a:ext cx="6286500" cy="27996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What does a sustainable Auburn University look like, and what will Auburn be contributing to society?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35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Establish Long-term sustainability goals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2"/>
                </a:solidFill>
              </a:rPr>
              <a:t>“Auburn will establish </a:t>
            </a:r>
            <a:r>
              <a:rPr lang="en-US" sz="1800" b="1" dirty="0" smtClean="0">
                <a:solidFill>
                  <a:schemeClr val="tx2"/>
                </a:solidFill>
              </a:rPr>
              <a:t>specific goals for sustainability…”</a:t>
            </a:r>
            <a:endParaRPr lang="en-US" sz="1800" b="1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57350" y="5314950"/>
            <a:ext cx="5543550" cy="0"/>
          </a:xfrm>
          <a:prstGeom prst="straightConnector1">
            <a:avLst/>
          </a:prstGeom>
          <a:ln w="889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95" y="4743450"/>
            <a:ext cx="45005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71750" y="4286250"/>
            <a:ext cx="628650" cy="1028700"/>
            <a:chOff x="685800" y="4572000"/>
            <a:chExt cx="838200" cy="13716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85800" y="4648200"/>
              <a:ext cx="0" cy="129540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Wave 9"/>
            <p:cNvSpPr/>
            <p:nvPr/>
          </p:nvSpPr>
          <p:spPr>
            <a:xfrm>
              <a:off x="685800" y="4572000"/>
              <a:ext cx="838200" cy="533400"/>
            </a:xfrm>
            <a:prstGeom prst="wav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0" y="5314950"/>
            <a:ext cx="571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1F497D"/>
                </a:solidFill>
                <a:cs typeface="Arial" pitchFamily="34" charset="0"/>
              </a:rPr>
              <a:t>2012</a:t>
            </a:r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74" y="4400550"/>
            <a:ext cx="228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Documents and Settings\mdk0003\My Documents\My Dropbox\Sustainability\Sustainability Office\Logos\Office of Sustainability\png\OOS_T_289 1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25" y="6039296"/>
            <a:ext cx="2805881" cy="6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9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Sustainability Compass</a:t>
            </a:r>
            <a:endParaRPr lang="en-US" sz="5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371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559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Wellbeing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3559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56929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13487"/>
            <a:ext cx="13335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032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eyedocdeviney.com/wp-content/uploads/2010/02/prism4c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654969"/>
            <a:ext cx="1552574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1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Ecotrust - Creative Commons Attribution License  https://www.flickr.com/photos/35349370@N08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jessie owen - Creative Commons Attribution-NonCommercial-ShareAlike License  https://www.flickr.com/photos/9556128@N08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446559" y="4136066"/>
            <a:ext cx="7910622" cy="1661993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does it mean to fulfill these commitments?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What does success look like?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U. S. Fish and Wildlife Service - Northeast Region - Creative Commons Attribution License  https://www.flickr.com/photos/43322816@N08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Steve took it - Creative Commons Attribution-NonCommercial-ShareAlike License  https://www.flickr.com/photos/61779926@N00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278432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SergioTudela - Creative Commons Attribution License  https://www.flickr.com/photos/27983776@N03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38522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gothormr - Creative Commons Attribution-NonCommercial-ShareAlike License  https://www.flickr.com/photos/31888628@N08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cathredfern - Creative Commons Attribution-NonCommercial License  https://www.flickr.com/photos/43499845@N00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268" y="2381693"/>
            <a:ext cx="3651732" cy="27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Sustainability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847" y="1063250"/>
            <a:ext cx="7176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Auburn has made significant commitments to sustainability</a:t>
            </a:r>
          </a:p>
          <a:p>
            <a:r>
              <a:rPr lang="en-US" dirty="0">
                <a:solidFill>
                  <a:schemeClr val="bg1"/>
                </a:solidFill>
              </a:rPr>
              <a:t>•	Sustainability Policy</a:t>
            </a:r>
          </a:p>
          <a:p>
            <a:r>
              <a:rPr lang="en-US" dirty="0">
                <a:solidFill>
                  <a:schemeClr val="bg1"/>
                </a:solidFill>
              </a:rPr>
              <a:t>•	American College and University Presidents Climate Commitment</a:t>
            </a:r>
          </a:p>
          <a:p>
            <a:r>
              <a:rPr lang="en-US" dirty="0">
                <a:solidFill>
                  <a:schemeClr val="bg1"/>
                </a:solidFill>
              </a:rPr>
              <a:t>•	University Strategic Plans  2008-2012, 2013-2018</a:t>
            </a:r>
          </a:p>
          <a:p>
            <a:r>
              <a:rPr lang="en-US" dirty="0">
                <a:solidFill>
                  <a:schemeClr val="bg1"/>
                </a:solidFill>
              </a:rPr>
              <a:t>•	Campus Master Plan</a:t>
            </a:r>
          </a:p>
          <a:p>
            <a:r>
              <a:rPr lang="en-US" dirty="0">
                <a:solidFill>
                  <a:schemeClr val="bg1"/>
                </a:solidFill>
              </a:rPr>
              <a:t>•	Campus Landscape Master Plan </a:t>
            </a:r>
          </a:p>
          <a:p>
            <a:r>
              <a:rPr lang="en-US" dirty="0">
                <a:solidFill>
                  <a:schemeClr val="bg1"/>
                </a:solidFill>
              </a:rPr>
              <a:t>•	Energy Reduction Strategy </a:t>
            </a:r>
          </a:p>
          <a:p>
            <a:r>
              <a:rPr lang="en-US" dirty="0">
                <a:solidFill>
                  <a:schemeClr val="bg1"/>
                </a:solidFill>
              </a:rPr>
              <a:t>•	Sustainability Minor</a:t>
            </a:r>
          </a:p>
          <a:p>
            <a:r>
              <a:rPr lang="en-US" dirty="0">
                <a:solidFill>
                  <a:schemeClr val="bg1"/>
                </a:solidFill>
              </a:rPr>
              <a:t>•	Faculty </a:t>
            </a:r>
            <a:r>
              <a:rPr lang="en-US" dirty="0" smtClean="0">
                <a:solidFill>
                  <a:schemeClr val="bg1"/>
                </a:solidFill>
              </a:rPr>
              <a:t>training and curriculum development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9948" y="276436"/>
            <a:ext cx="5911702" cy="1600438"/>
          </a:xfrm>
          <a:prstGeom prst="rect">
            <a:avLst/>
          </a:prstGeom>
          <a:solidFill>
            <a:srgbClr val="002060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A First Principle of Sustainability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Think Long Term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251" y="3297684"/>
            <a:ext cx="6347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Read trends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Analyze data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Strategize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Plan for </a:t>
            </a:r>
            <a:r>
              <a:rPr lang="en-US" sz="4000" b="1" dirty="0" smtClean="0">
                <a:solidFill>
                  <a:srgbClr val="92D050"/>
                </a:solidFill>
              </a:rPr>
              <a:t>preferred outcomes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Sustainability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847" y="1063250"/>
            <a:ext cx="7176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Auburn has made significant commitments to sustainability</a:t>
            </a:r>
          </a:p>
          <a:p>
            <a:r>
              <a:rPr lang="en-US" dirty="0">
                <a:solidFill>
                  <a:schemeClr val="bg1"/>
                </a:solidFill>
              </a:rPr>
              <a:t>•	Sustainability Policy</a:t>
            </a:r>
          </a:p>
          <a:p>
            <a:r>
              <a:rPr lang="en-US" dirty="0">
                <a:solidFill>
                  <a:schemeClr val="bg1"/>
                </a:solidFill>
              </a:rPr>
              <a:t>•	American College and University Presidents Climate Commitment</a:t>
            </a:r>
          </a:p>
          <a:p>
            <a:r>
              <a:rPr lang="en-US" dirty="0">
                <a:solidFill>
                  <a:schemeClr val="bg1"/>
                </a:solidFill>
              </a:rPr>
              <a:t>•	University Strategic Plans  2008-2012, 2013-2018</a:t>
            </a:r>
          </a:p>
          <a:p>
            <a:r>
              <a:rPr lang="en-US" dirty="0">
                <a:solidFill>
                  <a:schemeClr val="bg1"/>
                </a:solidFill>
              </a:rPr>
              <a:t>•	Campus Master Plan</a:t>
            </a:r>
          </a:p>
          <a:p>
            <a:r>
              <a:rPr lang="en-US" dirty="0">
                <a:solidFill>
                  <a:schemeClr val="bg1"/>
                </a:solidFill>
              </a:rPr>
              <a:t>•	Campus Landscape Master Plan </a:t>
            </a:r>
          </a:p>
          <a:p>
            <a:r>
              <a:rPr lang="en-US" dirty="0">
                <a:solidFill>
                  <a:schemeClr val="bg1"/>
                </a:solidFill>
              </a:rPr>
              <a:t>•	Energy Reduction Strategy </a:t>
            </a:r>
          </a:p>
          <a:p>
            <a:r>
              <a:rPr lang="en-US" dirty="0">
                <a:solidFill>
                  <a:schemeClr val="bg1"/>
                </a:solidFill>
              </a:rPr>
              <a:t>•	Sustainability Minor</a:t>
            </a:r>
          </a:p>
          <a:p>
            <a:r>
              <a:rPr lang="en-US" dirty="0">
                <a:solidFill>
                  <a:schemeClr val="bg1"/>
                </a:solidFill>
              </a:rPr>
              <a:t>•	Faculty </a:t>
            </a:r>
            <a:r>
              <a:rPr lang="en-US" dirty="0" smtClean="0">
                <a:solidFill>
                  <a:schemeClr val="bg1"/>
                </a:solidFill>
              </a:rPr>
              <a:t>training and curriculum development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4251" y="3297684"/>
            <a:ext cx="6347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Read trends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Analyze data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Strategize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Plan for </a:t>
            </a:r>
            <a:r>
              <a:rPr lang="en-US" sz="4000" b="1" dirty="0" smtClean="0">
                <a:solidFill>
                  <a:srgbClr val="92D050"/>
                </a:solidFill>
              </a:rPr>
              <a:t>preferred outcomes</a:t>
            </a: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70" y="1793354"/>
            <a:ext cx="2169041" cy="3380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9948" y="276436"/>
            <a:ext cx="5911702" cy="1600438"/>
          </a:xfrm>
          <a:prstGeom prst="rect">
            <a:avLst/>
          </a:prstGeom>
          <a:solidFill>
            <a:srgbClr val="002060">
              <a:alpha val="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A First Principle of Sustainability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Think Long Term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Scott McLeod - Creative Commons Attribution License  https://www.flickr.com/photos/93393982@N00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1584251" y="3297684"/>
            <a:ext cx="634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solidFill>
                  <a:srgbClr val="92D050"/>
                </a:solidFill>
              </a:rPr>
              <a:t>P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referred outcomes?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Scott McLeod - Creative Commons Attribution License  https://www.flickr.com/photos/93393982@N00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845</Words>
  <Application>Microsoft Office PowerPoint</Application>
  <PresentationFormat>On-screen Show (4:3)</PresentationFormat>
  <Paragraphs>157</Paragraphs>
  <Slides>32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Office Theme</vt:lpstr>
      <vt:lpstr>3_Office Theme</vt:lpstr>
      <vt:lpstr>1_Office Theme</vt:lpstr>
      <vt:lpstr>2_Office Theme</vt:lpstr>
      <vt:lpstr>14_Office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Sustainability </vt:lpstr>
      <vt:lpstr>Sustainability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 from here: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Microsoft account</cp:lastModifiedBy>
  <cp:revision>44</cp:revision>
  <dcterms:created xsi:type="dcterms:W3CDTF">2014-09-12T15:47:48Z</dcterms:created>
  <dcterms:modified xsi:type="dcterms:W3CDTF">2014-09-15T13:39:41Z</dcterms:modified>
</cp:coreProperties>
</file>