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6" r:id="rId6"/>
    <p:sldId id="260" r:id="rId7"/>
    <p:sldId id="261" r:id="rId8"/>
    <p:sldId id="265" r:id="rId9"/>
    <p:sldId id="268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0" y="-6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4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9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5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8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3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6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1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9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9148B-A2DD-4F02-87F5-D856E4BC93C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FC40-FB8B-4105-A870-31F65B48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Current Proposal</a:t>
            </a:r>
            <a:endParaRPr lang="en-US" sz="8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6600" dirty="0" smtClean="0"/>
              <a:t>Reviewed and approved by Graduate Council</a:t>
            </a:r>
          </a:p>
          <a:p>
            <a:pPr marL="0" indent="0">
              <a:buNone/>
            </a:pPr>
            <a:endParaRPr lang="en-US" sz="6600" dirty="0"/>
          </a:p>
          <a:p>
            <a:r>
              <a:rPr lang="en-US" sz="6600" dirty="0" smtClean="0"/>
              <a:t>Reviewed by and feedback included from NTTF Committee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28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Questions </a:t>
            </a:r>
          </a:p>
          <a:p>
            <a:pPr algn="ctr"/>
            <a:r>
              <a:rPr lang="en-US" sz="5400" dirty="0" smtClean="0"/>
              <a:t>Comments</a:t>
            </a:r>
          </a:p>
          <a:p>
            <a:pPr algn="ctr"/>
            <a:r>
              <a:rPr lang="en-US" sz="5400" dirty="0" smtClean="0"/>
              <a:t>Observations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174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Question?</a:t>
            </a:r>
            <a:endParaRPr lang="en-US" sz="8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600" dirty="0" smtClean="0"/>
              <a:t>Should Lecturer faculty be permitted to teach Graduate Courses and serve as members of graduate committees?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21284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Activities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058" y="1690688"/>
            <a:ext cx="10515600" cy="4351338"/>
          </a:xfrm>
        </p:spPr>
        <p:txBody>
          <a:bodyPr/>
          <a:lstStyle/>
          <a:p>
            <a:r>
              <a:rPr lang="en-US" sz="5400" dirty="0" smtClean="0"/>
              <a:t>Serve on Doctoral Committees</a:t>
            </a:r>
          </a:p>
          <a:p>
            <a:r>
              <a:rPr lang="en-US" sz="5400" dirty="0" smtClean="0"/>
              <a:t>Serve on Master’s students</a:t>
            </a:r>
          </a:p>
          <a:p>
            <a:pPr marL="0" indent="0">
              <a:buNone/>
            </a:pPr>
            <a:r>
              <a:rPr lang="en-US" sz="5400" dirty="0" smtClean="0"/>
              <a:t>(Not chair Committees)</a:t>
            </a:r>
          </a:p>
          <a:p>
            <a:r>
              <a:rPr lang="en-US" sz="5400" dirty="0" smtClean="0"/>
              <a:t>Teach graduate level courses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Concerns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/>
              <a:t>Lecturer faculty could be used to replace tenure track positions.</a:t>
            </a:r>
          </a:p>
          <a:p>
            <a:endParaRPr lang="en-US" sz="4800" dirty="0" smtClean="0"/>
          </a:p>
          <a:p>
            <a:r>
              <a:rPr lang="en-US" sz="4800" dirty="0" smtClean="0"/>
              <a:t>Lecturer faculty could be compelled to participate</a:t>
            </a:r>
          </a:p>
          <a:p>
            <a:pPr marL="0" indent="0">
              <a:buNone/>
            </a:pPr>
            <a:endParaRPr lang="en-US" sz="4800" dirty="0"/>
          </a:p>
          <a:p>
            <a:r>
              <a:rPr lang="en-US" sz="4800" dirty="0" smtClean="0"/>
              <a:t>Lecturer faculty are denied access to graduate program related professional development activities open to all other faculty.</a:t>
            </a:r>
            <a:endParaRPr lang="en-US" sz="4800" dirty="0"/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endParaRPr lang="en-US" sz="4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0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Best Source of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Ask the Lecturer Faculty!</a:t>
            </a:r>
          </a:p>
          <a:p>
            <a:endParaRPr lang="en-US" sz="4800" dirty="0"/>
          </a:p>
          <a:p>
            <a:r>
              <a:rPr lang="en-US" sz="4800" dirty="0" smtClean="0"/>
              <a:t>A survey asking these questions was sent out to all 74 Lecturer faculty on campus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779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Lecturer Faculty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N= 49 out of 74</a:t>
            </a:r>
          </a:p>
          <a:p>
            <a:endParaRPr lang="en-US" sz="4800" dirty="0"/>
          </a:p>
          <a:p>
            <a:r>
              <a:rPr lang="en-US" sz="4800" dirty="0" smtClean="0"/>
              <a:t>12  Master’s</a:t>
            </a:r>
          </a:p>
          <a:p>
            <a:r>
              <a:rPr lang="en-US" sz="4800" dirty="0" smtClean="0"/>
              <a:t>04  Other (DMA, DVM, J. D. )</a:t>
            </a:r>
          </a:p>
          <a:p>
            <a:r>
              <a:rPr lang="en-US" sz="4800" dirty="0" smtClean="0"/>
              <a:t>33  PhD 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664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780"/>
          </a:xfrm>
        </p:spPr>
        <p:txBody>
          <a:bodyPr/>
          <a:lstStyle/>
          <a:p>
            <a:r>
              <a:rPr lang="en-US" dirty="0" smtClean="0"/>
              <a:t>Results (overall)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902"/>
            <a:ext cx="10515600" cy="5619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					Yes</a:t>
            </a:r>
            <a:r>
              <a:rPr lang="en-US" sz="3200" dirty="0"/>
              <a:t>	</a:t>
            </a:r>
            <a:r>
              <a:rPr lang="en-US" sz="3200" dirty="0" smtClean="0"/>
              <a:t>No</a:t>
            </a:r>
          </a:p>
          <a:p>
            <a:pPr marL="0" indent="0">
              <a:buNone/>
            </a:pPr>
            <a:r>
              <a:rPr lang="en-US" sz="3200" dirty="0" smtClean="0"/>
              <a:t>1.First </a:t>
            </a:r>
            <a:r>
              <a:rPr lang="en-US" sz="3200" dirty="0"/>
              <a:t>full time teaching position	</a:t>
            </a:r>
            <a:r>
              <a:rPr lang="en-US" sz="3200" dirty="0" smtClean="0"/>
              <a:t>			25</a:t>
            </a:r>
            <a:r>
              <a:rPr lang="en-US" sz="3200" dirty="0"/>
              <a:t>	</a:t>
            </a:r>
            <a:r>
              <a:rPr lang="en-US" sz="3200" dirty="0" smtClean="0"/>
              <a:t>24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2.Would </a:t>
            </a:r>
            <a:r>
              <a:rPr lang="en-US" sz="3200" dirty="0" smtClean="0"/>
              <a:t>serve </a:t>
            </a:r>
            <a:r>
              <a:rPr lang="en-US" sz="3200" dirty="0"/>
              <a:t>on Grad </a:t>
            </a:r>
            <a:r>
              <a:rPr lang="en-US" sz="3200" dirty="0" smtClean="0"/>
              <a:t>Committees	</a:t>
            </a:r>
            <a:r>
              <a:rPr lang="en-US" sz="3200" dirty="0"/>
              <a:t>	</a:t>
            </a:r>
            <a:r>
              <a:rPr lang="en-US" sz="3200" dirty="0" smtClean="0"/>
              <a:t>	37</a:t>
            </a:r>
            <a:r>
              <a:rPr lang="en-US" sz="3200" dirty="0"/>
              <a:t>	</a:t>
            </a:r>
            <a:r>
              <a:rPr lang="en-US" sz="3200" dirty="0" smtClean="0"/>
              <a:t>12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3.Teach Grad Course	</a:t>
            </a:r>
            <a:r>
              <a:rPr lang="en-US" sz="3200" dirty="0" smtClean="0"/>
              <a:t>					40</a:t>
            </a:r>
            <a:r>
              <a:rPr lang="en-US" sz="3200" dirty="0"/>
              <a:t>	</a:t>
            </a:r>
            <a:r>
              <a:rPr lang="en-US" sz="3200" dirty="0" smtClean="0"/>
              <a:t>9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4.Concerned </a:t>
            </a:r>
            <a:r>
              <a:rPr lang="en-US" sz="3200" dirty="0" err="1" smtClean="0"/>
              <a:t>Dept</a:t>
            </a:r>
            <a:r>
              <a:rPr lang="en-US" sz="3200" dirty="0" smtClean="0"/>
              <a:t> </a:t>
            </a:r>
            <a:r>
              <a:rPr lang="en-US" sz="3200" dirty="0"/>
              <a:t>would </a:t>
            </a:r>
            <a:r>
              <a:rPr lang="en-US" sz="3200" dirty="0" smtClean="0"/>
              <a:t>pressure to serve</a:t>
            </a:r>
            <a:r>
              <a:rPr lang="en-US" sz="3200" dirty="0"/>
              <a:t>	</a:t>
            </a:r>
            <a:r>
              <a:rPr lang="en-US" sz="3200" dirty="0" smtClean="0"/>
              <a:t>	13</a:t>
            </a:r>
            <a:r>
              <a:rPr lang="en-US" sz="3200" dirty="0"/>
              <a:t>	</a:t>
            </a:r>
            <a:r>
              <a:rPr lang="en-US" sz="3200" dirty="0" smtClean="0"/>
              <a:t>36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5.Concerned </a:t>
            </a:r>
            <a:r>
              <a:rPr lang="en-US" sz="3200" dirty="0" err="1" smtClean="0"/>
              <a:t>Dept</a:t>
            </a:r>
            <a:r>
              <a:rPr lang="en-US" sz="3200" dirty="0" smtClean="0"/>
              <a:t> </a:t>
            </a:r>
            <a:r>
              <a:rPr lang="en-US" sz="3200" dirty="0"/>
              <a:t>would pressure to teach grad  	</a:t>
            </a:r>
            <a:r>
              <a:rPr lang="en-US" sz="3200" dirty="0" smtClean="0"/>
              <a:t>10</a:t>
            </a:r>
            <a:r>
              <a:rPr lang="en-US" sz="3200" dirty="0"/>
              <a:t>	39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65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780"/>
          </a:xfrm>
        </p:spPr>
        <p:txBody>
          <a:bodyPr/>
          <a:lstStyle/>
          <a:p>
            <a:r>
              <a:rPr lang="en-US" dirty="0" smtClean="0"/>
              <a:t>Results (PhD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902"/>
            <a:ext cx="10515600" cy="5619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					Yes</a:t>
            </a:r>
            <a:r>
              <a:rPr lang="en-US" sz="3200" dirty="0"/>
              <a:t>	</a:t>
            </a:r>
            <a:r>
              <a:rPr lang="en-US" sz="3200" dirty="0" smtClean="0"/>
              <a:t>No</a:t>
            </a:r>
          </a:p>
          <a:p>
            <a:pPr marL="0" indent="0">
              <a:buNone/>
            </a:pPr>
            <a:r>
              <a:rPr lang="en-US" sz="3200" dirty="0"/>
              <a:t>1. </a:t>
            </a:r>
            <a:r>
              <a:rPr lang="en-US" sz="3200" dirty="0" smtClean="0"/>
              <a:t>First </a:t>
            </a:r>
            <a:r>
              <a:rPr lang="en-US" sz="3200" dirty="0"/>
              <a:t>full time teaching position			</a:t>
            </a:r>
            <a:r>
              <a:rPr lang="en-US" sz="3200" dirty="0" smtClean="0"/>
              <a:t>13	20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2.Would serve </a:t>
            </a:r>
            <a:r>
              <a:rPr lang="en-US" sz="3200" dirty="0"/>
              <a:t>on Grad </a:t>
            </a:r>
            <a:r>
              <a:rPr lang="en-US" sz="3200" dirty="0" smtClean="0"/>
              <a:t>Committees	</a:t>
            </a:r>
            <a:r>
              <a:rPr lang="en-US" sz="3200" dirty="0"/>
              <a:t>	</a:t>
            </a:r>
            <a:r>
              <a:rPr lang="en-US" sz="3200" dirty="0" smtClean="0"/>
              <a:t>	25</a:t>
            </a:r>
            <a:r>
              <a:rPr lang="en-US" sz="3200" dirty="0"/>
              <a:t>	7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3.Teach Grad Course	</a:t>
            </a:r>
            <a:r>
              <a:rPr lang="en-US" sz="3200" dirty="0" smtClean="0"/>
              <a:t>					27</a:t>
            </a:r>
            <a:r>
              <a:rPr lang="en-US" sz="3200" dirty="0"/>
              <a:t>	6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4.Concerned </a:t>
            </a:r>
            <a:r>
              <a:rPr lang="en-US" sz="3200" dirty="0" err="1" smtClean="0"/>
              <a:t>Dept</a:t>
            </a:r>
            <a:r>
              <a:rPr lang="en-US" sz="3200" dirty="0" smtClean="0"/>
              <a:t> </a:t>
            </a:r>
            <a:r>
              <a:rPr lang="en-US" sz="3200" dirty="0"/>
              <a:t>would </a:t>
            </a:r>
            <a:r>
              <a:rPr lang="en-US" sz="3200" dirty="0" smtClean="0"/>
              <a:t>pressure to serve</a:t>
            </a:r>
            <a:r>
              <a:rPr lang="en-US" sz="3200" dirty="0"/>
              <a:t>	</a:t>
            </a:r>
            <a:r>
              <a:rPr lang="en-US" sz="3200" dirty="0" smtClean="0"/>
              <a:t>	10</a:t>
            </a:r>
            <a:r>
              <a:rPr lang="en-US" sz="3200" dirty="0"/>
              <a:t>	</a:t>
            </a:r>
            <a:r>
              <a:rPr lang="en-US" sz="3200" dirty="0" smtClean="0"/>
              <a:t>22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5.Concerned </a:t>
            </a:r>
            <a:r>
              <a:rPr lang="en-US" sz="3200" dirty="0" err="1" smtClean="0"/>
              <a:t>Dept</a:t>
            </a:r>
            <a:r>
              <a:rPr lang="en-US" sz="3200" dirty="0" smtClean="0"/>
              <a:t> </a:t>
            </a:r>
            <a:r>
              <a:rPr lang="en-US" sz="3200" dirty="0"/>
              <a:t>would pressure to teach grad  	8	</a:t>
            </a:r>
            <a:r>
              <a:rPr lang="en-US" sz="3200" dirty="0" smtClean="0"/>
              <a:t>24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51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Current Proposal</a:t>
            </a:r>
            <a:endParaRPr lang="en-US" sz="8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600" dirty="0" smtClean="0"/>
              <a:t>Seeks to provide opportunity for Lecturer faculty </a:t>
            </a:r>
            <a:r>
              <a:rPr lang="en-US" sz="6600" smtClean="0"/>
              <a:t>professional development</a:t>
            </a:r>
          </a:p>
          <a:p>
            <a:endParaRPr lang="en-US" sz="6600" dirty="0" smtClean="0"/>
          </a:p>
          <a:p>
            <a:r>
              <a:rPr lang="en-US" sz="6600" dirty="0" smtClean="0"/>
              <a:t>Seeks to protect Lecturer faculty who do not desire to participate in graduate activities</a:t>
            </a:r>
          </a:p>
        </p:txBody>
      </p:sp>
    </p:spTree>
    <p:extLst>
      <p:ext uri="{BB962C8B-B14F-4D97-AF65-F5344CB8AC3E}">
        <p14:creationId xmlns:p14="http://schemas.microsoft.com/office/powerpoint/2010/main" val="257511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177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Current Proposal</vt:lpstr>
      <vt:lpstr>Question?</vt:lpstr>
      <vt:lpstr>Activities</vt:lpstr>
      <vt:lpstr>Concerns</vt:lpstr>
      <vt:lpstr>Best Source of Data?</vt:lpstr>
      <vt:lpstr>Lecturer Faculty Survey</vt:lpstr>
      <vt:lpstr>Results (overall)</vt:lpstr>
      <vt:lpstr>Results (PhD only)</vt:lpstr>
      <vt:lpstr>Current Proposal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Question?</dc:title>
  <dc:creator>James Witte</dc:creator>
  <cp:lastModifiedBy>Laura Kloberg</cp:lastModifiedBy>
  <cp:revision>23</cp:revision>
  <dcterms:created xsi:type="dcterms:W3CDTF">2016-03-28T13:57:49Z</dcterms:created>
  <dcterms:modified xsi:type="dcterms:W3CDTF">2016-04-19T14:45:12Z</dcterms:modified>
</cp:coreProperties>
</file>