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2"/>
  </p:sldMasterIdLst>
  <p:notesMasterIdLst>
    <p:notesMasterId r:id="rId13"/>
  </p:notesMasterIdLst>
  <p:sldIdLst>
    <p:sldId id="272" r:id="rId3"/>
    <p:sldId id="273" r:id="rId4"/>
    <p:sldId id="274" r:id="rId5"/>
    <p:sldId id="275" r:id="rId6"/>
    <p:sldId id="276" r:id="rId7"/>
    <p:sldId id="277" r:id="rId8"/>
    <p:sldId id="278" r:id="rId9"/>
    <p:sldId id="279" r:id="rId10"/>
    <p:sldId id="280" r:id="rId11"/>
    <p:sldId id="28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58" autoAdjust="0"/>
    <p:restoredTop sz="94660"/>
  </p:normalViewPr>
  <p:slideViewPr>
    <p:cSldViewPr snapToGrid="0">
      <p:cViewPr varScale="1">
        <p:scale>
          <a:sx n="86" d="100"/>
          <a:sy n="86" d="100"/>
        </p:scale>
        <p:origin x="396" y="78"/>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BD4573-58E7-4156-A133-2731F5F8D1A6}" type="datetimeFigureOut">
              <a:rPr lang="en-US" smtClean="0"/>
              <a:t>4/14/2016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B0CF2-7F87-4E02-A248-870047730F99}" type="slidenum">
              <a:rPr lang="en-US" smtClean="0"/>
              <a:t>‹#›</a:t>
            </a:fld>
            <a:endParaRPr lang="en-US"/>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a:t>
            </a:fld>
            <a:endParaRPr lang="en-US"/>
          </a:p>
        </p:txBody>
      </p:sp>
    </p:spTree>
    <p:extLst>
      <p:ext uri="{BB962C8B-B14F-4D97-AF65-F5344CB8AC3E}">
        <p14:creationId xmlns:p14="http://schemas.microsoft.com/office/powerpoint/2010/main" val="1495133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30" name="Date Placeholder 29"/>
          <p:cNvSpPr>
            <a:spLocks noGrp="1"/>
          </p:cNvSpPr>
          <p:nvPr>
            <p:ph type="dt" sz="half" idx="10"/>
          </p:nvPr>
        </p:nvSpPr>
        <p:spPr/>
        <p:txBody>
          <a:bodyPr/>
          <a:lstStyle/>
          <a:p>
            <a:fld id="{021A1D30-C0A0-4124-A783-34D9F15FA0FE}" type="datetime1">
              <a:rPr lang="en-US" smtClean="0"/>
              <a:t>4/14/2016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01CF334-2D5C-4859-84A6-CA7E6E43FAEB}" type="slidenum">
              <a:rPr lang="en-US" smtClean="0"/>
              <a:t>‹#›</a:t>
            </a:fld>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34290" indent="0" algn="r">
              <a:buNone/>
              <a:defRPr>
                <a:solidFill>
                  <a:schemeClr val="tx1"/>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kumimoji="0" lang="en-US" smtClean="0"/>
              <a:t>Click to edit Master subtitle style</a:t>
            </a:r>
            <a:endParaRPr kumimoji="0" lang="en-US"/>
          </a:p>
        </p:txBody>
      </p:sp>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4200" b="1">
                <a:ln>
                  <a:noFill/>
                </a:ln>
                <a:solidFill>
                  <a:schemeClr val="tx2"/>
                </a:solidFill>
                <a:effectLst/>
                <a:latin typeface="+mj-lt"/>
                <a:ea typeface="+mj-ea"/>
                <a:cs typeface="+mj-cs"/>
              </a:defRPr>
            </a:lvl1pPr>
          </a:lstStyle>
          <a:p>
            <a:r>
              <a:rPr kumimoji="0" lang="en-US" smtClean="0"/>
              <a:t>Click to edit Master title style</a:t>
            </a:r>
            <a:endParaRPr kumimoji="0" lang="en-US" dirty="0"/>
          </a:p>
        </p:txBody>
      </p:sp>
      <p:cxnSp>
        <p:nvCxnSpPr>
          <p:cNvPr id="5" name="Straight Connector 4"/>
          <p:cNvCxnSpPr/>
          <p:nvPr/>
        </p:nvCxnSpPr>
        <p:spPr>
          <a:xfrm flipV="1">
            <a:off x="2286" y="5937956"/>
            <a:ext cx="6181" cy="5644"/>
          </a:xfrm>
          <a:prstGeom prst="line">
            <a:avLst/>
          </a:prstGeom>
        </p:spPr>
        <p:style>
          <a:lnRef idx="1">
            <a:schemeClr val="accent1"/>
          </a:lnRef>
          <a:fillRef idx="0">
            <a:schemeClr val="accent1"/>
          </a:fillRef>
          <a:effectRef idx="0">
            <a:schemeClr val="accent1"/>
          </a:effectRef>
          <a:fontRef idx="minor">
            <a:schemeClr val="tx1"/>
          </a:fontRef>
        </p:style>
      </p:cxnSp>
      <p:grpSp>
        <p:nvGrpSpPr>
          <p:cNvPr id="10" name="Group 9"/>
          <p:cNvGrpSpPr/>
          <p:nvPr/>
        </p:nvGrpSpPr>
        <p:grpSpPr>
          <a:xfrm>
            <a:off x="0" y="6208894"/>
            <a:ext cx="9144000" cy="649106"/>
            <a:chOff x="0" y="6208894"/>
            <a:chExt cx="12192000" cy="649106"/>
          </a:xfrm>
        </p:grpSpPr>
        <p:sp>
          <p:nvSpPr>
            <p:cNvPr id="2" name="Rectangle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1350"/>
            </a:p>
          </p:txBody>
        </p:sp>
        <p:cxnSp>
          <p:nvCxnSpPr>
            <p:cNvPr id="7" name="Straight Connector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11" name="Straight Connector 10"/>
          <p:cNvCxnSpPr/>
          <p:nvPr userDrawn="1"/>
        </p:nvCxnSpPr>
        <p:spPr>
          <a:xfrm flipV="1">
            <a:off x="2286" y="5937956"/>
            <a:ext cx="6181" cy="564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D2D5871-AB0F-4B3D-8861-97E78CB7B47E}" type="datetime1">
              <a:rPr lang="en-US" smtClean="0"/>
              <a:t>4/14/2016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4418406-4C3F-4F3E-80BD-A22568EA37EB}" type="datetime1">
              <a:rPr lang="en-US" smtClean="0"/>
              <a:t>4/14/2016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Vertical Text Placeholder 2"/>
          <p:cNvSpPr>
            <a:spLocks noGrp="1"/>
          </p:cNvSpPr>
          <p:nvPr>
            <p:ph type="body" orient="vert" idx="1"/>
          </p:nvPr>
        </p:nvSpPr>
        <p:spPr>
          <a:xfrm>
            <a:off x="457200" y="914402"/>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Vertical Title 1"/>
          <p:cNvSpPr>
            <a:spLocks noGrp="1"/>
          </p:cNvSpPr>
          <p:nvPr>
            <p:ph type="title" orient="vert"/>
          </p:nvPr>
        </p:nvSpPr>
        <p:spPr>
          <a:xfrm>
            <a:off x="6629400" y="914402"/>
            <a:ext cx="2057400" cy="5211763"/>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5F28077-7188-48C5-8679-2287FAC952E9}" type="datetime1">
              <a:rPr lang="en-US" smtClean="0"/>
              <a:t>4/14/2016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Content Placeholder 2"/>
          <p:cNvSpPr>
            <a:spLocks noGrp="1"/>
          </p:cNvSpPr>
          <p:nvPr>
            <p:ph idx="1"/>
          </p:nvPr>
        </p:nvSpPr>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p:txBody>
          <a:bodyPr/>
          <a:lstStyle/>
          <a:p>
            <a:r>
              <a:rPr kumimoji="0" lang="en-US" dirty="0" smtClean="0"/>
              <a:t>Click to edit Master title style</a:t>
            </a:r>
            <a:endParaRPr kumimoji="0" lang="en-US" dirty="0"/>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2DCB740-6776-4EE9-99FD-96D592FA5A23}" type="datetime1">
              <a:rPr lang="en-US" smtClean="0"/>
              <a:t>4/14/2016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1650">
                <a:solidFill>
                  <a:schemeClr val="tx1"/>
                </a:solidFill>
                <a:latin typeface="+mj-lt"/>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eaLnBrk="1" latinLnBrk="0" hangingPunct="1"/>
            <a:r>
              <a:rPr kumimoji="0" lang="en-US" dirty="0" smtClean="0"/>
              <a:t>Click to edit Master text styles</a:t>
            </a:r>
          </a:p>
        </p:txBody>
      </p:sp>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4200" b="1" cap="none" baseline="0" dirty="0">
                <a:ln w="635">
                  <a:noFill/>
                </a:ln>
                <a:solidFill>
                  <a:schemeClr val="tx2"/>
                </a:solidFill>
                <a:effectLst/>
                <a:latin typeface="+mj-lt"/>
                <a:ea typeface="+mj-ea"/>
                <a:cs typeface="+mj-cs"/>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5F6BD99-6FFD-46C5-B5E2-43A34BDA2566}" type="datetime1">
              <a:rPr lang="en-US" smtClean="0"/>
              <a:t>4/14/2016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
        <p:nvSpPr>
          <p:cNvPr id="4" name="Content Placeholder 3"/>
          <p:cNvSpPr>
            <a:spLocks noGrp="1"/>
          </p:cNvSpPr>
          <p:nvPr>
            <p:ph sz="half" idx="2"/>
          </p:nvPr>
        </p:nvSpPr>
        <p:spPr>
          <a:xfrm>
            <a:off x="4648200" y="1920085"/>
            <a:ext cx="4038600" cy="4434840"/>
          </a:xfrm>
        </p:spPr>
        <p:txBody>
          <a:bodyPr/>
          <a:lstStyle>
            <a:lvl1pPr>
              <a:defRPr sz="1950"/>
            </a:lvl1pPr>
            <a:lvl2pPr>
              <a:defRPr sz="1800"/>
            </a:lvl2pPr>
            <a:lvl3pPr>
              <a:defRPr sz="1500"/>
            </a:lvl3pPr>
            <a:lvl4pPr>
              <a:defRPr sz="1350"/>
            </a:lvl4pPr>
            <a:lvl5pPr>
              <a:defRPr sz="135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1950"/>
            </a:lvl1pPr>
            <a:lvl2pPr>
              <a:defRPr sz="1800"/>
            </a:lvl2pPr>
            <a:lvl3pPr>
              <a:defRPr sz="1500"/>
            </a:lvl3pPr>
            <a:lvl4pPr>
              <a:defRPr sz="1350"/>
            </a:lvl4pPr>
            <a:lvl5pPr>
              <a:defRPr sz="135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E022678E-214C-4CF8-97C7-95015FB02960}" type="datetime1">
              <a:rPr lang="en-US" smtClean="0"/>
              <a:t>4/14/2016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
        <p:nvSpPr>
          <p:cNvPr id="6" name="Content Placeholder 5"/>
          <p:cNvSpPr>
            <a:spLocks noGrp="1"/>
          </p:cNvSpPr>
          <p:nvPr>
            <p:ph sz="quarter" idx="4"/>
          </p:nvPr>
        </p:nvSpPr>
        <p:spPr>
          <a:xfrm>
            <a:off x="4645026" y="2514600"/>
            <a:ext cx="4041775" cy="3845720"/>
          </a:xfrm>
        </p:spPr>
        <p:txBody>
          <a:bodyPr tIns="0"/>
          <a:lstStyle>
            <a:lvl1pPr>
              <a:defRPr sz="1650"/>
            </a:lvl1pPr>
            <a:lvl2pPr>
              <a:defRPr sz="1500"/>
            </a:lvl2pPr>
            <a:lvl3pPr>
              <a:defRPr sz="1350"/>
            </a:lvl3pPr>
            <a:lvl4pPr>
              <a:defRPr sz="1200"/>
            </a:lvl4pPr>
            <a:lvl5pPr>
              <a:defRPr sz="12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3"/>
          </p:nvPr>
        </p:nvSpPr>
        <p:spPr>
          <a:xfrm>
            <a:off x="4645026" y="1859759"/>
            <a:ext cx="4041775" cy="654843"/>
          </a:xfrm>
        </p:spPr>
        <p:txBody>
          <a:bodyPr lIns="45720" tIns="0" rIns="45720" bIns="0" anchor="ctr"/>
          <a:lstStyle>
            <a:lvl1pPr marL="0" indent="0">
              <a:buNone/>
              <a:defRPr sz="1800" b="1" cap="none" baseline="0">
                <a:solidFill>
                  <a:schemeClr val="tx1"/>
                </a:solidFill>
                <a:effectLst/>
              </a:defRPr>
            </a:lvl1pPr>
            <a:lvl2pPr>
              <a:buNone/>
              <a:defRPr sz="1500" b="1"/>
            </a:lvl2pPr>
            <a:lvl3pPr>
              <a:buNone/>
              <a:defRPr sz="1350" b="1"/>
            </a:lvl3pPr>
            <a:lvl4pPr>
              <a:buNone/>
              <a:defRPr sz="1200" b="1"/>
            </a:lvl4pPr>
            <a:lvl5pPr>
              <a:buNone/>
              <a:defRPr sz="12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1650"/>
            </a:lvl1pPr>
            <a:lvl2pPr>
              <a:defRPr sz="1500"/>
            </a:lvl2pPr>
            <a:lvl3pPr>
              <a:defRPr sz="1350"/>
            </a:lvl3pPr>
            <a:lvl4pPr>
              <a:defRPr sz="1200"/>
            </a:lvl4pPr>
            <a:lvl5pPr>
              <a:defRPr sz="12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1800" b="1" cap="none" baseline="0">
                <a:solidFill>
                  <a:schemeClr val="tx1"/>
                </a:solidFill>
                <a:effectLst/>
              </a:defRPr>
            </a:lvl1pPr>
            <a:lvl2pPr>
              <a:buNone/>
              <a:defRPr sz="1500" b="1"/>
            </a:lvl2pPr>
            <a:lvl3pPr>
              <a:buNone/>
              <a:defRPr sz="1350" b="1"/>
            </a:lvl3pPr>
            <a:lvl4pPr>
              <a:buNone/>
              <a:defRPr sz="1200" b="1"/>
            </a:lvl4pPr>
            <a:lvl5pPr>
              <a:buNone/>
              <a:defRPr sz="1200" b="1"/>
            </a:lvl5pPr>
          </a:lstStyle>
          <a:p>
            <a:pPr lvl="0" eaLnBrk="1" latinLnBrk="0" hangingPunct="1"/>
            <a:r>
              <a:rPr kumimoji="0" lang="en-US" smtClean="0"/>
              <a:t>Click to edit Master text styles</a:t>
            </a:r>
          </a:p>
        </p:txBody>
      </p:sp>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55660E0-FA77-4473-A859-74127B089143}" type="datetime1">
              <a:rPr lang="en-US" smtClean="0"/>
              <a:t>4/14/2016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375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8D7B8-9F07-4899-827D-5F3CFDDEB574}" type="datetime1">
              <a:rPr lang="en-US" smtClean="0"/>
              <a:t>4/14/2016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5197C5C-1CD1-417D-A89C-14747F5222C7}" type="datetime1">
              <a:rPr lang="en-US" smtClean="0"/>
              <a:t>4/14/2016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
        <p:nvSpPr>
          <p:cNvPr id="4" name="Content Placeholder 3"/>
          <p:cNvSpPr>
            <a:spLocks noGrp="1"/>
          </p:cNvSpPr>
          <p:nvPr>
            <p:ph sz="half" idx="1"/>
          </p:nvPr>
        </p:nvSpPr>
        <p:spPr>
          <a:xfrm>
            <a:off x="3575050" y="1676400"/>
            <a:ext cx="5111750" cy="4572000"/>
          </a:xfrm>
        </p:spPr>
        <p:txBody>
          <a:bodyPr tIns="0"/>
          <a:lstStyle>
            <a:lvl1pPr>
              <a:defRPr sz="2100"/>
            </a:lvl1pPr>
            <a:lvl2pPr>
              <a:defRPr sz="1950"/>
            </a:lvl2pPr>
            <a:lvl3pPr>
              <a:defRPr sz="1800"/>
            </a:lvl3pPr>
            <a:lvl4pPr>
              <a:defRPr sz="1500"/>
            </a:lvl4pPr>
            <a:lvl5pPr>
              <a:defRPr sz="135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050"/>
            </a:lvl1pPr>
            <a:lvl2pPr indent="0" algn="l">
              <a:buNone/>
              <a:defRPr sz="900"/>
            </a:lvl2pPr>
            <a:lvl3pPr indent="0" algn="l">
              <a:buNone/>
              <a:defRPr sz="750"/>
            </a:lvl3pPr>
            <a:lvl4pPr indent="0" algn="l">
              <a:buNone/>
              <a:defRPr sz="675"/>
            </a:lvl4pPr>
            <a:lvl5pPr indent="0" algn="l">
              <a:buNone/>
              <a:defRPr sz="675"/>
            </a:lvl5pPr>
          </a:lstStyle>
          <a:p>
            <a:pPr lvl="0" eaLnBrk="1" latinLnBrk="0" hangingPunct="1"/>
            <a:r>
              <a:rPr kumimoji="0" lang="en-US" smtClean="0"/>
              <a:t>Click to edit Master text styles</a:t>
            </a:r>
          </a:p>
        </p:txBody>
      </p:sp>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195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35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350"/>
          </a:p>
        </p:txBody>
      </p:sp>
      <p:sp>
        <p:nvSpPr>
          <p:cNvPr id="5" name="Date Placeholder 4"/>
          <p:cNvSpPr>
            <a:spLocks noGrp="1"/>
          </p:cNvSpPr>
          <p:nvPr>
            <p:ph type="dt" sz="half" idx="10"/>
          </p:nvPr>
        </p:nvSpPr>
        <p:spPr/>
        <p:txBody>
          <a:bodyPr/>
          <a:lstStyle/>
          <a:p>
            <a:fld id="{1359EFBB-CFA1-4AA8-9123-F0B52DBD84FE}" type="datetime1">
              <a:rPr lang="en-US" smtClean="0"/>
              <a:t>4/14/2016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2"/>
            <a:ext cx="609600" cy="365125"/>
          </a:xfrm>
        </p:spPr>
        <p:txBody>
          <a:bodyPr/>
          <a:lstStyle/>
          <a:p>
            <a:fld id="{401CF334-2D5C-4859-84A6-CA7E6E43FAEB}" type="slidenum">
              <a:rPr lang="en-US" smtClean="0"/>
              <a:t>‹#›</a:t>
            </a:fld>
            <a:endParaRPr lang="en-US"/>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68580" tIns="34290" rIns="68580" bIns="34290" anchor="t" compatLnSpc="1"/>
          <a:lstStyle/>
          <a:p>
            <a:pPr marL="0" algn="l" rtl="0" eaLnBrk="1" latinLnBrk="0" hangingPunct="1"/>
            <a:endParaRPr kumimoji="0" lang="en-US" sz="1350">
              <a:solidFill>
                <a:schemeClr val="tx1"/>
              </a:solidFill>
              <a:latin typeface="+mn-lt"/>
              <a:ea typeface="+mn-ea"/>
              <a:cs typeface="+mn-cs"/>
            </a:endParaRPr>
          </a:p>
        </p:txBody>
      </p:sp>
      <p:sp>
        <p:nvSpPr>
          <p:cNvPr id="11" name="Freeform 10"/>
          <p:cNvSpPr>
            <a:spLocks/>
          </p:cNvSpPr>
          <p:nvPr/>
        </p:nvSpPr>
        <p:spPr bwMode="auto">
          <a:xfrm flipV="1">
            <a:off x="4381500" y="6219827"/>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68580" tIns="34290" rIns="68580" bIns="34290" anchor="t" compatLnSpc="1"/>
          <a:lstStyle/>
          <a:p>
            <a:pPr marL="0" algn="l" rtl="0" eaLnBrk="1" latinLnBrk="0" hangingPunct="1"/>
            <a:endParaRPr kumimoji="0" lang="en-US" sz="1350">
              <a:solidFill>
                <a:schemeClr val="tx1"/>
              </a:solidFill>
              <a:latin typeface="+mn-lt"/>
              <a:ea typeface="+mn-ea"/>
              <a:cs typeface="+mn-cs"/>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24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188"/>
              </a:spcBef>
              <a:buFontTx/>
              <a:buNone/>
              <a:defRPr sz="975"/>
            </a:lvl1pPr>
            <a:lvl2pPr>
              <a:defRPr sz="900"/>
            </a:lvl2pPr>
            <a:lvl3pPr>
              <a:defRPr sz="750"/>
            </a:lvl3pPr>
            <a:lvl4pPr>
              <a:defRPr sz="675"/>
            </a:lvl4pPr>
            <a:lvl5pPr>
              <a:defRPr sz="675"/>
            </a:lvl5pPr>
          </a:lstStyle>
          <a:p>
            <a:pPr lvl="0" eaLnBrk="1" latinLnBrk="0" hangingPunct="1"/>
            <a:r>
              <a:rPr kumimoji="0" lang="en-US" smtClean="0"/>
              <a:t>Click to edit Master text styles</a:t>
            </a:r>
          </a:p>
        </p:txBody>
      </p:sp>
      <p:sp>
        <p:nvSpPr>
          <p:cNvPr id="2" name="Title 1"/>
          <p:cNvSpPr>
            <a:spLocks noGrp="1"/>
          </p:cNvSpPr>
          <p:nvPr>
            <p:ph type="title"/>
          </p:nvPr>
        </p:nvSpPr>
        <p:spPr>
          <a:xfrm>
            <a:off x="609600" y="1176998"/>
            <a:ext cx="2212848" cy="1582621"/>
          </a:xfrm>
        </p:spPr>
        <p:txBody>
          <a:bodyPr vert="horz" lIns="45720" tIns="45720" rIns="45720" bIns="45720" anchor="b"/>
          <a:lstStyle>
            <a:lvl1pPr algn="l">
              <a:buNone/>
              <a:defRPr sz="1500" b="1">
                <a:solidFill>
                  <a:schemeClr val="tx2"/>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oup 24"/>
          <p:cNvGrpSpPr/>
          <p:nvPr/>
        </p:nvGrpSpPr>
        <p:grpSpPr>
          <a:xfrm>
            <a:off x="-21771" y="-7144"/>
            <a:ext cx="9180548" cy="6879658"/>
            <a:chOff x="0" y="-21658"/>
            <a:chExt cx="12240731" cy="6879658"/>
          </a:xfrm>
        </p:grpSpPr>
        <p:sp>
          <p:nvSpPr>
            <p:cNvPr id="26" name="Rectangle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nvGrpSpPr>
            <p:cNvPr id="27" name="Group 26"/>
            <p:cNvGrpSpPr/>
            <p:nvPr/>
          </p:nvGrpSpPr>
          <p:grpSpPr>
            <a:xfrm>
              <a:off x="0" y="-21658"/>
              <a:ext cx="12240731" cy="1041400"/>
              <a:chOff x="-25356" y="-7144"/>
              <a:chExt cx="12240731" cy="1041400"/>
            </a:xfrm>
          </p:grpSpPr>
          <p:sp>
            <p:nvSpPr>
              <p:cNvPr id="28" name="Freefor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350">
                  <a:solidFill>
                    <a:schemeClr val="tx1"/>
                  </a:solidFill>
                  <a:latin typeface="+mn-lt"/>
                  <a:ea typeface="+mn-ea"/>
                  <a:cs typeface="+mn-cs"/>
                </a:endParaRPr>
              </a:p>
            </p:txBody>
          </p:sp>
          <p:sp>
            <p:nvSpPr>
              <p:cNvPr id="29" name="Free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350">
                  <a:solidFill>
                    <a:schemeClr val="tx1"/>
                  </a:solidFill>
                  <a:latin typeface="+mn-lt"/>
                  <a:ea typeface="+mn-ea"/>
                  <a:cs typeface="+mn-cs"/>
                </a:endParaRPr>
              </a:p>
            </p:txBody>
          </p:sp>
          <p:grpSp>
            <p:nvGrpSpPr>
              <p:cNvPr id="31" name="Group 30"/>
              <p:cNvGrpSpPr/>
              <p:nvPr/>
            </p:nvGrpSpPr>
            <p:grpSpPr>
              <a:xfrm>
                <a:off x="-25356" y="202408"/>
                <a:ext cx="12240731" cy="649224"/>
                <a:chOff x="-19045" y="216550"/>
                <a:chExt cx="9180548" cy="649224"/>
              </a:xfrm>
            </p:grpSpPr>
            <p:sp>
              <p:nvSpPr>
                <p:cNvPr id="32" name="Free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350"/>
                </a:p>
              </p:txBody>
            </p:sp>
            <p:sp>
              <p:nvSpPr>
                <p:cNvPr id="33" name="Free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350"/>
                </a:p>
              </p:txBody>
            </p:sp>
          </p:grpSp>
        </p:grpSp>
      </p:grpSp>
      <p:sp>
        <p:nvSpPr>
          <p:cNvPr id="10" name="Date Placeholder 9"/>
          <p:cNvSpPr>
            <a:spLocks noGrp="1"/>
          </p:cNvSpPr>
          <p:nvPr>
            <p:ph type="dt" sz="half" idx="2"/>
          </p:nvPr>
        </p:nvSpPr>
        <p:spPr>
          <a:xfrm>
            <a:off x="457200" y="6356352"/>
            <a:ext cx="2133600" cy="365125"/>
          </a:xfrm>
          <a:prstGeom prst="rect">
            <a:avLst/>
          </a:prstGeom>
        </p:spPr>
        <p:txBody>
          <a:bodyPr vert="horz" lIns="0" tIns="0" rIns="0" bIns="0" anchor="b"/>
          <a:lstStyle>
            <a:lvl1pPr algn="l" eaLnBrk="1" latinLnBrk="0" hangingPunct="1">
              <a:defRPr kumimoji="0" sz="900">
                <a:solidFill>
                  <a:schemeClr val="tx1"/>
                </a:solidFill>
              </a:defRPr>
            </a:lvl1pPr>
          </a:lstStyle>
          <a:p>
            <a:fld id="{61146459-E3C3-4969-9224-5ED50B492D17}" type="datetime1">
              <a:rPr lang="en-US" smtClean="0"/>
              <a:t>4/14/2016</a:t>
            </a:fld>
            <a:endParaRPr lang="en-US"/>
          </a:p>
        </p:txBody>
      </p:sp>
      <p:sp>
        <p:nvSpPr>
          <p:cNvPr id="22" name="Footer Placeholder 21"/>
          <p:cNvSpPr>
            <a:spLocks noGrp="1"/>
          </p:cNvSpPr>
          <p:nvPr>
            <p:ph type="ftr" sz="quarter" idx="3"/>
          </p:nvPr>
        </p:nvSpPr>
        <p:spPr>
          <a:xfrm>
            <a:off x="2667000" y="6356352"/>
            <a:ext cx="3352800" cy="365125"/>
          </a:xfrm>
          <a:prstGeom prst="rect">
            <a:avLst/>
          </a:prstGeom>
        </p:spPr>
        <p:txBody>
          <a:bodyPr vert="horz" lIns="0" tIns="0" rIns="0" bIns="0" anchor="b"/>
          <a:lstStyle>
            <a:lvl1pPr algn="l" eaLnBrk="1" latinLnBrk="0" hangingPunct="1">
              <a:defRPr kumimoji="0" sz="900">
                <a:solidFill>
                  <a:schemeClr val="tx1"/>
                </a:solidFill>
              </a:defRPr>
            </a:lvl1pPr>
          </a:lstStyle>
          <a:p>
            <a:endParaRPr lang="en-US"/>
          </a:p>
        </p:txBody>
      </p:sp>
      <p:sp>
        <p:nvSpPr>
          <p:cNvPr id="18" name="Slide Number Placeholder 17"/>
          <p:cNvSpPr>
            <a:spLocks noGrp="1"/>
          </p:cNvSpPr>
          <p:nvPr>
            <p:ph type="sldNum" sz="quarter" idx="4"/>
          </p:nvPr>
        </p:nvSpPr>
        <p:spPr>
          <a:xfrm>
            <a:off x="7924800" y="6356352"/>
            <a:ext cx="762000" cy="365125"/>
          </a:xfrm>
          <a:prstGeom prst="rect">
            <a:avLst/>
          </a:prstGeom>
        </p:spPr>
        <p:txBody>
          <a:bodyPr vert="horz" lIns="0" tIns="0" rIns="0" bIns="0" anchor="b"/>
          <a:lstStyle>
            <a:lvl1pPr algn="r" eaLnBrk="1" latinLnBrk="0" hangingPunct="1">
              <a:defRPr kumimoji="0" sz="900">
                <a:solidFill>
                  <a:schemeClr val="tx1"/>
                </a:solidFill>
              </a:defRPr>
            </a:lvl1pPr>
          </a:lstStyle>
          <a:p>
            <a:fld id="{401CF334-2D5C-4859-84A6-CA7E6E43FAEB}" type="slidenum">
              <a:rPr lang="en-US" smtClean="0"/>
              <a:pPr/>
              <a:t>‹#›</a:t>
            </a:fld>
            <a:endParaRPr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rtl="0" eaLnBrk="1" latinLnBrk="0" hangingPunct="1">
        <a:spcBef>
          <a:spcPct val="0"/>
        </a:spcBef>
        <a:buNone/>
        <a:defRPr kumimoji="0" sz="3750" b="0" kern="1200">
          <a:ln>
            <a:noFill/>
          </a:ln>
          <a:solidFill>
            <a:schemeClr val="tx2"/>
          </a:solidFill>
          <a:effectLst/>
          <a:latin typeface="+mj-lt"/>
          <a:ea typeface="+mj-ea"/>
          <a:cs typeface="+mj-cs"/>
        </a:defRPr>
      </a:lvl1pPr>
    </p:titleStyle>
    <p:bodyStyle>
      <a:lvl1pPr marL="205740" indent="-205740" algn="l" rtl="0" eaLnBrk="1" latinLnBrk="0" hangingPunct="1">
        <a:spcBef>
          <a:spcPct val="20000"/>
        </a:spcBef>
        <a:buClr>
          <a:schemeClr val="accent3"/>
        </a:buClr>
        <a:buSzPct val="95000"/>
        <a:buFont typeface="Wingdings 2"/>
        <a:buChar char=""/>
        <a:defRPr kumimoji="0" sz="1950" kern="1200">
          <a:solidFill>
            <a:schemeClr val="tx1"/>
          </a:solidFill>
          <a:latin typeface="+mn-lt"/>
          <a:ea typeface="+mn-ea"/>
          <a:cs typeface="+mn-cs"/>
        </a:defRPr>
      </a:lvl1pPr>
      <a:lvl2pPr marL="480060" indent="-185166" algn="l" rtl="0" eaLnBrk="1" latinLnBrk="0" hangingPunct="1">
        <a:spcBef>
          <a:spcPct val="20000"/>
        </a:spcBef>
        <a:buClr>
          <a:schemeClr val="accent1"/>
        </a:buClr>
        <a:buSzPct val="85000"/>
        <a:buFont typeface="Wingdings 2"/>
        <a:buChar char=""/>
        <a:defRPr kumimoji="0" sz="1800" kern="1200">
          <a:solidFill>
            <a:schemeClr val="tx1"/>
          </a:solidFill>
          <a:latin typeface="+mn-lt"/>
          <a:ea typeface="+mn-ea"/>
          <a:cs typeface="+mn-cs"/>
        </a:defRPr>
      </a:lvl2pPr>
      <a:lvl3pPr marL="685800" indent="-185166" algn="l" rtl="0" eaLnBrk="1" latinLnBrk="0" hangingPunct="1">
        <a:spcBef>
          <a:spcPct val="20000"/>
        </a:spcBef>
        <a:buClr>
          <a:schemeClr val="accent2"/>
        </a:buClr>
        <a:buSzPct val="70000"/>
        <a:buFont typeface="Wingdings 2"/>
        <a:buChar char=""/>
        <a:defRPr kumimoji="0" sz="1575" kern="1200">
          <a:solidFill>
            <a:schemeClr val="tx1"/>
          </a:solidFill>
          <a:latin typeface="+mn-lt"/>
          <a:ea typeface="+mn-ea"/>
          <a:cs typeface="+mn-cs"/>
        </a:defRPr>
      </a:lvl3pPr>
      <a:lvl4pPr marL="891540" indent="-157734" algn="l" rtl="0" eaLnBrk="1" latinLnBrk="0" hangingPunct="1">
        <a:spcBef>
          <a:spcPct val="20000"/>
        </a:spcBef>
        <a:buClr>
          <a:schemeClr val="accent3"/>
        </a:buClr>
        <a:buSzPct val="65000"/>
        <a:buFont typeface="Wingdings 2"/>
        <a:buChar char=""/>
        <a:defRPr kumimoji="0" sz="1500" kern="1200">
          <a:solidFill>
            <a:schemeClr val="tx1"/>
          </a:solidFill>
          <a:latin typeface="+mn-lt"/>
          <a:ea typeface="+mn-ea"/>
          <a:cs typeface="+mn-cs"/>
        </a:defRPr>
      </a:lvl4pPr>
      <a:lvl5pPr marL="1097280" indent="-157734" algn="l" rtl="0" eaLnBrk="1" latinLnBrk="0" hangingPunct="1">
        <a:spcBef>
          <a:spcPct val="20000"/>
        </a:spcBef>
        <a:buClr>
          <a:schemeClr val="accent4"/>
        </a:buClr>
        <a:buSzPct val="65000"/>
        <a:buFont typeface="Wingdings 2"/>
        <a:buChar char=""/>
        <a:defRPr kumimoji="0" sz="1500" kern="1200">
          <a:solidFill>
            <a:schemeClr val="tx1"/>
          </a:solidFill>
          <a:latin typeface="+mn-lt"/>
          <a:ea typeface="+mn-ea"/>
          <a:cs typeface="+mn-cs"/>
        </a:defRPr>
      </a:lvl5pPr>
      <a:lvl6pPr marL="1303020" indent="-157734" algn="l" rtl="0" eaLnBrk="1" latinLnBrk="0" hangingPunct="1">
        <a:spcBef>
          <a:spcPct val="20000"/>
        </a:spcBef>
        <a:buClr>
          <a:schemeClr val="accent5"/>
        </a:buClr>
        <a:buSzPct val="80000"/>
        <a:buFont typeface="Wingdings 2"/>
        <a:buChar char=""/>
        <a:defRPr kumimoji="0" sz="1350" kern="1200">
          <a:solidFill>
            <a:schemeClr val="tx1"/>
          </a:solidFill>
          <a:latin typeface="+mn-lt"/>
          <a:ea typeface="+mn-ea"/>
          <a:cs typeface="+mn-cs"/>
        </a:defRPr>
      </a:lvl6pPr>
      <a:lvl7pPr marL="1440180" indent="-137160"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1660" indent="-137160" algn="l" rtl="0" eaLnBrk="1" latinLnBrk="0" hangingPunct="1">
        <a:spcBef>
          <a:spcPct val="20000"/>
        </a:spcBef>
        <a:buClr>
          <a:schemeClr val="tx2"/>
        </a:buClr>
        <a:buFontTx/>
        <a:buChar char="•"/>
        <a:defRPr kumimoji="0" sz="105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533400" y="3228536"/>
            <a:ext cx="7854696" cy="2882332"/>
          </a:xfrm>
        </p:spPr>
        <p:txBody>
          <a:bodyPr>
            <a:normAutofit lnSpcReduction="10000"/>
          </a:bodyPr>
          <a:lstStyle/>
          <a:p>
            <a:r>
              <a:rPr lang="en-US" dirty="0" smtClean="0"/>
              <a:t>Ad hoc Copyright Policy Revision Committee</a:t>
            </a:r>
          </a:p>
          <a:p>
            <a:r>
              <a:rPr lang="en-US" dirty="0" smtClean="0"/>
              <a:t>Sara Wolf/Jan Thornton</a:t>
            </a:r>
          </a:p>
          <a:p>
            <a:r>
              <a:rPr lang="en-US" dirty="0"/>
              <a:t>Nick </a:t>
            </a:r>
            <a:r>
              <a:rPr lang="en-US" dirty="0" err="1"/>
              <a:t>Backscheider</a:t>
            </a:r>
            <a:endParaRPr lang="en-US" dirty="0"/>
          </a:p>
          <a:p>
            <a:r>
              <a:rPr lang="en-US" dirty="0"/>
              <a:t>Betsy Gilbertson</a:t>
            </a:r>
          </a:p>
          <a:p>
            <a:r>
              <a:rPr lang="en-US" dirty="0" smtClean="0"/>
              <a:t>Bruce Kuerten</a:t>
            </a:r>
          </a:p>
          <a:p>
            <a:r>
              <a:rPr lang="en-US" dirty="0" smtClean="0"/>
              <a:t>Don </a:t>
            </a:r>
            <a:r>
              <a:rPr lang="en-US" dirty="0" err="1" smtClean="0"/>
              <a:t>Mulvaney</a:t>
            </a:r>
            <a:endParaRPr lang="en-US" dirty="0" smtClean="0"/>
          </a:p>
          <a:p>
            <a:r>
              <a:rPr lang="en-US" dirty="0" smtClean="0"/>
              <a:t>Robert Norton</a:t>
            </a:r>
          </a:p>
          <a:p>
            <a:r>
              <a:rPr lang="en-US" dirty="0" smtClean="0"/>
              <a:t>Andrew </a:t>
            </a:r>
            <a:r>
              <a:rPr lang="en-US" dirty="0" err="1" smtClean="0"/>
              <a:t>Wohrley</a:t>
            </a:r>
            <a:endParaRPr lang="en-US" dirty="0"/>
          </a:p>
          <a:p>
            <a:endParaRPr lang="en-US" dirty="0"/>
          </a:p>
        </p:txBody>
      </p:sp>
      <p:sp>
        <p:nvSpPr>
          <p:cNvPr id="4" name="Title 3"/>
          <p:cNvSpPr>
            <a:spLocks noGrp="1"/>
          </p:cNvSpPr>
          <p:nvPr>
            <p:ph type="ctrTitle"/>
          </p:nvPr>
        </p:nvSpPr>
        <p:spPr/>
        <p:txBody>
          <a:bodyPr/>
          <a:lstStyle/>
          <a:p>
            <a:r>
              <a:rPr lang="en-US" dirty="0" smtClean="0"/>
              <a:t>Use of Copyrighted Materials</a:t>
            </a:r>
            <a:endParaRPr lang="en-US" dirty="0"/>
          </a:p>
        </p:txBody>
      </p:sp>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26964772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04088"/>
            <a:ext cx="8229600" cy="727473"/>
          </a:xfrm>
        </p:spPr>
        <p:txBody>
          <a:bodyPr/>
          <a:lstStyle/>
          <a:p>
            <a:r>
              <a:rPr lang="en-US" dirty="0" smtClean="0"/>
              <a:t>We could read it to you…</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47" y="1847088"/>
            <a:ext cx="3548118" cy="459538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98201" y="2262615"/>
            <a:ext cx="3548118" cy="4595385"/>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38901" y="1956497"/>
            <a:ext cx="3552542" cy="4595385"/>
          </a:xfrm>
          <a:prstGeom prst="rect">
            <a:avLst/>
          </a:prstGeom>
        </p:spPr>
      </p:pic>
      <p:sp>
        <p:nvSpPr>
          <p:cNvPr id="7" name="Rounded Rectangle 6"/>
          <p:cNvSpPr/>
          <p:nvPr/>
        </p:nvSpPr>
        <p:spPr>
          <a:xfrm>
            <a:off x="0" y="3813717"/>
            <a:ext cx="9144000" cy="89209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dirty="0" smtClean="0">
                <a:latin typeface="Trebuchet MS" panose="020B0603020202020204" pitchFamily="34" charset="0"/>
              </a:rPr>
              <a:t>http</a:t>
            </a:r>
            <a:r>
              <a:rPr lang="en-US" dirty="0">
                <a:latin typeface="Trebuchet MS" panose="020B0603020202020204" pitchFamily="34" charset="0"/>
              </a:rPr>
              <a:t>://www.auburn.edu/administration/governance/senate/website/minutes/2015-2016/Current_2015-16.html</a:t>
            </a:r>
          </a:p>
        </p:txBody>
      </p:sp>
    </p:spTree>
    <p:extLst>
      <p:ext uri="{BB962C8B-B14F-4D97-AF65-F5344CB8AC3E}">
        <p14:creationId xmlns:p14="http://schemas.microsoft.com/office/powerpoint/2010/main" val="41022412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Aft>
                <a:spcPts val="900"/>
              </a:spcAft>
            </a:pPr>
            <a:r>
              <a:rPr lang="en-US" dirty="0" smtClean="0"/>
              <a:t>Auburn University is committed to complying with the laws regarding copyright.</a:t>
            </a:r>
            <a:r>
              <a:rPr lang="en-US" b="1" dirty="0" smtClean="0"/>
              <a:t> AND</a:t>
            </a:r>
          </a:p>
          <a:p>
            <a:pPr>
              <a:spcAft>
                <a:spcPts val="900"/>
              </a:spcAft>
            </a:pPr>
            <a:r>
              <a:rPr lang="en-US" dirty="0" smtClean="0"/>
              <a:t>Expects employees and students to comply with the laws regarding copyright. </a:t>
            </a:r>
            <a:r>
              <a:rPr lang="en-US" b="1" dirty="0" smtClean="0"/>
              <a:t>BY…</a:t>
            </a:r>
          </a:p>
          <a:p>
            <a:pPr>
              <a:spcAft>
                <a:spcPts val="900"/>
              </a:spcAft>
            </a:pPr>
            <a:r>
              <a:rPr lang="en-US" dirty="0" smtClean="0"/>
              <a:t>Making informed decisions regarding the use of copyrighted materials </a:t>
            </a:r>
            <a:r>
              <a:rPr lang="en-US" b="1" dirty="0" smtClean="0"/>
              <a:t>AND</a:t>
            </a:r>
          </a:p>
          <a:p>
            <a:pPr>
              <a:spcAft>
                <a:spcPts val="900"/>
              </a:spcAft>
            </a:pPr>
            <a:r>
              <a:rPr lang="en-US" dirty="0" smtClean="0"/>
              <a:t>Keeping a record of how those decisions were made.</a:t>
            </a:r>
            <a:endParaRPr lang="en-US" dirty="0"/>
          </a:p>
        </p:txBody>
      </p:sp>
      <p:sp>
        <p:nvSpPr>
          <p:cNvPr id="3" name="Title 2"/>
          <p:cNvSpPr>
            <a:spLocks noGrp="1"/>
          </p:cNvSpPr>
          <p:nvPr>
            <p:ph type="title"/>
          </p:nvPr>
        </p:nvSpPr>
        <p:spPr/>
        <p:txBody>
          <a:bodyPr/>
          <a:lstStyle/>
          <a:p>
            <a:r>
              <a:rPr lang="en-US" dirty="0" smtClean="0"/>
              <a:t>In a Nutshell…</a:t>
            </a:r>
            <a:endParaRPr lang="en-US" dirty="0"/>
          </a:p>
        </p:txBody>
      </p:sp>
    </p:spTree>
    <p:extLst>
      <p:ext uri="{BB962C8B-B14F-4D97-AF65-F5344CB8AC3E}">
        <p14:creationId xmlns:p14="http://schemas.microsoft.com/office/powerpoint/2010/main" val="6132319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Aft>
                <a:spcPts val="900"/>
              </a:spcAft>
            </a:pPr>
            <a:r>
              <a:rPr lang="en-US" dirty="0" smtClean="0"/>
              <a:t>If you are using copyrighted materials in</a:t>
            </a:r>
          </a:p>
          <a:p>
            <a:pPr lvl="1">
              <a:spcAft>
                <a:spcPts val="900"/>
              </a:spcAft>
            </a:pPr>
            <a:r>
              <a:rPr lang="en-US" dirty="0" smtClean="0"/>
              <a:t>Teaching</a:t>
            </a:r>
          </a:p>
          <a:p>
            <a:pPr lvl="1">
              <a:spcAft>
                <a:spcPts val="900"/>
              </a:spcAft>
            </a:pPr>
            <a:r>
              <a:rPr lang="en-US" dirty="0" smtClean="0"/>
              <a:t>Research / Publication</a:t>
            </a:r>
          </a:p>
          <a:p>
            <a:pPr lvl="1">
              <a:spcAft>
                <a:spcPts val="900"/>
              </a:spcAft>
            </a:pPr>
            <a:r>
              <a:rPr lang="en-US" dirty="0" smtClean="0"/>
              <a:t>Learning Activities (students)</a:t>
            </a:r>
          </a:p>
          <a:p>
            <a:pPr>
              <a:spcAft>
                <a:spcPts val="900"/>
              </a:spcAft>
            </a:pPr>
            <a:r>
              <a:rPr lang="en-US" dirty="0" smtClean="0"/>
              <a:t>You must have permission to use those works, </a:t>
            </a:r>
            <a:r>
              <a:rPr lang="en-US" b="1" dirty="0" smtClean="0"/>
              <a:t>UNLESS</a:t>
            </a:r>
          </a:p>
          <a:p>
            <a:pPr lvl="1">
              <a:spcAft>
                <a:spcPts val="900"/>
              </a:spcAft>
            </a:pPr>
            <a:r>
              <a:rPr lang="en-US" dirty="0" smtClean="0"/>
              <a:t>The item is in the public domain</a:t>
            </a:r>
          </a:p>
          <a:p>
            <a:pPr lvl="1">
              <a:spcAft>
                <a:spcPts val="900"/>
              </a:spcAft>
            </a:pPr>
            <a:r>
              <a:rPr lang="en-US" dirty="0" smtClean="0"/>
              <a:t>The copyright for that item has expired (thus being in the public domain)</a:t>
            </a:r>
          </a:p>
          <a:p>
            <a:pPr lvl="1">
              <a:spcAft>
                <a:spcPts val="900"/>
              </a:spcAft>
            </a:pPr>
            <a:r>
              <a:rPr lang="en-US" dirty="0" smtClean="0"/>
              <a:t>Your use meets one of several exceptions written into copyright law</a:t>
            </a:r>
          </a:p>
        </p:txBody>
      </p:sp>
      <p:sp>
        <p:nvSpPr>
          <p:cNvPr id="3" name="Title 2"/>
          <p:cNvSpPr>
            <a:spLocks noGrp="1"/>
          </p:cNvSpPr>
          <p:nvPr>
            <p:ph type="title"/>
          </p:nvPr>
        </p:nvSpPr>
        <p:spPr/>
        <p:txBody>
          <a:bodyPr/>
          <a:lstStyle/>
          <a:p>
            <a:r>
              <a:rPr lang="en-US" dirty="0" smtClean="0"/>
              <a:t>On a Day-to-Day Basis…</a:t>
            </a:r>
            <a:endParaRPr lang="en-US" dirty="0"/>
          </a:p>
        </p:txBody>
      </p:sp>
      <p:sp>
        <p:nvSpPr>
          <p:cNvPr id="4" name="Rounded Rectangle 3"/>
          <p:cNvSpPr/>
          <p:nvPr/>
        </p:nvSpPr>
        <p:spPr>
          <a:xfrm>
            <a:off x="1382751" y="5878551"/>
            <a:ext cx="5419493" cy="89209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dirty="0" smtClean="0">
                <a:latin typeface="Trebuchet MS" panose="020B0603020202020204" pitchFamily="34" charset="0"/>
              </a:rPr>
              <a:t>http</a:t>
            </a:r>
            <a:r>
              <a:rPr lang="en-US" dirty="0">
                <a:latin typeface="Trebuchet MS" panose="020B0603020202020204" pitchFamily="34" charset="0"/>
              </a:rPr>
              <a:t>://www.copyright.gov/title17/92chap1.html</a:t>
            </a:r>
          </a:p>
        </p:txBody>
      </p:sp>
    </p:spTree>
    <p:extLst>
      <p:ext uri="{BB962C8B-B14F-4D97-AF65-F5344CB8AC3E}">
        <p14:creationId xmlns:p14="http://schemas.microsoft.com/office/powerpoint/2010/main" val="28411954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22964"/>
            <a:ext cx="8229600" cy="5235036"/>
          </a:xfrm>
        </p:spPr>
        <p:txBody>
          <a:bodyPr>
            <a:normAutofit lnSpcReduction="10000"/>
          </a:bodyPr>
          <a:lstStyle/>
          <a:p>
            <a:pPr marL="0" indent="0">
              <a:buNone/>
            </a:pPr>
            <a:r>
              <a:rPr lang="en-US" dirty="0" smtClean="0"/>
              <a:t>…the </a:t>
            </a:r>
            <a:r>
              <a:rPr lang="en-US" dirty="0"/>
              <a:t>fair use of a copyrighted work, including such use by reproduction in copies or </a:t>
            </a:r>
            <a:r>
              <a:rPr lang="en-US" dirty="0" err="1"/>
              <a:t>phonorecords</a:t>
            </a:r>
            <a:r>
              <a:rPr lang="en-US" dirty="0"/>
              <a:t> or by any other means specified by that section, for purposes such as criticism, comment, news reporting, teaching (including multiple copies for classroom use), scholarship, or research, is not an infringement of copyright. In determining whether the use made of a work in any particular case is a fair use the factors to be considered shall include— </a:t>
            </a:r>
          </a:p>
          <a:p>
            <a:pPr marL="457200" indent="-457200">
              <a:buFont typeface="+mj-lt"/>
              <a:buAutoNum type="arabicPeriod"/>
            </a:pPr>
            <a:r>
              <a:rPr lang="en-US" dirty="0" smtClean="0"/>
              <a:t>the </a:t>
            </a:r>
            <a:r>
              <a:rPr lang="en-US" dirty="0"/>
              <a:t>purpose and character of the use, including whether such use is of a commercial nature or is for nonprofit educational purposes;</a:t>
            </a:r>
          </a:p>
          <a:p>
            <a:pPr marL="457200" indent="-457200">
              <a:buFont typeface="+mj-lt"/>
              <a:buAutoNum type="arabicPeriod"/>
            </a:pPr>
            <a:r>
              <a:rPr lang="en-US" dirty="0" smtClean="0"/>
              <a:t>the </a:t>
            </a:r>
            <a:r>
              <a:rPr lang="en-US" dirty="0"/>
              <a:t>nature of the copyrighted work;</a:t>
            </a:r>
          </a:p>
          <a:p>
            <a:pPr marL="457200" indent="-457200">
              <a:buFont typeface="+mj-lt"/>
              <a:buAutoNum type="arabicPeriod"/>
            </a:pPr>
            <a:r>
              <a:rPr lang="en-US" dirty="0" smtClean="0"/>
              <a:t>the </a:t>
            </a:r>
            <a:r>
              <a:rPr lang="en-US" dirty="0"/>
              <a:t>amount and substantiality of the portion used in relation to the copyrighted work as a whole; and</a:t>
            </a:r>
          </a:p>
          <a:p>
            <a:pPr marL="457200" indent="-457200">
              <a:buFont typeface="+mj-lt"/>
              <a:buAutoNum type="arabicPeriod"/>
            </a:pPr>
            <a:r>
              <a:rPr lang="en-US" dirty="0" smtClean="0"/>
              <a:t>the </a:t>
            </a:r>
            <a:r>
              <a:rPr lang="en-US" dirty="0"/>
              <a:t>effect of the use upon the potential market for or value of the copyrighted work.</a:t>
            </a:r>
          </a:p>
          <a:p>
            <a:pPr marL="0" indent="0">
              <a:buNone/>
            </a:pPr>
            <a:r>
              <a:rPr lang="en-US" dirty="0"/>
              <a:t>The fact that a work is unpublished shall not itself bar a finding of fair use if such finding is made upon consideration of all the above factors.</a:t>
            </a:r>
          </a:p>
          <a:p>
            <a:pPr marL="0" indent="0">
              <a:buNone/>
            </a:pPr>
            <a:endParaRPr lang="en-US" dirty="0"/>
          </a:p>
        </p:txBody>
      </p:sp>
      <p:sp>
        <p:nvSpPr>
          <p:cNvPr id="3" name="Title 2"/>
          <p:cNvSpPr>
            <a:spLocks noGrp="1"/>
          </p:cNvSpPr>
          <p:nvPr>
            <p:ph type="title"/>
          </p:nvPr>
        </p:nvSpPr>
        <p:spPr>
          <a:xfrm>
            <a:off x="457200" y="704088"/>
            <a:ext cx="8229600" cy="708023"/>
          </a:xfrm>
        </p:spPr>
        <p:txBody>
          <a:bodyPr/>
          <a:lstStyle/>
          <a:p>
            <a:r>
              <a:rPr lang="en-US" dirty="0" smtClean="0"/>
              <a:t>Fair Use – a Statutory Exception </a:t>
            </a:r>
            <a:endParaRPr lang="en-US" dirty="0"/>
          </a:p>
        </p:txBody>
      </p:sp>
      <p:grpSp>
        <p:nvGrpSpPr>
          <p:cNvPr id="17" name="Group 16"/>
          <p:cNvGrpSpPr/>
          <p:nvPr/>
        </p:nvGrpSpPr>
        <p:grpSpPr>
          <a:xfrm>
            <a:off x="547868" y="2476983"/>
            <a:ext cx="7820628" cy="534365"/>
            <a:chOff x="547868" y="2476983"/>
            <a:chExt cx="7820628" cy="534365"/>
          </a:xfrm>
        </p:grpSpPr>
        <p:cxnSp>
          <p:nvCxnSpPr>
            <p:cNvPr id="5" name="Straight Connector 4"/>
            <p:cNvCxnSpPr/>
            <p:nvPr/>
          </p:nvCxnSpPr>
          <p:spPr>
            <a:xfrm>
              <a:off x="6111433" y="2476983"/>
              <a:ext cx="98384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7247681" y="2476983"/>
              <a:ext cx="112081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47868" y="2745129"/>
              <a:ext cx="175549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457691" y="2745129"/>
              <a:ext cx="107258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182547" y="3011348"/>
              <a:ext cx="127514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969870" y="3011348"/>
              <a:ext cx="1023396"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8" name="Rectangle 17"/>
          <p:cNvSpPr/>
          <p:nvPr/>
        </p:nvSpPr>
        <p:spPr>
          <a:xfrm>
            <a:off x="211873" y="3601844"/>
            <a:ext cx="8608742" cy="2352907"/>
          </a:xfrm>
          <a:prstGeom prst="rect">
            <a:avLst/>
          </a:prstGeom>
          <a:solidFill>
            <a:schemeClr val="bg1"/>
          </a:solidFill>
          <a:ln>
            <a:solidFill>
              <a:schemeClr val="bg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9" name="Rectangle 18"/>
          <p:cNvSpPr/>
          <p:nvPr/>
        </p:nvSpPr>
        <p:spPr>
          <a:xfrm>
            <a:off x="211873" y="5953341"/>
            <a:ext cx="8608742" cy="906069"/>
          </a:xfrm>
          <a:prstGeom prst="rect">
            <a:avLst/>
          </a:prstGeom>
          <a:solidFill>
            <a:schemeClr val="bg1"/>
          </a:solidFill>
          <a:ln>
            <a:solidFill>
              <a:schemeClr val="bg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0" name="TextBox 19"/>
          <p:cNvSpPr txBox="1"/>
          <p:nvPr/>
        </p:nvSpPr>
        <p:spPr>
          <a:xfrm>
            <a:off x="3189250" y="0"/>
            <a:ext cx="6062878" cy="369332"/>
          </a:xfrm>
          <a:prstGeom prst="rect">
            <a:avLst/>
          </a:prstGeom>
          <a:noFill/>
          <a:ln>
            <a:solidFill>
              <a:schemeClr val="bg2"/>
            </a:solidFill>
          </a:ln>
        </p:spPr>
        <p:txBody>
          <a:bodyPr wrap="none" rtlCol="0">
            <a:spAutoFit/>
          </a:bodyPr>
          <a:lstStyle/>
          <a:p>
            <a:r>
              <a:rPr lang="en-US" dirty="0">
                <a:latin typeface="+mj-lt"/>
              </a:rPr>
              <a:t>http://www.copyright.gov/title17/92chap1.html#107</a:t>
            </a:r>
            <a:endParaRPr lang="en-US" dirty="0" smtClean="0">
              <a:latin typeface="+mj-lt"/>
            </a:endParaRPr>
          </a:p>
        </p:txBody>
      </p:sp>
    </p:spTree>
    <p:extLst>
      <p:ext uri="{BB962C8B-B14F-4D97-AF65-F5344CB8AC3E}">
        <p14:creationId xmlns:p14="http://schemas.microsoft.com/office/powerpoint/2010/main" val="34517963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up)">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18"/>
                                        </p:tgtEl>
                                      </p:cBhvr>
                                    </p:animEffect>
                                    <p:set>
                                      <p:cBhvr>
                                        <p:cTn id="12" dur="1" fill="hold">
                                          <p:stCondLst>
                                            <p:cond delay="499"/>
                                          </p:stCondLst>
                                        </p:cTn>
                                        <p:tgtEl>
                                          <p:spTgt spid="1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19"/>
                                        </p:tgtEl>
                                      </p:cBhvr>
                                    </p:animEffect>
                                    <p:set>
                                      <p:cBhvr>
                                        <p:cTn id="17" dur="1" fill="hold">
                                          <p:stCondLst>
                                            <p:cond delay="499"/>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Aft>
                <a:spcPts val="900"/>
              </a:spcAft>
            </a:pPr>
            <a:r>
              <a:rPr lang="en-US" dirty="0" smtClean="0"/>
              <a:t>“Certain performances and displays” </a:t>
            </a:r>
          </a:p>
          <a:p>
            <a:pPr lvl="1">
              <a:spcAft>
                <a:spcPts val="900"/>
              </a:spcAft>
            </a:pPr>
            <a:r>
              <a:rPr lang="en-US" dirty="0"/>
              <a:t>Classroom use of video</a:t>
            </a:r>
          </a:p>
          <a:p>
            <a:pPr lvl="1">
              <a:spcAft>
                <a:spcPts val="900"/>
              </a:spcAft>
            </a:pPr>
            <a:r>
              <a:rPr lang="en-US" dirty="0" smtClean="0"/>
              <a:t>TEACH Act – Distance Education efforts</a:t>
            </a:r>
          </a:p>
          <a:p>
            <a:pPr>
              <a:spcAft>
                <a:spcPts val="900"/>
              </a:spcAft>
            </a:pPr>
            <a:r>
              <a:rPr lang="en-US" dirty="0" smtClean="0"/>
              <a:t>Several others, such as…</a:t>
            </a:r>
          </a:p>
          <a:p>
            <a:pPr lvl="1">
              <a:spcAft>
                <a:spcPts val="900"/>
              </a:spcAft>
            </a:pPr>
            <a:r>
              <a:rPr lang="en-US" dirty="0" smtClean="0"/>
              <a:t>Libraries</a:t>
            </a:r>
          </a:p>
          <a:p>
            <a:pPr lvl="1">
              <a:spcAft>
                <a:spcPts val="900"/>
              </a:spcAft>
            </a:pPr>
            <a:r>
              <a:rPr lang="en-US" dirty="0" smtClean="0"/>
              <a:t>Computer Programs</a:t>
            </a:r>
          </a:p>
          <a:p>
            <a:pPr lvl="1">
              <a:spcAft>
                <a:spcPts val="900"/>
              </a:spcAft>
            </a:pPr>
            <a:r>
              <a:rPr lang="en-US" dirty="0" smtClean="0"/>
              <a:t>Reproduction for blind or other people with disabilities</a:t>
            </a:r>
          </a:p>
          <a:p>
            <a:pPr marL="294894" lvl="1" indent="0">
              <a:buNone/>
            </a:pPr>
            <a:endParaRPr lang="en-US" dirty="0" smtClean="0"/>
          </a:p>
        </p:txBody>
      </p:sp>
      <p:sp>
        <p:nvSpPr>
          <p:cNvPr id="3" name="Title 2"/>
          <p:cNvSpPr>
            <a:spLocks noGrp="1"/>
          </p:cNvSpPr>
          <p:nvPr>
            <p:ph type="title"/>
          </p:nvPr>
        </p:nvSpPr>
        <p:spPr/>
        <p:txBody>
          <a:bodyPr/>
          <a:lstStyle/>
          <a:p>
            <a:r>
              <a:rPr lang="en-US" dirty="0" smtClean="0"/>
              <a:t>Other Exceptions…</a:t>
            </a:r>
            <a:endParaRPr lang="en-US" dirty="0"/>
          </a:p>
        </p:txBody>
      </p:sp>
      <p:sp>
        <p:nvSpPr>
          <p:cNvPr id="4" name="Rounded Rectangle 3"/>
          <p:cNvSpPr/>
          <p:nvPr/>
        </p:nvSpPr>
        <p:spPr>
          <a:xfrm>
            <a:off x="1862253" y="5346115"/>
            <a:ext cx="5419493" cy="89209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dirty="0" smtClean="0">
                <a:latin typeface="Trebuchet MS" panose="020B0603020202020204" pitchFamily="34" charset="0"/>
              </a:rPr>
              <a:t>http</a:t>
            </a:r>
            <a:r>
              <a:rPr lang="en-US" dirty="0">
                <a:latin typeface="Trebuchet MS" panose="020B0603020202020204" pitchFamily="34" charset="0"/>
              </a:rPr>
              <a:t>://www.copyright.gov/title17/92chap1.html</a:t>
            </a:r>
          </a:p>
        </p:txBody>
      </p:sp>
    </p:spTree>
    <p:extLst>
      <p:ext uri="{BB962C8B-B14F-4D97-AF65-F5344CB8AC3E}">
        <p14:creationId xmlns:p14="http://schemas.microsoft.com/office/powerpoint/2010/main" val="27181805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ipe(left)">
                                      <p:cBhvr>
                                        <p:cTn id="10" dur="500"/>
                                        <p:tgtEl>
                                          <p:spTgt spid="2">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wipe(left)">
                                      <p:cBhvr>
                                        <p:cTn id="13" dur="500"/>
                                        <p:tgtEl>
                                          <p:spTgt spid="2">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wipe(left)">
                                      <p:cBhvr>
                                        <p:cTn id="18" dur="500"/>
                                        <p:tgtEl>
                                          <p:spTgt spid="2">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wipe(left)">
                                      <p:cBhvr>
                                        <p:cTn id="21" dur="500"/>
                                        <p:tgtEl>
                                          <p:spTgt spid="2">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2">
                                            <p:txEl>
                                              <p:pRg st="5" end="5"/>
                                            </p:txEl>
                                          </p:spTgt>
                                        </p:tgtEl>
                                        <p:attrNameLst>
                                          <p:attrName>style.visibility</p:attrName>
                                        </p:attrNameLst>
                                      </p:cBhvr>
                                      <p:to>
                                        <p:strVal val="visible"/>
                                      </p:to>
                                    </p:set>
                                    <p:animEffect transition="in" filter="wipe(left)">
                                      <p:cBhvr>
                                        <p:cTn id="24" dur="500"/>
                                        <p:tgtEl>
                                          <p:spTgt spid="2">
                                            <p:txEl>
                                              <p:pRg st="5" end="5"/>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wipe(left)">
                                      <p:cBhvr>
                                        <p:cTn id="27" dur="500"/>
                                        <p:tgtEl>
                                          <p:spTgt spid="2">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Make informed decisions</a:t>
            </a:r>
          </a:p>
          <a:p>
            <a:pPr lvl="1"/>
            <a:r>
              <a:rPr lang="en-US" dirty="0" smtClean="0"/>
              <a:t>Office of Innovation Advancement and Commercialization</a:t>
            </a:r>
          </a:p>
          <a:p>
            <a:pPr lvl="1"/>
            <a:r>
              <a:rPr lang="en-US" dirty="0" smtClean="0"/>
              <a:t>AU </a:t>
            </a:r>
            <a:r>
              <a:rPr lang="en-US" dirty="0" smtClean="0"/>
              <a:t>Library (resources, not legal advice)</a:t>
            </a:r>
            <a:endParaRPr lang="en-US" dirty="0" smtClean="0"/>
          </a:p>
          <a:p>
            <a:pPr lvl="1"/>
            <a:r>
              <a:rPr lang="en-US" dirty="0" smtClean="0"/>
              <a:t>Website (To be developed)</a:t>
            </a:r>
          </a:p>
          <a:p>
            <a:r>
              <a:rPr lang="en-US" dirty="0" smtClean="0"/>
              <a:t>“</a:t>
            </a:r>
            <a:r>
              <a:rPr lang="en-US" dirty="0"/>
              <a:t>Anyone who wishes to use copyrighted materials within the scope of these exceptions must be able to document their justification or rationale for meeting the terms of the exceptions</a:t>
            </a:r>
            <a:r>
              <a:rPr lang="en-US" dirty="0" smtClean="0"/>
              <a:t>.”</a:t>
            </a:r>
          </a:p>
          <a:p>
            <a:r>
              <a:rPr lang="en-US" dirty="0" smtClean="0"/>
              <a:t>Retain record of justification/rationale according to University record retention policy (3-7 years, depending on the type of document)</a:t>
            </a:r>
          </a:p>
          <a:p>
            <a:pPr lvl="1"/>
            <a:r>
              <a:rPr lang="en-US" dirty="0" smtClean="0"/>
              <a:t>IAC Office will assist with record retention for materials that are owned by the University</a:t>
            </a:r>
            <a:endParaRPr lang="en-US" dirty="0"/>
          </a:p>
        </p:txBody>
      </p:sp>
      <p:sp>
        <p:nvSpPr>
          <p:cNvPr id="3" name="Title 2"/>
          <p:cNvSpPr>
            <a:spLocks noGrp="1"/>
          </p:cNvSpPr>
          <p:nvPr>
            <p:ph type="title"/>
          </p:nvPr>
        </p:nvSpPr>
        <p:spPr/>
        <p:txBody>
          <a:bodyPr/>
          <a:lstStyle/>
          <a:p>
            <a:r>
              <a:rPr lang="en-US" dirty="0" smtClean="0"/>
              <a:t>Employee/Student Responsibility…</a:t>
            </a:r>
            <a:endParaRPr lang="en-US" dirty="0"/>
          </a:p>
        </p:txBody>
      </p:sp>
    </p:spTree>
    <p:extLst>
      <p:ext uri="{BB962C8B-B14F-4D97-AF65-F5344CB8AC3E}">
        <p14:creationId xmlns:p14="http://schemas.microsoft.com/office/powerpoint/2010/main" val="19420261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ipe(left)">
                                      <p:cBhvr>
                                        <p:cTn id="10" dur="500"/>
                                        <p:tgtEl>
                                          <p:spTgt spid="2">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wipe(left)">
                                      <p:cBhvr>
                                        <p:cTn id="13" dur="500"/>
                                        <p:tgtEl>
                                          <p:spTgt spid="2">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wipe(left)">
                                      <p:cBhvr>
                                        <p:cTn id="16" dur="500"/>
                                        <p:tgtEl>
                                          <p:spTgt spid="2">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wipe(left)">
                                      <p:cBhvr>
                                        <p:cTn id="21" dur="500"/>
                                        <p:tgtEl>
                                          <p:spTgt spid="2">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Effect transition="in" filter="wipe(left)">
                                      <p:cBhvr>
                                        <p:cTn id="26" dur="500"/>
                                        <p:tgtEl>
                                          <p:spTgt spid="2">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2">
                                            <p:txEl>
                                              <p:pRg st="6" end="6"/>
                                            </p:txEl>
                                          </p:spTgt>
                                        </p:tgtEl>
                                        <p:attrNameLst>
                                          <p:attrName>style.visibility</p:attrName>
                                        </p:attrNameLst>
                                      </p:cBhvr>
                                      <p:to>
                                        <p:strVal val="visible"/>
                                      </p:to>
                                    </p:set>
                                    <p:animEffect transition="in" filter="wipe(left)">
                                      <p:cBhvr>
                                        <p:cTn id="29"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84150" lvl="1" indent="-184150">
              <a:spcAft>
                <a:spcPts val="900"/>
              </a:spcAft>
            </a:pPr>
            <a:r>
              <a:rPr lang="en-US" dirty="0"/>
              <a:t>Failure to abide by this policy may place the employee or student in legal jeopardy.  </a:t>
            </a:r>
            <a:endParaRPr lang="en-US" sz="1600" dirty="0"/>
          </a:p>
          <a:p>
            <a:pPr marL="184150" lvl="1" indent="-184150">
              <a:spcAft>
                <a:spcPts val="900"/>
              </a:spcAft>
            </a:pPr>
            <a:r>
              <a:rPr lang="en-US" dirty="0"/>
              <a:t>In compliance with Copyright law, unauthorized use of copyrighted materials in Auburn University websites or in any website stored on Auburn University servers is prohibited.  Violations of this policy may result in disabling the website until the offending material is removed.</a:t>
            </a:r>
            <a:endParaRPr lang="en-US" sz="1600" dirty="0"/>
          </a:p>
        </p:txBody>
      </p:sp>
      <p:sp>
        <p:nvSpPr>
          <p:cNvPr id="3" name="Title 2"/>
          <p:cNvSpPr>
            <a:spLocks noGrp="1"/>
          </p:cNvSpPr>
          <p:nvPr>
            <p:ph type="title"/>
          </p:nvPr>
        </p:nvSpPr>
        <p:spPr/>
        <p:txBody>
          <a:bodyPr/>
          <a:lstStyle/>
          <a:p>
            <a:r>
              <a:rPr lang="en-US" dirty="0" smtClean="0"/>
              <a:t>Sanctions</a:t>
            </a:r>
            <a:endParaRPr lang="en-US" dirty="0"/>
          </a:p>
        </p:txBody>
      </p:sp>
    </p:spTree>
    <p:extLst>
      <p:ext uri="{BB962C8B-B14F-4D97-AF65-F5344CB8AC3E}">
        <p14:creationId xmlns:p14="http://schemas.microsoft.com/office/powerpoint/2010/main" val="17740951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“…institutes </a:t>
            </a:r>
            <a:r>
              <a:rPr lang="en-US" dirty="0"/>
              <a:t>policies regarding copyright, </a:t>
            </a:r>
            <a:endParaRPr lang="en-US" dirty="0" smtClean="0"/>
          </a:p>
          <a:p>
            <a:r>
              <a:rPr lang="en-US" dirty="0" smtClean="0"/>
              <a:t>[Provide] </a:t>
            </a:r>
            <a:r>
              <a:rPr lang="en-US" dirty="0"/>
              <a:t>informational materials to faculty, students, and relevant staff members that accurately describe, and promote compliance with, the laws of the United States relating to </a:t>
            </a:r>
            <a:r>
              <a:rPr lang="en-US" dirty="0" smtClean="0"/>
              <a:t>copyright…”</a:t>
            </a:r>
          </a:p>
          <a:p>
            <a:endParaRPr lang="en-US" dirty="0"/>
          </a:p>
          <a:p>
            <a:r>
              <a:rPr lang="en-US" dirty="0" smtClean="0"/>
              <a:t>Website Purpose:</a:t>
            </a:r>
          </a:p>
          <a:p>
            <a:pPr lvl="1"/>
            <a:r>
              <a:rPr lang="en-US" dirty="0" smtClean="0"/>
              <a:t>Provide guidelines to University community for making informed decisions</a:t>
            </a:r>
          </a:p>
          <a:p>
            <a:pPr lvl="1"/>
            <a:r>
              <a:rPr lang="en-US" dirty="0" smtClean="0"/>
              <a:t>Provide templates for permission requests, recording of use justifications, etc.</a:t>
            </a:r>
          </a:p>
          <a:p>
            <a:pPr lvl="1"/>
            <a:r>
              <a:rPr lang="en-US" dirty="0" smtClean="0"/>
              <a:t>Provide information regarding interpretation of copyright law</a:t>
            </a:r>
          </a:p>
          <a:p>
            <a:pPr lvl="1"/>
            <a:r>
              <a:rPr lang="en-US" dirty="0" smtClean="0"/>
              <a:t>Not construed as legal advice!</a:t>
            </a:r>
            <a:endParaRPr lang="en-US" dirty="0"/>
          </a:p>
        </p:txBody>
      </p:sp>
      <p:sp>
        <p:nvSpPr>
          <p:cNvPr id="3" name="Title 2"/>
          <p:cNvSpPr>
            <a:spLocks noGrp="1"/>
          </p:cNvSpPr>
          <p:nvPr>
            <p:ph type="title"/>
          </p:nvPr>
        </p:nvSpPr>
        <p:spPr/>
        <p:txBody>
          <a:bodyPr/>
          <a:lstStyle/>
          <a:p>
            <a:r>
              <a:rPr lang="en-US" dirty="0" smtClean="0"/>
              <a:t>Next Steps for Our Committee</a:t>
            </a:r>
            <a:endParaRPr lang="en-US" dirty="0"/>
          </a:p>
        </p:txBody>
      </p:sp>
      <p:sp>
        <p:nvSpPr>
          <p:cNvPr id="4" name="TextBox 3"/>
          <p:cNvSpPr txBox="1"/>
          <p:nvPr/>
        </p:nvSpPr>
        <p:spPr>
          <a:xfrm>
            <a:off x="2219092" y="6488668"/>
            <a:ext cx="7047122" cy="369332"/>
          </a:xfrm>
          <a:prstGeom prst="rect">
            <a:avLst/>
          </a:prstGeom>
          <a:noFill/>
          <a:ln>
            <a:solidFill>
              <a:schemeClr val="bg2"/>
            </a:solidFill>
          </a:ln>
        </p:spPr>
        <p:txBody>
          <a:bodyPr wrap="none" rtlCol="0">
            <a:spAutoFit/>
          </a:bodyPr>
          <a:lstStyle/>
          <a:p>
            <a:r>
              <a:rPr lang="en-US" dirty="0">
                <a:latin typeface="+mj-lt"/>
              </a:rPr>
              <a:t>http://</a:t>
            </a:r>
            <a:r>
              <a:rPr lang="en-US" dirty="0" smtClean="0">
                <a:latin typeface="+mj-lt"/>
              </a:rPr>
              <a:t>www.copyright.gov/title17/92chap1.html#110  (2)(D)(</a:t>
            </a:r>
            <a:r>
              <a:rPr lang="en-US" dirty="0" err="1" smtClean="0">
                <a:latin typeface="+mj-lt"/>
              </a:rPr>
              <a:t>i</a:t>
            </a:r>
            <a:r>
              <a:rPr lang="en-US" dirty="0" smtClean="0">
                <a:latin typeface="+mj-lt"/>
              </a:rPr>
              <a:t>)</a:t>
            </a:r>
          </a:p>
        </p:txBody>
      </p:sp>
      <p:sp>
        <p:nvSpPr>
          <p:cNvPr id="5" name="Left Arrow 4"/>
          <p:cNvSpPr/>
          <p:nvPr/>
        </p:nvSpPr>
        <p:spPr>
          <a:xfrm rot="20731281">
            <a:off x="4599208" y="1486239"/>
            <a:ext cx="2776654" cy="570344"/>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Tentatively Finished</a:t>
            </a:r>
            <a:endParaRPr lang="en-US" dirty="0"/>
          </a:p>
        </p:txBody>
      </p:sp>
      <p:sp>
        <p:nvSpPr>
          <p:cNvPr id="7" name="Rectangle 6"/>
          <p:cNvSpPr/>
          <p:nvPr/>
        </p:nvSpPr>
        <p:spPr>
          <a:xfrm>
            <a:off x="457200" y="3976138"/>
            <a:ext cx="7828156" cy="2246242"/>
          </a:xfrm>
          <a:prstGeom prst="rect">
            <a:avLst/>
          </a:prstGeom>
          <a:solidFill>
            <a:schemeClr val="bg1"/>
          </a:solidFill>
          <a:ln>
            <a:solidFill>
              <a:schemeClr val="bg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 name="Left Arrow 5"/>
          <p:cNvSpPr/>
          <p:nvPr/>
        </p:nvSpPr>
        <p:spPr>
          <a:xfrm rot="1212533">
            <a:off x="5897101" y="3327240"/>
            <a:ext cx="2776654" cy="570344"/>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Begin Summer 2016</a:t>
            </a:r>
            <a:endParaRPr lang="en-US" dirty="0"/>
          </a:p>
        </p:txBody>
      </p:sp>
    </p:spTree>
    <p:extLst>
      <p:ext uri="{BB962C8B-B14F-4D97-AF65-F5344CB8AC3E}">
        <p14:creationId xmlns:p14="http://schemas.microsoft.com/office/powerpoint/2010/main" val="11607089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righ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right)">
                                      <p:cBhvr>
                                        <p:cTn id="12" dur="500"/>
                                        <p:tgtEl>
                                          <p:spTgt spid="6"/>
                                        </p:tgtEl>
                                      </p:cBhvr>
                                    </p:animEffec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7"/>
                                        </p:tgtEl>
                                      </p:cBhvr>
                                    </p:animEffect>
                                    <p:set>
                                      <p:cBhvr>
                                        <p:cTn id="17"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6"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tion on brainstorming">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resentation on brainstorming" id="{C229246F-E851-40FB-8E1D-535DCA6AFD71}" vid="{8D346C02-FE09-4A8E-BC58-EB73E373F09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3BE57A2-D666-4652-B423-3EEF5C79D95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brainstorming presentation</Template>
  <TotalTime>0</TotalTime>
  <Words>541</Words>
  <Application>Microsoft Office PowerPoint</Application>
  <PresentationFormat>On-screen Show (4:3)</PresentationFormat>
  <Paragraphs>68</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Calibri</vt:lpstr>
      <vt:lpstr>Century Gothic</vt:lpstr>
      <vt:lpstr>Palatino Linotype</vt:lpstr>
      <vt:lpstr>Trebuchet MS</vt:lpstr>
      <vt:lpstr>Wingdings 2</vt:lpstr>
      <vt:lpstr>Presentation on brainstorming</vt:lpstr>
      <vt:lpstr>Use of Copyrighted Materials</vt:lpstr>
      <vt:lpstr>We could read it to you…</vt:lpstr>
      <vt:lpstr>In a Nutshell…</vt:lpstr>
      <vt:lpstr>On a Day-to-Day Basis…</vt:lpstr>
      <vt:lpstr>Fair Use – a Statutory Exception </vt:lpstr>
      <vt:lpstr>Other Exceptions…</vt:lpstr>
      <vt:lpstr>Employee/Student Responsibility…</vt:lpstr>
      <vt:lpstr>Sanctions</vt:lpstr>
      <vt:lpstr>Next Steps for Our Committee</vt:lpstr>
      <vt:lpstr>Questions?</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2016-04-13T22:11:09Z</dcterms:created>
  <dcterms:modified xsi:type="dcterms:W3CDTF">2016-04-15T17:36:18Z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TC034606379991</vt:lpwstr>
  </property>
</Properties>
</file>