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1" r:id="rId1"/>
  </p:sldMasterIdLst>
  <p:sldIdLst>
    <p:sldId id="256" r:id="rId2"/>
    <p:sldId id="257" r:id="rId3"/>
    <p:sldId id="258" r:id="rId4"/>
    <p:sldId id="259" r:id="rId5"/>
    <p:sldId id="260" r:id="rId6"/>
    <p:sldId id="261" r:id="rId7"/>
    <p:sldId id="262" r:id="rId8"/>
    <p:sldId id="263" r:id="rId9"/>
    <p:sldId id="26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9" autoAdjust="0"/>
    <p:restoredTop sz="94660"/>
  </p:normalViewPr>
  <p:slideViewPr>
    <p:cSldViewPr snapToGrid="0">
      <p:cViewPr varScale="1">
        <p:scale>
          <a:sx n="86" d="100"/>
          <a:sy n="86" d="100"/>
        </p:scale>
        <p:origin x="106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smtClean="0"/>
              <a:t>8/24/2015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54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smtClean="0"/>
              <a:t>8/24/2015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05587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smtClean="0"/>
              <a:t>8/24/2015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4180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smtClean="0"/>
              <a:t>8/24/2015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4289858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smtClean="0"/>
              <a:t>8/24/2015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1927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smtClean="0"/>
              <a:t>8/24/2015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66560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smtClean="0"/>
              <a:t>8/24/2015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16534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smtClean="0"/>
              <a:t>8/24/2015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26864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smtClean="0"/>
              <a:t>8/24/2015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64829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32ABBEA6-7C60-4B02-AE87-00D78D8422AF}" type="datetimeFigureOut">
              <a:rPr lang="en-US" smtClean="0"/>
              <a:t>8/24/2015</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96767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smtClean="0"/>
              <a:t>8/24/2015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77533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smtClean="0"/>
              <a:t>8/24/2015</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842190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1015" y="758952"/>
            <a:ext cx="8218447" cy="3566160"/>
          </a:xfrm>
        </p:spPr>
        <p:txBody>
          <a:bodyPr>
            <a:normAutofit fontScale="90000"/>
          </a:bodyPr>
          <a:lstStyle/>
          <a:p>
            <a:r>
              <a:rPr lang="en-US" sz="6600" dirty="0" smtClean="0"/>
              <a:t>Creation of Copyrighted Materials </a:t>
            </a:r>
            <a:r>
              <a:rPr lang="en-US" sz="6600" dirty="0" smtClean="0"/>
              <a:t>Policy</a:t>
            </a:r>
            <a:br>
              <a:rPr lang="en-US" sz="6600" dirty="0" smtClean="0"/>
            </a:br>
            <a:r>
              <a:rPr lang="en-US" sz="6600" dirty="0" smtClean="0"/>
              <a:t> </a:t>
            </a:r>
            <a:br>
              <a:rPr lang="en-US" sz="6600" dirty="0" smtClean="0"/>
            </a:br>
            <a:r>
              <a:rPr lang="en-US" sz="6600" dirty="0" smtClean="0"/>
              <a:t>(Revision of Current Policy)</a:t>
            </a:r>
            <a:endParaRPr lang="en-US" sz="6600" dirty="0"/>
          </a:p>
        </p:txBody>
      </p:sp>
      <p:sp>
        <p:nvSpPr>
          <p:cNvPr id="3" name="Subtitle 2"/>
          <p:cNvSpPr>
            <a:spLocks noGrp="1"/>
          </p:cNvSpPr>
          <p:nvPr>
            <p:ph type="subTitle" idx="1"/>
          </p:nvPr>
        </p:nvSpPr>
        <p:spPr/>
        <p:txBody>
          <a:bodyPr/>
          <a:lstStyle/>
          <a:p>
            <a:r>
              <a:rPr lang="en-US" dirty="0" smtClean="0"/>
              <a:t>August 2015</a:t>
            </a:r>
            <a:endParaRPr lang="en-US" dirty="0"/>
          </a:p>
        </p:txBody>
      </p:sp>
    </p:spTree>
    <p:extLst>
      <p:ext uri="{BB962C8B-B14F-4D97-AF65-F5344CB8AC3E}">
        <p14:creationId xmlns:p14="http://schemas.microsoft.com/office/powerpoint/2010/main" val="728886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Members</a:t>
            </a:r>
            <a:endParaRPr lang="en-US" dirty="0"/>
          </a:p>
        </p:txBody>
      </p:sp>
      <p:sp>
        <p:nvSpPr>
          <p:cNvPr id="3" name="Content Placeholder 2"/>
          <p:cNvSpPr>
            <a:spLocks noGrp="1"/>
          </p:cNvSpPr>
          <p:nvPr>
            <p:ph idx="1"/>
          </p:nvPr>
        </p:nvSpPr>
        <p:spPr>
          <a:xfrm>
            <a:off x="822959" y="1845733"/>
            <a:ext cx="7543801" cy="4365495"/>
          </a:xfrm>
        </p:spPr>
        <p:txBody>
          <a:bodyPr>
            <a:normAutofit/>
          </a:bodyPr>
          <a:lstStyle/>
          <a:p>
            <a:r>
              <a:rPr lang="en-US" sz="2400" dirty="0" smtClean="0"/>
              <a:t>Jan Thornton, Director Office of Innovation Advancement &amp; Commercialization (Co-Chair)</a:t>
            </a:r>
          </a:p>
          <a:p>
            <a:r>
              <a:rPr lang="en-US" sz="2400" dirty="0" smtClean="0"/>
              <a:t>Sara Wolf, Educational Foundations, Leadership &amp; Technology (Co-Chair)</a:t>
            </a:r>
          </a:p>
          <a:p>
            <a:r>
              <a:rPr lang="en-US" sz="2400" dirty="0"/>
              <a:t>Betsy Gilbertson, </a:t>
            </a:r>
            <a:r>
              <a:rPr lang="en-US" sz="2400" dirty="0" err="1"/>
              <a:t>Biggio</a:t>
            </a:r>
            <a:r>
              <a:rPr lang="en-US" sz="2400" dirty="0"/>
              <a:t> Center</a:t>
            </a:r>
          </a:p>
          <a:p>
            <a:r>
              <a:rPr lang="en-US" sz="2400" dirty="0" smtClean="0"/>
              <a:t>Bruce Kuerten, Director Media Production Group</a:t>
            </a:r>
          </a:p>
          <a:p>
            <a:r>
              <a:rPr lang="en-US" sz="2400" dirty="0" smtClean="0"/>
              <a:t>Donald Mulvaney, Animal Sciences</a:t>
            </a:r>
          </a:p>
          <a:p>
            <a:r>
              <a:rPr lang="en-US" sz="2400" dirty="0" smtClean="0"/>
              <a:t>Robert Norton, Poultry Science</a:t>
            </a:r>
          </a:p>
          <a:p>
            <a:r>
              <a:rPr lang="en-US" sz="2400" dirty="0" smtClean="0"/>
              <a:t>Andrew Wohrley, University Libraries </a:t>
            </a:r>
            <a:endParaRPr lang="en-US" sz="2400" dirty="0"/>
          </a:p>
        </p:txBody>
      </p:sp>
    </p:spTree>
    <p:extLst>
      <p:ext uri="{BB962C8B-B14F-4D97-AF65-F5344CB8AC3E}">
        <p14:creationId xmlns:p14="http://schemas.microsoft.com/office/powerpoint/2010/main" val="7631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Charge</a:t>
            </a:r>
            <a:endParaRPr lang="en-US" dirty="0"/>
          </a:p>
        </p:txBody>
      </p:sp>
      <p:sp>
        <p:nvSpPr>
          <p:cNvPr id="3" name="Content Placeholder 2"/>
          <p:cNvSpPr>
            <a:spLocks noGrp="1"/>
          </p:cNvSpPr>
          <p:nvPr>
            <p:ph idx="1"/>
          </p:nvPr>
        </p:nvSpPr>
        <p:spPr/>
        <p:txBody>
          <a:bodyPr>
            <a:normAutofit/>
          </a:bodyPr>
          <a:lstStyle/>
          <a:p>
            <a:r>
              <a:rPr lang="en-US" sz="2800" b="1" dirty="0" smtClean="0"/>
              <a:t>Review and revise, </a:t>
            </a:r>
            <a:r>
              <a:rPr lang="en-US" sz="2800" dirty="0" smtClean="0"/>
              <a:t>as appropriate, the current AU Copyright policy</a:t>
            </a:r>
            <a:endParaRPr lang="en-US" sz="2800" dirty="0"/>
          </a:p>
        </p:txBody>
      </p:sp>
    </p:spTree>
    <p:extLst>
      <p:ext uri="{BB962C8B-B14F-4D97-AF65-F5344CB8AC3E}">
        <p14:creationId xmlns:p14="http://schemas.microsoft.com/office/powerpoint/2010/main" val="4218513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2800" dirty="0" smtClean="0"/>
              <a:t>Current AU Copyright Policy was last updated in </a:t>
            </a:r>
            <a:r>
              <a:rPr lang="en-US" sz="2800" b="1" dirty="0" smtClean="0"/>
              <a:t>1984</a:t>
            </a:r>
          </a:p>
          <a:p>
            <a:pPr marL="457200" indent="-457200">
              <a:buFont typeface="+mj-lt"/>
              <a:buAutoNum type="arabicPeriod"/>
            </a:pPr>
            <a:r>
              <a:rPr lang="en-US" sz="2800" dirty="0" smtClean="0"/>
              <a:t>Increase in Distance Education efforts</a:t>
            </a:r>
          </a:p>
          <a:p>
            <a:pPr marL="457200" indent="-457200">
              <a:buFont typeface="+mj-lt"/>
              <a:buAutoNum type="arabicPeriod"/>
            </a:pPr>
            <a:r>
              <a:rPr lang="en-US" sz="2800" dirty="0" smtClean="0"/>
              <a:t>Compliance with Federal Law (TEACH Act, for example)</a:t>
            </a:r>
            <a:endParaRPr lang="en-US" sz="2800" dirty="0"/>
          </a:p>
        </p:txBody>
      </p:sp>
    </p:spTree>
    <p:extLst>
      <p:ext uri="{BB962C8B-B14F-4D97-AF65-F5344CB8AC3E}">
        <p14:creationId xmlns:p14="http://schemas.microsoft.com/office/powerpoint/2010/main" val="3148572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Work to Date</a:t>
            </a:r>
            <a:endParaRPr lang="en-US" dirty="0"/>
          </a:p>
        </p:txBody>
      </p:sp>
      <p:sp>
        <p:nvSpPr>
          <p:cNvPr id="3" name="Content Placeholder 2"/>
          <p:cNvSpPr>
            <a:spLocks noGrp="1"/>
          </p:cNvSpPr>
          <p:nvPr>
            <p:ph idx="1"/>
          </p:nvPr>
        </p:nvSpPr>
        <p:spPr>
          <a:xfrm>
            <a:off x="822959" y="1845733"/>
            <a:ext cx="7785782" cy="4309739"/>
          </a:xfrm>
        </p:spPr>
        <p:txBody>
          <a:bodyPr>
            <a:normAutofit lnSpcReduction="10000"/>
          </a:bodyPr>
          <a:lstStyle/>
          <a:p>
            <a:pPr marL="457200" indent="-457200">
              <a:buFont typeface="+mj-lt"/>
              <a:buAutoNum type="arabicPeriod"/>
            </a:pPr>
            <a:r>
              <a:rPr lang="en-US" sz="2600" dirty="0"/>
              <a:t>Thoroughly reviewed current policy:  Inadequate</a:t>
            </a:r>
          </a:p>
          <a:p>
            <a:pPr marL="932688" lvl="2" indent="-457200">
              <a:buFont typeface="+mj-lt"/>
              <a:buAutoNum type="alphaUcPeriod"/>
            </a:pPr>
            <a:r>
              <a:rPr lang="en-US" sz="2000" dirty="0" smtClean="0"/>
              <a:t>Fails to address many common questions </a:t>
            </a:r>
          </a:p>
          <a:p>
            <a:pPr marL="932688" lvl="2" indent="-457200">
              <a:buFont typeface="+mj-lt"/>
              <a:buAutoNum type="alphaUcPeriod"/>
            </a:pPr>
            <a:r>
              <a:rPr lang="en-US" sz="2000" dirty="0" smtClean="0"/>
              <a:t>Extremely out of date </a:t>
            </a:r>
          </a:p>
          <a:p>
            <a:pPr marL="932688" lvl="2" indent="-457200">
              <a:buFont typeface="+mj-lt"/>
              <a:buAutoNum type="alphaUcPeriod"/>
            </a:pPr>
            <a:r>
              <a:rPr lang="en-US" sz="2000" dirty="0" smtClean="0"/>
              <a:t>Fails to address </a:t>
            </a:r>
            <a:r>
              <a:rPr lang="en-US" sz="2100" dirty="0"/>
              <a:t>use of copyrighted materials</a:t>
            </a:r>
          </a:p>
          <a:p>
            <a:pPr marL="457200" indent="-457200">
              <a:buFont typeface="+mj-lt"/>
              <a:buAutoNum type="arabicPeriod"/>
            </a:pPr>
            <a:r>
              <a:rPr lang="en-US" sz="2600" dirty="0" smtClean="0"/>
              <a:t>Revised </a:t>
            </a:r>
            <a:r>
              <a:rPr lang="en-US" sz="2600" dirty="0"/>
              <a:t>policy into two documents</a:t>
            </a:r>
          </a:p>
          <a:p>
            <a:pPr marL="932688" lvl="2" indent="-457200">
              <a:buFont typeface="+mj-lt"/>
              <a:buAutoNum type="alphaUcPeriod"/>
            </a:pPr>
            <a:r>
              <a:rPr lang="en-US" sz="2000" dirty="0"/>
              <a:t>Creation of copyrighted materials</a:t>
            </a:r>
          </a:p>
          <a:p>
            <a:pPr marL="932688" lvl="2" indent="-457200">
              <a:buFont typeface="+mj-lt"/>
              <a:buAutoNum type="alphaUcPeriod"/>
            </a:pPr>
            <a:r>
              <a:rPr lang="en-US" sz="2000" dirty="0"/>
              <a:t>Use of copyrighted materials (a.k.a. “Fair Use” policy at some institutions</a:t>
            </a:r>
            <a:r>
              <a:rPr lang="en-US" sz="2000" dirty="0" smtClean="0"/>
              <a:t>)</a:t>
            </a:r>
          </a:p>
          <a:p>
            <a:pPr marL="457200" indent="-457200">
              <a:buFont typeface="+mj-lt"/>
              <a:buAutoNum type="arabicPeriod"/>
            </a:pPr>
            <a:r>
              <a:rPr lang="en-US" sz="2600" dirty="0" smtClean="0"/>
              <a:t>Creation Policy completed (pending approval)</a:t>
            </a:r>
          </a:p>
          <a:p>
            <a:pPr marL="457200" indent="-457200">
              <a:buFont typeface="+mj-lt"/>
              <a:buAutoNum type="arabicPeriod"/>
            </a:pPr>
            <a:r>
              <a:rPr lang="en-US" sz="2600" dirty="0" smtClean="0"/>
              <a:t>Use policy still in development</a:t>
            </a:r>
          </a:p>
          <a:p>
            <a:pPr marL="457200" indent="-457200">
              <a:buFont typeface="+mj-lt"/>
              <a:buAutoNum type="arabicPeriod"/>
            </a:pPr>
            <a:r>
              <a:rPr lang="en-US" sz="2600" dirty="0" smtClean="0"/>
              <a:t>Educational Materials Website in development</a:t>
            </a:r>
            <a:endParaRPr lang="en-US" sz="2600" dirty="0"/>
          </a:p>
        </p:txBody>
      </p:sp>
    </p:spTree>
    <p:extLst>
      <p:ext uri="{BB962C8B-B14F-4D97-AF65-F5344CB8AC3E}">
        <p14:creationId xmlns:p14="http://schemas.microsoft.com/office/powerpoint/2010/main" val="2268416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Creation Policy in a Nutshell</a:t>
            </a:r>
            <a:br>
              <a:rPr lang="en-US" dirty="0" smtClean="0"/>
            </a:br>
            <a:r>
              <a:rPr lang="en-US" sz="3200" dirty="0" smtClean="0"/>
              <a:t>(ownership)</a:t>
            </a:r>
            <a:endParaRPr lang="en-US" dirty="0"/>
          </a:p>
        </p:txBody>
      </p:sp>
      <p:sp>
        <p:nvSpPr>
          <p:cNvPr id="3" name="Content Placeholder 2"/>
          <p:cNvSpPr>
            <a:spLocks noGrp="1"/>
          </p:cNvSpPr>
          <p:nvPr>
            <p:ph idx="1"/>
          </p:nvPr>
        </p:nvSpPr>
        <p:spPr>
          <a:xfrm>
            <a:off x="822959" y="1845733"/>
            <a:ext cx="7543801" cy="4432403"/>
          </a:xfrm>
        </p:spPr>
        <p:txBody>
          <a:bodyPr/>
          <a:lstStyle/>
          <a:p>
            <a:pPr marL="346075" indent="-346075">
              <a:buFont typeface="Wingdings" panose="05000000000000000000" pitchFamily="2" charset="2"/>
              <a:buChar char="Ø"/>
            </a:pPr>
            <a:r>
              <a:rPr lang="en-US" dirty="0" smtClean="0"/>
              <a:t>“…Auburn University disclaims ownership of works by faculty, staff, doctoral fellows and students, except as defined in the Policy Procedures…”</a:t>
            </a:r>
          </a:p>
          <a:p>
            <a:pPr marL="457200" indent="-457200">
              <a:buFont typeface="+mj-lt"/>
              <a:buAutoNum type="arabicPeriod"/>
            </a:pPr>
            <a:r>
              <a:rPr lang="en-US" dirty="0" smtClean="0"/>
              <a:t>*Assigned Tasks, “where the assignment explicitly states in writing that the work will be owned by Auburn University…”  “Absent an explicit written statement of work for hire, the work is presumed to be the property of the author.”</a:t>
            </a:r>
          </a:p>
          <a:p>
            <a:pPr marL="457200" indent="-457200">
              <a:buFont typeface="+mj-lt"/>
              <a:buAutoNum type="arabicPeriod"/>
            </a:pPr>
            <a:r>
              <a:rPr lang="en-US" dirty="0" smtClean="0"/>
              <a:t>*Sponsored Agreements, “…ownership…will be determined by the applicable terms of the funding agreement.”</a:t>
            </a:r>
          </a:p>
          <a:p>
            <a:pPr marL="457200" indent="-457200">
              <a:buFont typeface="+mj-lt"/>
              <a:buAutoNum type="arabicPeriod"/>
            </a:pPr>
            <a:r>
              <a:rPr lang="en-US" dirty="0" smtClean="0"/>
              <a:t>**Patentable Works, “…the University Patent Policy will apply…”</a:t>
            </a:r>
          </a:p>
          <a:p>
            <a:pPr marL="457200" indent="-457200">
              <a:buFont typeface="+mj-lt"/>
              <a:buAutoNum type="arabicPeriod"/>
            </a:pPr>
            <a:r>
              <a:rPr lang="en-US" dirty="0" smtClean="0"/>
              <a:t>*Commitment of Auburn University Resources …</a:t>
            </a:r>
          </a:p>
        </p:txBody>
      </p:sp>
    </p:spTree>
    <p:extLst>
      <p:ext uri="{BB962C8B-B14F-4D97-AF65-F5344CB8AC3E}">
        <p14:creationId xmlns:p14="http://schemas.microsoft.com/office/powerpoint/2010/main" val="649679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Nutshell </a:t>
            </a:r>
            <a:r>
              <a:rPr lang="en-US" sz="3200" dirty="0" smtClean="0"/>
              <a:t>(cont.)</a:t>
            </a:r>
            <a:br>
              <a:rPr lang="en-US" sz="3200" dirty="0" smtClean="0"/>
            </a:br>
            <a:r>
              <a:rPr lang="en-US" sz="3200" dirty="0" smtClean="0"/>
              <a:t>(ownership)</a:t>
            </a:r>
            <a:endParaRPr lang="en-US" dirty="0"/>
          </a:p>
        </p:txBody>
      </p:sp>
      <p:sp>
        <p:nvSpPr>
          <p:cNvPr id="3" name="Content Placeholder 2"/>
          <p:cNvSpPr>
            <a:spLocks noGrp="1"/>
          </p:cNvSpPr>
          <p:nvPr>
            <p:ph idx="1"/>
          </p:nvPr>
        </p:nvSpPr>
        <p:spPr/>
        <p:txBody>
          <a:bodyPr/>
          <a:lstStyle/>
          <a:p>
            <a:pPr marL="457200" indent="-457200">
              <a:buFont typeface="+mj-lt"/>
              <a:buAutoNum type="arabicPeriod" startAt="4"/>
            </a:pPr>
            <a:r>
              <a:rPr lang="en-US" dirty="0"/>
              <a:t>Commitment of Auburn University Resources, </a:t>
            </a:r>
            <a:endParaRPr lang="en-US" dirty="0" smtClean="0"/>
          </a:p>
          <a:p>
            <a:pPr marL="749808" lvl="1" indent="-457200">
              <a:buFont typeface="Wingdings" panose="05000000000000000000" pitchFamily="2" charset="2"/>
              <a:buChar char="§"/>
            </a:pPr>
            <a:r>
              <a:rPr lang="en-US" dirty="0" smtClean="0"/>
              <a:t>“</a:t>
            </a:r>
            <a:r>
              <a:rPr lang="en-US" dirty="0"/>
              <a:t>When Auburn …makes substantial commitment of resources…[it] may be entitled to some…ownership share…” </a:t>
            </a:r>
            <a:endParaRPr lang="en-US" dirty="0" smtClean="0"/>
          </a:p>
          <a:p>
            <a:pPr marL="749808" lvl="1" indent="-457200">
              <a:buFont typeface="Wingdings" panose="05000000000000000000" pitchFamily="2" charset="2"/>
              <a:buChar char="§"/>
            </a:pPr>
            <a:r>
              <a:rPr lang="en-US" dirty="0" smtClean="0"/>
              <a:t>“…specific determination of ‘substantial resources,’ as well as …contractual details… should be determined…before the work is published or otherwise distributed.”</a:t>
            </a:r>
          </a:p>
          <a:p>
            <a:pPr marL="749808" lvl="1" indent="-457200">
              <a:buFont typeface="Wingdings" panose="05000000000000000000" pitchFamily="2" charset="2"/>
              <a:buChar char="§"/>
            </a:pPr>
            <a:endParaRPr lang="en-US" dirty="0"/>
          </a:p>
          <a:p>
            <a:pPr marL="749808" lvl="1" indent="-457200">
              <a:buFont typeface="Wingdings" panose="05000000000000000000" pitchFamily="2" charset="2"/>
              <a:buChar char="§"/>
            </a:pPr>
            <a:r>
              <a:rPr lang="en-US" dirty="0" smtClean="0"/>
              <a:t>In other words… Negotiate and specify in writing BEFORE the project is begun (ideally), but certainly before completion and/or distribution of the project.</a:t>
            </a:r>
            <a:endParaRPr lang="en-US" dirty="0"/>
          </a:p>
          <a:p>
            <a:endParaRPr lang="en-US" dirty="0"/>
          </a:p>
        </p:txBody>
      </p:sp>
    </p:spTree>
    <p:extLst>
      <p:ext uri="{BB962C8B-B14F-4D97-AF65-F5344CB8AC3E}">
        <p14:creationId xmlns:p14="http://schemas.microsoft.com/office/powerpoint/2010/main" val="1785553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Nutshell </a:t>
            </a:r>
            <a:r>
              <a:rPr lang="en-US" sz="3200" dirty="0" smtClean="0"/>
              <a:t>(cont.)</a:t>
            </a:r>
            <a:r>
              <a:rPr lang="en-US" dirty="0" smtClean="0"/>
              <a:t/>
            </a:r>
            <a:br>
              <a:rPr lang="en-US" dirty="0" smtClean="0"/>
            </a:br>
            <a:r>
              <a:rPr lang="en-US" sz="3200" dirty="0" smtClean="0"/>
              <a:t>(Royalties/Remuneration)</a:t>
            </a:r>
            <a:endParaRPr lang="en-US" sz="3200" dirty="0"/>
          </a:p>
        </p:txBody>
      </p:sp>
      <p:sp>
        <p:nvSpPr>
          <p:cNvPr id="3" name="Content Placeholder 2"/>
          <p:cNvSpPr>
            <a:spLocks noGrp="1"/>
          </p:cNvSpPr>
          <p:nvPr>
            <p:ph idx="1"/>
          </p:nvPr>
        </p:nvSpPr>
        <p:spPr>
          <a:xfrm>
            <a:off x="822959" y="1845733"/>
            <a:ext cx="7543801" cy="4398949"/>
          </a:xfrm>
        </p:spPr>
        <p:txBody>
          <a:bodyPr>
            <a:normAutofit/>
          </a:bodyPr>
          <a:lstStyle/>
          <a:p>
            <a:pPr marL="457200" indent="-457200">
              <a:buFont typeface="+mj-lt"/>
              <a:buAutoNum type="arabicPeriod"/>
            </a:pPr>
            <a:r>
              <a:rPr lang="en-US" dirty="0" smtClean="0"/>
              <a:t>If author hasn’t used substantial university resources, the work is the sole property of the author(s).</a:t>
            </a:r>
          </a:p>
          <a:p>
            <a:pPr marL="457200" indent="-457200">
              <a:buFont typeface="+mj-lt"/>
              <a:buAutoNum type="arabicPeriod"/>
            </a:pPr>
            <a:r>
              <a:rPr lang="en-US" dirty="0" smtClean="0"/>
              <a:t>If AU has no ownership and/or investment, … AU makes no claim on the Exclusive Rights of the copyright owner.</a:t>
            </a:r>
          </a:p>
          <a:p>
            <a:pPr marL="457200" indent="-457200">
              <a:buFont typeface="+mj-lt"/>
              <a:buAutoNum type="arabicPeriod"/>
            </a:pPr>
            <a:r>
              <a:rPr lang="en-US" dirty="0" smtClean="0"/>
              <a:t>Where AU has made substantial  commitment of resource… [it] may request the reservation of certain exclusive rights or income sharing.  This shall be done according to written contract determined prior to publication/distribution.</a:t>
            </a:r>
          </a:p>
          <a:p>
            <a:pPr marL="457200" indent="-457200">
              <a:buFont typeface="+mj-lt"/>
              <a:buAutoNum type="arabicPeriod"/>
            </a:pPr>
            <a:r>
              <a:rPr lang="en-US" dirty="0" smtClean="0"/>
              <a:t>Absent a written contract it shall presumed that  the University and the authors are co-owners of the work, and </a:t>
            </a:r>
            <a:r>
              <a:rPr lang="en-US" dirty="0" smtClean="0"/>
              <a:t>AU is entitled </a:t>
            </a:r>
            <a:r>
              <a:rPr lang="en-US" dirty="0" smtClean="0"/>
              <a:t>to recoup its contribution before any distribution of royalties.</a:t>
            </a:r>
            <a:endParaRPr lang="en-US" dirty="0"/>
          </a:p>
        </p:txBody>
      </p:sp>
    </p:spTree>
    <p:extLst>
      <p:ext uri="{BB962C8B-B14F-4D97-AF65-F5344CB8AC3E}">
        <p14:creationId xmlns:p14="http://schemas.microsoft.com/office/powerpoint/2010/main" val="1844442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Questions/Comments?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506826985"/>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66</TotalTime>
  <Words>480</Words>
  <Application>Microsoft Office PowerPoint</Application>
  <PresentationFormat>On-screen Show (4:3)</PresentationFormat>
  <Paragraphs>45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Calibri Light</vt:lpstr>
      <vt:lpstr>Wingdings</vt:lpstr>
      <vt:lpstr>Retrospect</vt:lpstr>
      <vt:lpstr>Creation of Copyrighted Materials Policy   (Revision of Current Policy)</vt:lpstr>
      <vt:lpstr>Committee Members</vt:lpstr>
      <vt:lpstr>Charge</vt:lpstr>
      <vt:lpstr>Rationale</vt:lpstr>
      <vt:lpstr>Committee Work to Date</vt:lpstr>
      <vt:lpstr>Creation Policy in a Nutshell (ownership)</vt:lpstr>
      <vt:lpstr>Policy Nutshell (cont.) (ownership)</vt:lpstr>
      <vt:lpstr>Policy Nutshell (cont.) (Royalties/Remuneration)</vt:lpstr>
      <vt:lpstr>Questions/Comments?</vt:lpstr>
    </vt:vector>
  </TitlesOfParts>
  <Company>Auburn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Creation of Copyrighted Materials – Revised Policy</dc:title>
  <dc:creator>Sara Wolf</dc:creator>
  <cp:lastModifiedBy>Sara Wolf</cp:lastModifiedBy>
  <cp:revision>10</cp:revision>
  <dcterms:created xsi:type="dcterms:W3CDTF">2015-08-24T13:20:24Z</dcterms:created>
  <dcterms:modified xsi:type="dcterms:W3CDTF">2015-08-24T22:00:43Z</dcterms:modified>
</cp:coreProperties>
</file>