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8" r:id="rId3"/>
    <p:sldId id="257"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1" d="100"/>
          <a:sy n="61" d="100"/>
        </p:scale>
        <p:origin x="801" y="42"/>
      </p:cViewPr>
      <p:guideLst/>
    </p:cSldViewPr>
  </p:slideViewPr>
  <p:notesTextViewPr>
    <p:cViewPr>
      <p:scale>
        <a:sx n="1" d="1"/>
        <a:sy n="1" d="1"/>
      </p:scale>
      <p:origin x="0" y="0"/>
    </p:cViewPr>
  </p:notesTextViewPr>
  <p:notesViewPr>
    <p:cSldViewPr snapToGrid="0">
      <p:cViewPr varScale="1">
        <p:scale>
          <a:sx n="46" d="100"/>
          <a:sy n="46" d="100"/>
        </p:scale>
        <p:origin x="27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394A-E323-4149-9C5A-9B0D1FFEB28B}" type="datetimeFigureOut">
              <a:rPr lang="en-US" smtClean="0"/>
              <a:t>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36230-37F2-44D0-A8A6-68A2EEABB6A1}" type="slidenum">
              <a:rPr lang="en-US" smtClean="0"/>
              <a:t>‹#›</a:t>
            </a:fld>
            <a:endParaRPr lang="en-US"/>
          </a:p>
        </p:txBody>
      </p:sp>
    </p:spTree>
    <p:extLst>
      <p:ext uri="{BB962C8B-B14F-4D97-AF65-F5344CB8AC3E}">
        <p14:creationId xmlns:p14="http://schemas.microsoft.com/office/powerpoint/2010/main" val="408380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163379" y="416045"/>
            <a:ext cx="838199" cy="767687"/>
          </a:xfrm>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2/10/2016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5495"/>
            <a:ext cx="10685354" cy="3329581"/>
          </a:xfrm>
        </p:spPr>
        <p:txBody>
          <a:bodyPr/>
          <a:lstStyle/>
          <a:p>
            <a:r>
              <a:rPr lang="en-US" dirty="0" smtClean="0"/>
              <a:t>Administrator </a:t>
            </a:r>
            <a:r>
              <a:rPr lang="en-US" dirty="0" smtClean="0"/>
              <a:t>Evaluation </a:t>
            </a:r>
            <a:endParaRPr lang="en-US" dirty="0">
              <a:solidFill>
                <a:srgbClr val="FF0000"/>
              </a:solidFill>
            </a:endParaRPr>
          </a:p>
        </p:txBody>
      </p:sp>
      <p:sp>
        <p:nvSpPr>
          <p:cNvPr id="3" name="Subtitle 2"/>
          <p:cNvSpPr>
            <a:spLocks noGrp="1"/>
          </p:cNvSpPr>
          <p:nvPr>
            <p:ph type="subTitle" idx="1"/>
          </p:nvPr>
        </p:nvSpPr>
        <p:spPr/>
        <p:txBody>
          <a:bodyPr>
            <a:normAutofit/>
          </a:bodyPr>
          <a:lstStyle/>
          <a:p>
            <a:r>
              <a:rPr lang="en-US" sz="2800" cap="none" dirty="0" smtClean="0"/>
              <a:t>A quick update</a:t>
            </a:r>
            <a:endParaRPr lang="en-US" sz="2800" cap="none" dirty="0"/>
          </a:p>
        </p:txBody>
      </p:sp>
    </p:spTree>
    <p:extLst>
      <p:ext uri="{BB962C8B-B14F-4D97-AF65-F5344CB8AC3E}">
        <p14:creationId xmlns:p14="http://schemas.microsoft.com/office/powerpoint/2010/main" val="3374691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70" y="841829"/>
            <a:ext cx="11900371" cy="5508171"/>
          </a:xfrm>
          <a:prstGeom prst="rect">
            <a:avLst/>
          </a:prstGeom>
        </p:spPr>
      </p:pic>
      <p:pic>
        <p:nvPicPr>
          <p:cNvPr id="4" name="Picture 3"/>
          <p:cNvPicPr>
            <a:picLocks noChangeAspect="1"/>
          </p:cNvPicPr>
          <p:nvPr/>
        </p:nvPicPr>
        <p:blipFill>
          <a:blip r:embed="rId3"/>
          <a:stretch>
            <a:fillRect/>
          </a:stretch>
        </p:blipFill>
        <p:spPr>
          <a:xfrm>
            <a:off x="7696200" y="923365"/>
            <a:ext cx="3552371" cy="330760"/>
          </a:xfrm>
          <a:prstGeom prst="rect">
            <a:avLst/>
          </a:prstGeom>
        </p:spPr>
      </p:pic>
    </p:spTree>
    <p:extLst>
      <p:ext uri="{BB962C8B-B14F-4D97-AF65-F5344CB8AC3E}">
        <p14:creationId xmlns:p14="http://schemas.microsoft.com/office/powerpoint/2010/main" val="2040238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5495"/>
            <a:ext cx="10685354" cy="3329581"/>
          </a:xfrm>
        </p:spPr>
        <p:txBody>
          <a:bodyPr/>
          <a:lstStyle/>
          <a:p>
            <a:r>
              <a:rPr lang="en-US" dirty="0" smtClean="0"/>
              <a:t>Questions?</a:t>
            </a:r>
            <a:endParaRPr lang="en-US" dirty="0">
              <a:solidFill>
                <a:srgbClr val="FF0000"/>
              </a:solidFill>
            </a:endParaRPr>
          </a:p>
        </p:txBody>
      </p:sp>
    </p:spTree>
    <p:extLst>
      <p:ext uri="{BB962C8B-B14F-4D97-AF65-F5344CB8AC3E}">
        <p14:creationId xmlns:p14="http://schemas.microsoft.com/office/powerpoint/2010/main" val="20261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75495"/>
            <a:ext cx="8825658" cy="3329581"/>
          </a:xfrm>
        </p:spPr>
        <p:txBody>
          <a:bodyPr/>
          <a:lstStyle/>
          <a:p>
            <a:r>
              <a:rPr lang="en-US" dirty="0" smtClean="0"/>
              <a:t>Committee Charter</a:t>
            </a:r>
            <a:endParaRPr lang="en-US" dirty="0"/>
          </a:p>
        </p:txBody>
      </p:sp>
      <p:sp>
        <p:nvSpPr>
          <p:cNvPr id="6" name="Subtitle 5"/>
          <p:cNvSpPr>
            <a:spLocks noGrp="1"/>
          </p:cNvSpPr>
          <p:nvPr>
            <p:ph type="subTitle" idx="1"/>
          </p:nvPr>
        </p:nvSpPr>
        <p:spPr>
          <a:xfrm>
            <a:off x="1154955" y="4449828"/>
            <a:ext cx="10438818" cy="1834960"/>
          </a:xfrm>
        </p:spPr>
        <p:txBody>
          <a:bodyPr>
            <a:noAutofit/>
          </a:bodyPr>
          <a:lstStyle/>
          <a:p>
            <a:r>
              <a:rPr lang="en-US" sz="2800" cap="none" dirty="0"/>
              <a:t>The committee shall oversee and/or conduct a periodic evaluation of University administrators involved in the University's teaching, research, and extension programs and provide a report of aggregate data to the Senate.</a:t>
            </a:r>
          </a:p>
          <a:p>
            <a:endParaRPr lang="en-US" sz="2800" dirty="0"/>
          </a:p>
        </p:txBody>
      </p:sp>
      <p:sp>
        <p:nvSpPr>
          <p:cNvPr id="3" name="Rectangle 2"/>
          <p:cNvSpPr/>
          <p:nvPr/>
        </p:nvSpPr>
        <p:spPr>
          <a:xfrm>
            <a:off x="1126433" y="6475850"/>
            <a:ext cx="9978887" cy="307777"/>
          </a:xfrm>
          <a:prstGeom prst="rect">
            <a:avLst/>
          </a:prstGeom>
        </p:spPr>
        <p:txBody>
          <a:bodyPr wrap="square">
            <a:spAutoFit/>
          </a:bodyPr>
          <a:lstStyle/>
          <a:p>
            <a:r>
              <a:rPr lang="en-US" sz="1400" dirty="0"/>
              <a:t>http://www.auburn.edu/administration/governance/senate/website/committees/administrator_evaluation.html</a:t>
            </a:r>
          </a:p>
        </p:txBody>
      </p:sp>
    </p:spTree>
    <p:extLst>
      <p:ext uri="{BB962C8B-B14F-4D97-AF65-F5344CB8AC3E}">
        <p14:creationId xmlns:p14="http://schemas.microsoft.com/office/powerpoint/2010/main" val="38211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1293" y="250093"/>
            <a:ext cx="7660799" cy="971291"/>
          </a:xfrm>
        </p:spPr>
        <p:txBody>
          <a:bodyPr/>
          <a:lstStyle/>
          <a:p>
            <a:r>
              <a:rPr lang="en-US" sz="5400" dirty="0" smtClean="0"/>
              <a:t>Committee Members</a:t>
            </a:r>
            <a:endParaRPr lang="en-US" sz="5400" dirty="0"/>
          </a:p>
        </p:txBody>
      </p:sp>
      <p:sp>
        <p:nvSpPr>
          <p:cNvPr id="3" name="Subtitle 2"/>
          <p:cNvSpPr>
            <a:spLocks noGrp="1"/>
          </p:cNvSpPr>
          <p:nvPr>
            <p:ph type="subTitle" idx="1"/>
          </p:nvPr>
        </p:nvSpPr>
        <p:spPr>
          <a:xfrm>
            <a:off x="607879" y="1597705"/>
            <a:ext cx="5339629" cy="4647974"/>
          </a:xfrm>
        </p:spPr>
        <p:txBody>
          <a:bodyPr>
            <a:normAutofit fontScale="85000" lnSpcReduction="20000"/>
          </a:bodyPr>
          <a:lstStyle/>
          <a:p>
            <a:r>
              <a:rPr lang="en-US" sz="2400" b="1" u="sng" dirty="0" smtClean="0">
                <a:solidFill>
                  <a:schemeClr val="accent2">
                    <a:lumMod val="60000"/>
                    <a:lumOff val="40000"/>
                  </a:schemeClr>
                </a:solidFill>
              </a:rPr>
              <a:t>Academic Year 2014-2015 </a:t>
            </a:r>
          </a:p>
          <a:p>
            <a:r>
              <a:rPr lang="en-US" sz="2100" cap="none" dirty="0" smtClean="0">
                <a:solidFill>
                  <a:schemeClr val="accent2">
                    <a:lumMod val="60000"/>
                    <a:lumOff val="40000"/>
                  </a:schemeClr>
                </a:solidFill>
              </a:rPr>
              <a:t>Yasser Gowayed, Polymer and Fiber Engineering – 2017 (Chair)</a:t>
            </a:r>
          </a:p>
          <a:p>
            <a:r>
              <a:rPr lang="en-US" sz="2100" cap="none" dirty="0" smtClean="0">
                <a:solidFill>
                  <a:schemeClr val="accent2">
                    <a:lumMod val="60000"/>
                    <a:lumOff val="40000"/>
                  </a:schemeClr>
                </a:solidFill>
              </a:rPr>
              <a:t>James Shelley, Philosophy – 2015</a:t>
            </a:r>
          </a:p>
          <a:p>
            <a:r>
              <a:rPr lang="en-US" sz="2100" cap="none" dirty="0" smtClean="0">
                <a:solidFill>
                  <a:schemeClr val="accent2">
                    <a:lumMod val="60000"/>
                    <a:lumOff val="40000"/>
                  </a:schemeClr>
                </a:solidFill>
              </a:rPr>
              <a:t>William Kelly, Political Science – 2016</a:t>
            </a:r>
          </a:p>
          <a:p>
            <a:r>
              <a:rPr lang="en-US" sz="2100" cap="none" dirty="0" smtClean="0">
                <a:solidFill>
                  <a:schemeClr val="accent2">
                    <a:lumMod val="60000"/>
                    <a:lumOff val="40000"/>
                  </a:schemeClr>
                </a:solidFill>
              </a:rPr>
              <a:t>Xing Ping Hu, Entomology and Plant Pathology – 2016</a:t>
            </a:r>
          </a:p>
          <a:p>
            <a:r>
              <a:rPr lang="en-US" sz="2100" cap="none" dirty="0" smtClean="0">
                <a:solidFill>
                  <a:schemeClr val="accent2">
                    <a:lumMod val="60000"/>
                    <a:lumOff val="40000"/>
                  </a:schemeClr>
                </a:solidFill>
              </a:rPr>
              <a:t>Valentina </a:t>
            </a:r>
            <a:r>
              <a:rPr lang="en-US" sz="2100" cap="none" dirty="0" err="1" smtClean="0">
                <a:solidFill>
                  <a:schemeClr val="accent2">
                    <a:lumMod val="60000"/>
                    <a:lumOff val="40000"/>
                  </a:schemeClr>
                </a:solidFill>
              </a:rPr>
              <a:t>Hartarska</a:t>
            </a:r>
            <a:r>
              <a:rPr lang="en-US" sz="2100" cap="none" dirty="0" smtClean="0">
                <a:solidFill>
                  <a:schemeClr val="accent2">
                    <a:lumMod val="60000"/>
                    <a:lumOff val="40000"/>
                  </a:schemeClr>
                </a:solidFill>
              </a:rPr>
              <a:t>, Agricultural Economics and Rural Sociology – 2016</a:t>
            </a:r>
          </a:p>
          <a:p>
            <a:r>
              <a:rPr lang="en-US" sz="2100" cap="none" dirty="0" smtClean="0">
                <a:solidFill>
                  <a:schemeClr val="accent2">
                    <a:lumMod val="60000"/>
                    <a:lumOff val="40000"/>
                  </a:schemeClr>
                </a:solidFill>
              </a:rPr>
              <a:t>Jose </a:t>
            </a:r>
            <a:r>
              <a:rPr lang="en-US" sz="2100" cap="none" dirty="0" err="1" smtClean="0">
                <a:solidFill>
                  <a:schemeClr val="accent2">
                    <a:lumMod val="60000"/>
                    <a:lumOff val="40000"/>
                  </a:schemeClr>
                </a:solidFill>
              </a:rPr>
              <a:t>Llanes</a:t>
            </a:r>
            <a:r>
              <a:rPr lang="en-US" sz="2100" cap="none" dirty="0" smtClean="0">
                <a:solidFill>
                  <a:schemeClr val="accent2">
                    <a:lumMod val="60000"/>
                    <a:lumOff val="40000"/>
                  </a:schemeClr>
                </a:solidFill>
              </a:rPr>
              <a:t>, EFLT – 2017</a:t>
            </a:r>
          </a:p>
          <a:p>
            <a:r>
              <a:rPr lang="en-US" sz="2100" cap="none" dirty="0" smtClean="0">
                <a:solidFill>
                  <a:schemeClr val="accent2">
                    <a:lumMod val="60000"/>
                    <a:lumOff val="40000"/>
                  </a:schemeClr>
                </a:solidFill>
              </a:rPr>
              <a:t>Tammy Williams, </a:t>
            </a:r>
            <a:r>
              <a:rPr lang="en-US" sz="2100" cap="none" dirty="0">
                <a:solidFill>
                  <a:schemeClr val="accent2">
                    <a:lumMod val="60000"/>
                    <a:lumOff val="40000"/>
                  </a:schemeClr>
                </a:solidFill>
              </a:rPr>
              <a:t>Staff </a:t>
            </a:r>
            <a:r>
              <a:rPr lang="en-US" sz="2100" cap="none" dirty="0" smtClean="0">
                <a:solidFill>
                  <a:schemeClr val="accent2">
                    <a:lumMod val="60000"/>
                    <a:lumOff val="40000"/>
                  </a:schemeClr>
                </a:solidFill>
              </a:rPr>
              <a:t>Representative</a:t>
            </a:r>
            <a:r>
              <a:rPr lang="en-US" sz="2100" cap="none" dirty="0">
                <a:solidFill>
                  <a:schemeClr val="accent2">
                    <a:lumMod val="60000"/>
                    <a:lumOff val="40000"/>
                  </a:schemeClr>
                </a:solidFill>
              </a:rPr>
              <a:t> </a:t>
            </a:r>
            <a:r>
              <a:rPr lang="en-US" sz="2100" cap="none" dirty="0" smtClean="0">
                <a:solidFill>
                  <a:schemeClr val="accent2">
                    <a:lumMod val="60000"/>
                    <a:lumOff val="40000"/>
                  </a:schemeClr>
                </a:solidFill>
              </a:rPr>
              <a:t>– 2017</a:t>
            </a:r>
          </a:p>
          <a:p>
            <a:r>
              <a:rPr lang="en-US" sz="2100" cap="none" dirty="0" smtClean="0">
                <a:solidFill>
                  <a:schemeClr val="accent2">
                    <a:lumMod val="60000"/>
                    <a:lumOff val="40000"/>
                  </a:schemeClr>
                </a:solidFill>
              </a:rPr>
              <a:t>Cathy Pate, A&amp;P Representative – 2017</a:t>
            </a:r>
          </a:p>
          <a:p>
            <a:r>
              <a:rPr lang="en-US" sz="2100" cap="none" dirty="0" smtClean="0">
                <a:solidFill>
                  <a:schemeClr val="accent2">
                    <a:lumMod val="60000"/>
                    <a:lumOff val="40000"/>
                  </a:schemeClr>
                </a:solidFill>
              </a:rPr>
              <a:t>Jackson Pruett, non-voting </a:t>
            </a:r>
            <a:r>
              <a:rPr lang="en-US" sz="2100" cap="none" dirty="0">
                <a:solidFill>
                  <a:schemeClr val="accent2">
                    <a:lumMod val="60000"/>
                    <a:lumOff val="40000"/>
                  </a:schemeClr>
                </a:solidFill>
              </a:rPr>
              <a:t>student </a:t>
            </a:r>
            <a:r>
              <a:rPr lang="en-US" sz="2100" cap="none" dirty="0" smtClean="0">
                <a:solidFill>
                  <a:schemeClr val="accent2">
                    <a:lumMod val="60000"/>
                    <a:lumOff val="40000"/>
                  </a:schemeClr>
                </a:solidFill>
              </a:rPr>
              <a:t>representative – 2015</a:t>
            </a:r>
          </a:p>
          <a:p>
            <a:endParaRPr lang="en-US" dirty="0">
              <a:solidFill>
                <a:schemeClr val="accent2">
                  <a:lumMod val="60000"/>
                  <a:lumOff val="40000"/>
                </a:schemeClr>
              </a:solidFill>
            </a:endParaRPr>
          </a:p>
          <a:p>
            <a:endParaRPr lang="en-US" dirty="0" smtClean="0">
              <a:solidFill>
                <a:schemeClr val="accent2">
                  <a:lumMod val="60000"/>
                  <a:lumOff val="40000"/>
                </a:schemeClr>
              </a:solidFill>
            </a:endParaRPr>
          </a:p>
          <a:p>
            <a:endParaRPr lang="en-US" dirty="0">
              <a:solidFill>
                <a:schemeClr val="accent2">
                  <a:lumMod val="60000"/>
                  <a:lumOff val="40000"/>
                </a:schemeClr>
              </a:solidFill>
            </a:endParaRPr>
          </a:p>
        </p:txBody>
      </p:sp>
      <p:sp>
        <p:nvSpPr>
          <p:cNvPr id="5" name="Subtitle 2"/>
          <p:cNvSpPr txBox="1">
            <a:spLocks/>
          </p:cNvSpPr>
          <p:nvPr/>
        </p:nvSpPr>
        <p:spPr>
          <a:xfrm>
            <a:off x="6340467" y="1597705"/>
            <a:ext cx="5339629" cy="4647974"/>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2400" b="1" u="sng" dirty="0" smtClean="0">
                <a:solidFill>
                  <a:schemeClr val="accent2">
                    <a:lumMod val="60000"/>
                    <a:lumOff val="40000"/>
                  </a:schemeClr>
                </a:solidFill>
              </a:rPr>
              <a:t>Academic Year 2015-2016 </a:t>
            </a:r>
          </a:p>
          <a:p>
            <a:r>
              <a:rPr lang="en-US" sz="2100" cap="none" dirty="0" smtClean="0">
                <a:solidFill>
                  <a:schemeClr val="accent2">
                    <a:lumMod val="60000"/>
                    <a:lumOff val="40000"/>
                  </a:schemeClr>
                </a:solidFill>
              </a:rPr>
              <a:t>Yasser Gowayed, Mechanical Engineering – 2017 </a:t>
            </a:r>
            <a:r>
              <a:rPr lang="en-US" sz="2100" cap="none" dirty="0">
                <a:solidFill>
                  <a:schemeClr val="accent2">
                    <a:lumMod val="60000"/>
                    <a:lumOff val="40000"/>
                  </a:schemeClr>
                </a:solidFill>
              </a:rPr>
              <a:t> (Chair)</a:t>
            </a:r>
            <a:endParaRPr lang="en-US" sz="2100" cap="none" dirty="0" smtClean="0">
              <a:solidFill>
                <a:schemeClr val="accent2">
                  <a:lumMod val="60000"/>
                  <a:lumOff val="40000"/>
                </a:schemeClr>
              </a:solidFill>
            </a:endParaRPr>
          </a:p>
          <a:p>
            <a:r>
              <a:rPr lang="en-US" sz="2100" cap="none" dirty="0" smtClean="0">
                <a:solidFill>
                  <a:schemeClr val="accent2">
                    <a:lumMod val="60000"/>
                    <a:lumOff val="40000"/>
                  </a:schemeClr>
                </a:solidFill>
              </a:rPr>
              <a:t>William Kelly, </a:t>
            </a:r>
            <a:r>
              <a:rPr lang="en-US" sz="2100" cap="none" dirty="0">
                <a:solidFill>
                  <a:schemeClr val="accent2">
                    <a:lumMod val="60000"/>
                    <a:lumOff val="40000"/>
                  </a:schemeClr>
                </a:solidFill>
              </a:rPr>
              <a:t>Political </a:t>
            </a:r>
            <a:r>
              <a:rPr lang="en-US" sz="2100" cap="none" dirty="0" smtClean="0">
                <a:solidFill>
                  <a:schemeClr val="accent2">
                    <a:lumMod val="60000"/>
                    <a:lumOff val="40000"/>
                  </a:schemeClr>
                </a:solidFill>
              </a:rPr>
              <a:t>Science</a:t>
            </a:r>
            <a:r>
              <a:rPr lang="en-US" sz="2100" cap="none" dirty="0">
                <a:solidFill>
                  <a:schemeClr val="accent2">
                    <a:lumMod val="60000"/>
                    <a:lumOff val="40000"/>
                  </a:schemeClr>
                </a:solidFill>
              </a:rPr>
              <a:t> </a:t>
            </a:r>
            <a:r>
              <a:rPr lang="en-US" sz="2100" cap="none" dirty="0" smtClean="0">
                <a:solidFill>
                  <a:schemeClr val="accent2">
                    <a:lumMod val="60000"/>
                    <a:lumOff val="40000"/>
                  </a:schemeClr>
                </a:solidFill>
              </a:rPr>
              <a:t>– </a:t>
            </a:r>
            <a:r>
              <a:rPr lang="en-US" sz="2100" cap="none" dirty="0">
                <a:solidFill>
                  <a:schemeClr val="accent2">
                    <a:lumMod val="60000"/>
                    <a:lumOff val="40000"/>
                  </a:schemeClr>
                </a:solidFill>
              </a:rPr>
              <a:t>2016</a:t>
            </a:r>
          </a:p>
          <a:p>
            <a:r>
              <a:rPr lang="en-US" sz="2100" cap="none" dirty="0" err="1">
                <a:solidFill>
                  <a:schemeClr val="accent2">
                    <a:lumMod val="60000"/>
                    <a:lumOff val="40000"/>
                  </a:schemeClr>
                </a:solidFill>
              </a:rPr>
              <a:t>Hulya</a:t>
            </a:r>
            <a:r>
              <a:rPr lang="en-US" sz="2100" cap="none" dirty="0">
                <a:solidFill>
                  <a:schemeClr val="accent2">
                    <a:lumMod val="60000"/>
                    <a:lumOff val="40000"/>
                  </a:schemeClr>
                </a:solidFill>
              </a:rPr>
              <a:t> </a:t>
            </a:r>
            <a:r>
              <a:rPr lang="en-US" sz="2100" cap="none" dirty="0" err="1">
                <a:solidFill>
                  <a:schemeClr val="accent2">
                    <a:lumMod val="60000"/>
                    <a:lumOff val="40000"/>
                  </a:schemeClr>
                </a:solidFill>
              </a:rPr>
              <a:t>Kirkici</a:t>
            </a:r>
            <a:r>
              <a:rPr lang="en-US" sz="2100" cap="none" dirty="0">
                <a:solidFill>
                  <a:schemeClr val="accent2">
                    <a:lumMod val="60000"/>
                    <a:lumOff val="40000"/>
                  </a:schemeClr>
                </a:solidFill>
              </a:rPr>
              <a:t>, Electrical and Computer </a:t>
            </a:r>
            <a:r>
              <a:rPr lang="en-US" sz="2100" cap="none" dirty="0" smtClean="0">
                <a:solidFill>
                  <a:schemeClr val="accent2">
                    <a:lumMod val="60000"/>
                    <a:lumOff val="40000"/>
                  </a:schemeClr>
                </a:solidFill>
              </a:rPr>
              <a:t>Engineering – </a:t>
            </a:r>
            <a:r>
              <a:rPr lang="en-US" sz="2100" cap="none" dirty="0">
                <a:solidFill>
                  <a:schemeClr val="accent2">
                    <a:lumMod val="60000"/>
                    <a:lumOff val="40000"/>
                  </a:schemeClr>
                </a:solidFill>
              </a:rPr>
              <a:t>2016</a:t>
            </a:r>
          </a:p>
          <a:p>
            <a:r>
              <a:rPr lang="en-US" sz="2100" cap="none" dirty="0" smtClean="0">
                <a:solidFill>
                  <a:schemeClr val="accent2">
                    <a:lumMod val="60000"/>
                    <a:lumOff val="40000"/>
                  </a:schemeClr>
                </a:solidFill>
              </a:rPr>
              <a:t>Valentina </a:t>
            </a:r>
            <a:r>
              <a:rPr lang="en-US" sz="2100" cap="none" dirty="0" err="1">
                <a:solidFill>
                  <a:schemeClr val="accent2">
                    <a:lumMod val="60000"/>
                    <a:lumOff val="40000"/>
                  </a:schemeClr>
                </a:solidFill>
              </a:rPr>
              <a:t>Hartarska</a:t>
            </a:r>
            <a:r>
              <a:rPr lang="en-US" sz="2100" cap="none" dirty="0">
                <a:solidFill>
                  <a:schemeClr val="accent2">
                    <a:lumMod val="60000"/>
                    <a:lumOff val="40000"/>
                  </a:schemeClr>
                </a:solidFill>
              </a:rPr>
              <a:t>, Agricultural Economics and Rural Sociology – 2016</a:t>
            </a:r>
          </a:p>
          <a:p>
            <a:r>
              <a:rPr lang="en-US" sz="2100" cap="none" dirty="0">
                <a:solidFill>
                  <a:schemeClr val="accent2">
                    <a:lumMod val="60000"/>
                    <a:lumOff val="40000"/>
                  </a:schemeClr>
                </a:solidFill>
              </a:rPr>
              <a:t>Jose </a:t>
            </a:r>
            <a:r>
              <a:rPr lang="en-US" sz="2100" cap="none" dirty="0" err="1">
                <a:solidFill>
                  <a:schemeClr val="accent2">
                    <a:lumMod val="60000"/>
                    <a:lumOff val="40000"/>
                  </a:schemeClr>
                </a:solidFill>
              </a:rPr>
              <a:t>Llanes</a:t>
            </a:r>
            <a:r>
              <a:rPr lang="en-US" sz="2100" cap="none" dirty="0">
                <a:solidFill>
                  <a:schemeClr val="accent2">
                    <a:lumMod val="60000"/>
                    <a:lumOff val="40000"/>
                  </a:schemeClr>
                </a:solidFill>
              </a:rPr>
              <a:t>, EFLT – 2017</a:t>
            </a:r>
          </a:p>
          <a:p>
            <a:r>
              <a:rPr lang="en-US" sz="2100" cap="none" dirty="0">
                <a:solidFill>
                  <a:schemeClr val="accent2">
                    <a:lumMod val="60000"/>
                    <a:lumOff val="40000"/>
                  </a:schemeClr>
                </a:solidFill>
              </a:rPr>
              <a:t>Jodie </a:t>
            </a:r>
            <a:r>
              <a:rPr lang="en-US" sz="2100" cap="none" dirty="0" smtClean="0">
                <a:solidFill>
                  <a:schemeClr val="accent2">
                    <a:lumMod val="60000"/>
                    <a:lumOff val="40000"/>
                  </a:schemeClr>
                </a:solidFill>
              </a:rPr>
              <a:t>Kenney, </a:t>
            </a:r>
            <a:r>
              <a:rPr lang="en-US" sz="2100" cap="none" dirty="0">
                <a:solidFill>
                  <a:schemeClr val="accent2">
                    <a:lumMod val="60000"/>
                    <a:lumOff val="40000"/>
                  </a:schemeClr>
                </a:solidFill>
              </a:rPr>
              <a:t>Forestry and Wildlife </a:t>
            </a:r>
            <a:r>
              <a:rPr lang="en-US" sz="2100" cap="none" dirty="0" smtClean="0">
                <a:solidFill>
                  <a:schemeClr val="accent2">
                    <a:lumMod val="60000"/>
                    <a:lumOff val="40000"/>
                  </a:schemeClr>
                </a:solidFill>
              </a:rPr>
              <a:t>Sciences </a:t>
            </a:r>
            <a:r>
              <a:rPr lang="en-US" sz="2100" cap="none" dirty="0">
                <a:solidFill>
                  <a:schemeClr val="accent2">
                    <a:lumMod val="60000"/>
                    <a:lumOff val="40000"/>
                  </a:schemeClr>
                </a:solidFill>
              </a:rPr>
              <a:t>– 2018</a:t>
            </a:r>
          </a:p>
          <a:p>
            <a:r>
              <a:rPr lang="en-US" sz="2100" cap="none" dirty="0">
                <a:solidFill>
                  <a:schemeClr val="accent2">
                    <a:lumMod val="60000"/>
                    <a:lumOff val="40000"/>
                  </a:schemeClr>
                </a:solidFill>
              </a:rPr>
              <a:t>Tammy Williams, Staff </a:t>
            </a:r>
            <a:r>
              <a:rPr lang="en-US" sz="2100" cap="none" dirty="0" smtClean="0">
                <a:solidFill>
                  <a:schemeClr val="accent2">
                    <a:lumMod val="60000"/>
                    <a:lumOff val="40000"/>
                  </a:schemeClr>
                </a:solidFill>
              </a:rPr>
              <a:t>Representative </a:t>
            </a:r>
            <a:r>
              <a:rPr lang="en-US" sz="2100" cap="none" dirty="0">
                <a:solidFill>
                  <a:schemeClr val="accent2">
                    <a:lumMod val="60000"/>
                    <a:lumOff val="40000"/>
                  </a:schemeClr>
                </a:solidFill>
              </a:rPr>
              <a:t>– 2017</a:t>
            </a:r>
          </a:p>
          <a:p>
            <a:r>
              <a:rPr lang="en-US" sz="2100" cap="none" dirty="0">
                <a:solidFill>
                  <a:schemeClr val="accent2">
                    <a:lumMod val="60000"/>
                    <a:lumOff val="40000"/>
                  </a:schemeClr>
                </a:solidFill>
              </a:rPr>
              <a:t>Cathy Pate, A&amp;P Representative – 2017</a:t>
            </a:r>
          </a:p>
          <a:p>
            <a:r>
              <a:rPr lang="en-US" sz="2100" cap="none" dirty="0" smtClean="0">
                <a:solidFill>
                  <a:schemeClr val="accent2">
                    <a:lumMod val="60000"/>
                    <a:lumOff val="40000"/>
                  </a:schemeClr>
                </a:solidFill>
              </a:rPr>
              <a:t>Ivy Sibley, non-voting </a:t>
            </a:r>
            <a:r>
              <a:rPr lang="en-US" sz="2100" cap="none" dirty="0">
                <a:solidFill>
                  <a:schemeClr val="accent2">
                    <a:lumMod val="60000"/>
                    <a:lumOff val="40000"/>
                  </a:schemeClr>
                </a:solidFill>
              </a:rPr>
              <a:t>student representative – </a:t>
            </a:r>
            <a:r>
              <a:rPr lang="en-US" sz="2100" cap="none" dirty="0" smtClean="0">
                <a:solidFill>
                  <a:schemeClr val="accent2">
                    <a:lumMod val="60000"/>
                    <a:lumOff val="40000"/>
                  </a:schemeClr>
                </a:solidFill>
              </a:rPr>
              <a:t>2016</a:t>
            </a:r>
            <a:endParaRPr lang="en-US" dirty="0" smtClean="0">
              <a:solidFill>
                <a:schemeClr val="accent2">
                  <a:lumMod val="60000"/>
                  <a:lumOff val="40000"/>
                </a:schemeClr>
              </a:solidFill>
            </a:endParaRPr>
          </a:p>
          <a:p>
            <a:endParaRPr lang="en-US" dirty="0">
              <a:solidFill>
                <a:schemeClr val="accent2">
                  <a:lumMod val="60000"/>
                  <a:lumOff val="40000"/>
                </a:schemeClr>
              </a:solidFill>
            </a:endParaRPr>
          </a:p>
        </p:txBody>
      </p:sp>
      <p:sp>
        <p:nvSpPr>
          <p:cNvPr id="6" name="Rectangle 5"/>
          <p:cNvSpPr/>
          <p:nvPr/>
        </p:nvSpPr>
        <p:spPr>
          <a:xfrm>
            <a:off x="1126433" y="6475850"/>
            <a:ext cx="9978887" cy="307777"/>
          </a:xfrm>
          <a:prstGeom prst="rect">
            <a:avLst/>
          </a:prstGeom>
        </p:spPr>
        <p:txBody>
          <a:bodyPr wrap="square">
            <a:spAutoFit/>
          </a:bodyPr>
          <a:lstStyle/>
          <a:p>
            <a:r>
              <a:rPr lang="en-US" sz="1400" dirty="0"/>
              <a:t>http://www.auburn.edu/administration/governance/senate/website/committees/administrator_evaluation.html</a:t>
            </a:r>
          </a:p>
        </p:txBody>
      </p:sp>
    </p:spTree>
    <p:extLst>
      <p:ext uri="{BB962C8B-B14F-4D97-AF65-F5344CB8AC3E}">
        <p14:creationId xmlns:p14="http://schemas.microsoft.com/office/powerpoint/2010/main" val="378985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485" y="526821"/>
            <a:ext cx="7660799" cy="971291"/>
          </a:xfrm>
        </p:spPr>
        <p:txBody>
          <a:bodyPr/>
          <a:lstStyle/>
          <a:p>
            <a:r>
              <a:rPr lang="en-US" sz="5400" dirty="0" smtClean="0"/>
              <a:t>Proposed Guidelines</a:t>
            </a:r>
            <a:endParaRPr lang="en-US" sz="5400" dirty="0"/>
          </a:p>
        </p:txBody>
      </p:sp>
      <p:sp>
        <p:nvSpPr>
          <p:cNvPr id="4" name="Rectangle 3"/>
          <p:cNvSpPr/>
          <p:nvPr/>
        </p:nvSpPr>
        <p:spPr>
          <a:xfrm>
            <a:off x="653715" y="1927008"/>
            <a:ext cx="11538285" cy="4401205"/>
          </a:xfrm>
          <a:prstGeom prst="rect">
            <a:avLst/>
          </a:prstGeom>
        </p:spPr>
        <p:txBody>
          <a:bodyPr wrap="square">
            <a:spAutoFit/>
          </a:bodyPr>
          <a:lstStyle/>
          <a:p>
            <a:r>
              <a:rPr lang="en-US" sz="2800" dirty="0">
                <a:solidFill>
                  <a:schemeClr val="accent2">
                    <a:lumMod val="60000"/>
                    <a:lumOff val="40000"/>
                  </a:schemeClr>
                </a:solidFill>
              </a:rPr>
              <a:t>The procedure and survey outlined below are intended to be used for the evaluation of deans and department chairs/heads:</a:t>
            </a:r>
          </a:p>
          <a:p>
            <a:endParaRPr lang="en-US" sz="2800" dirty="0">
              <a:solidFill>
                <a:schemeClr val="accent1"/>
              </a:solidFill>
            </a:endParaRPr>
          </a:p>
          <a:p>
            <a:pPr marL="457200" indent="-457200"/>
            <a:r>
              <a:rPr lang="en-US" sz="2800" dirty="0"/>
              <a:t>1.	The survey</a:t>
            </a:r>
            <a:r>
              <a:rPr lang="en-US" sz="2800" dirty="0">
                <a:solidFill>
                  <a:schemeClr val="accent2"/>
                </a:solidFill>
              </a:rPr>
              <a:t>*</a:t>
            </a:r>
            <a:r>
              <a:rPr lang="en-US" sz="2800" dirty="0"/>
              <a:t> will be conducted annually by the Office of Institutional Research and Assessment (OIRA). </a:t>
            </a:r>
          </a:p>
          <a:p>
            <a:pPr marL="457200" indent="-457200"/>
            <a:r>
              <a:rPr lang="en-US" sz="2800" dirty="0"/>
              <a:t>2.	The survey will be conducted during the month of February of each year to allow for its utilization for annual review of administrators by their direct supervisors. It will not be conducted during the year the administrator is being evaluated within the 3-5 year cycle</a:t>
            </a:r>
            <a:r>
              <a:rPr lang="en-US" sz="2800" dirty="0" smtClean="0"/>
              <a:t>.</a:t>
            </a:r>
            <a:endParaRPr lang="en-US" sz="2800" dirty="0"/>
          </a:p>
        </p:txBody>
      </p:sp>
      <p:sp>
        <p:nvSpPr>
          <p:cNvPr id="7" name="Rectangle 6"/>
          <p:cNvSpPr/>
          <p:nvPr/>
        </p:nvSpPr>
        <p:spPr>
          <a:xfrm>
            <a:off x="145715" y="6465669"/>
            <a:ext cx="12022839" cy="369332"/>
          </a:xfrm>
          <a:prstGeom prst="rect">
            <a:avLst/>
          </a:prstGeom>
        </p:spPr>
        <p:txBody>
          <a:bodyPr wrap="square">
            <a:spAutoFit/>
          </a:bodyPr>
          <a:lstStyle/>
          <a:p>
            <a:pPr marL="57150" marR="0" indent="-114300">
              <a:spcBef>
                <a:spcPts val="0"/>
              </a:spcBef>
              <a:spcAft>
                <a:spcPts val="0"/>
              </a:spcAft>
            </a:pPr>
            <a:r>
              <a:rPr lang="en-US" dirty="0">
                <a:solidFill>
                  <a:schemeClr val="accent2"/>
                </a:solidFill>
                <a:latin typeface="Times" panose="02020603050405020304" pitchFamily="18" charset="0"/>
                <a:ea typeface="Times New Roman" panose="02020603050405020304" pitchFamily="18" charset="0"/>
                <a:cs typeface="Times New Roman" panose="02020603050405020304" pitchFamily="18" charset="0"/>
              </a:rPr>
              <a:t>*Survey </a:t>
            </a:r>
            <a:r>
              <a:rPr lang="en-US" dirty="0" smtClean="0">
                <a:solidFill>
                  <a:schemeClr val="accent2"/>
                </a:solidFill>
                <a:latin typeface="Times" panose="02020603050405020304" pitchFamily="18" charset="0"/>
                <a:ea typeface="Times New Roman" panose="02020603050405020304" pitchFamily="18" charset="0"/>
                <a:cs typeface="Times New Roman" panose="02020603050405020304" pitchFamily="18" charset="0"/>
              </a:rPr>
              <a:t>adopted </a:t>
            </a:r>
            <a:r>
              <a:rPr lang="en-US" dirty="0">
                <a:solidFill>
                  <a:schemeClr val="accent2"/>
                </a:solidFill>
                <a:latin typeface="Times" panose="02020603050405020304" pitchFamily="18" charset="0"/>
                <a:ea typeface="Times New Roman" panose="02020603050405020304" pitchFamily="18" charset="0"/>
                <a:cs typeface="Times New Roman" panose="02020603050405020304" pitchFamily="18" charset="0"/>
              </a:rPr>
              <a:t>with </a:t>
            </a:r>
            <a:r>
              <a:rPr lang="en-US" dirty="0" smtClean="0">
                <a:solidFill>
                  <a:schemeClr val="accent2"/>
                </a:solidFill>
                <a:latin typeface="Times" panose="02020603050405020304" pitchFamily="18" charset="0"/>
                <a:ea typeface="Times New Roman" panose="02020603050405020304" pitchFamily="18" charset="0"/>
                <a:cs typeface="Times New Roman" panose="02020603050405020304" pitchFamily="18" charset="0"/>
              </a:rPr>
              <a:t>permission from </a:t>
            </a:r>
            <a:r>
              <a:rPr lang="en-US" dirty="0">
                <a:solidFill>
                  <a:schemeClr val="accent2"/>
                </a:solidFill>
                <a:latin typeface="Times" panose="02020603050405020304" pitchFamily="18" charset="0"/>
                <a:ea typeface="Times New Roman" panose="02020603050405020304" pitchFamily="18" charset="0"/>
                <a:cs typeface="Times New Roman" panose="02020603050405020304" pitchFamily="18" charset="0"/>
              </a:rPr>
              <a:t>University of Arkansas, Agriculture Experiment Station (as Revised 2004</a:t>
            </a:r>
            <a:r>
              <a:rPr lang="en-US" dirty="0" smtClean="0">
                <a:solidFill>
                  <a:schemeClr val="accent2"/>
                </a:solidFill>
                <a:latin typeface="Times" panose="02020603050405020304" pitchFamily="18" charset="0"/>
                <a:ea typeface="Times New Roman" panose="02020603050405020304" pitchFamily="18" charset="0"/>
                <a:cs typeface="Times New Roman" panose="02020603050405020304" pitchFamily="18" charset="0"/>
              </a:rPr>
              <a:t>) and modified</a:t>
            </a:r>
            <a:endParaRPr lang="en-US" dirty="0">
              <a:solidFill>
                <a:schemeClr val="accent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012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650" y="572770"/>
            <a:ext cx="11161301" cy="6124754"/>
          </a:xfrm>
          <a:prstGeom prst="rect">
            <a:avLst/>
          </a:prstGeom>
        </p:spPr>
        <p:txBody>
          <a:bodyPr wrap="square">
            <a:spAutoFit/>
          </a:bodyPr>
          <a:lstStyle/>
          <a:p>
            <a:pPr marL="457200" indent="-457200">
              <a:buAutoNum type="arabicPeriod" startAt="3"/>
            </a:pPr>
            <a:r>
              <a:rPr lang="en-US" sz="2800" dirty="0" smtClean="0"/>
              <a:t>Full </a:t>
            </a:r>
            <a:r>
              <a:rPr lang="en-US" sz="2800" dirty="0"/>
              <a:t>time employees working under the administrator or in direct interaction with him/her will be invited by email to answer the survey questionnaire. The email will have a personalized link to the site that will contain an on-line version of the questionnaire along with a deadline for completion. </a:t>
            </a:r>
            <a:endParaRPr lang="en-US" sz="2800" dirty="0" smtClean="0"/>
          </a:p>
          <a:p>
            <a:pPr marL="457200" indent="-457200">
              <a:buAutoNum type="arabicPeriod" startAt="3"/>
            </a:pPr>
            <a:r>
              <a:rPr lang="en-US" sz="2800" dirty="0" smtClean="0"/>
              <a:t>The </a:t>
            </a:r>
            <a:r>
              <a:rPr lang="en-US" sz="2800" dirty="0"/>
              <a:t>survey will include a section for comments and responders will be warned not to include personal information or identifying events to maintain anonymity.</a:t>
            </a:r>
          </a:p>
          <a:p>
            <a:pPr marL="457200" indent="-457200"/>
            <a:r>
              <a:rPr lang="en-US" sz="2800" dirty="0"/>
              <a:t>5.	Data, including comments, will be provided to the Chair of the Administrator Evaluation Committee, the Chair of the </a:t>
            </a:r>
            <a:r>
              <a:rPr lang="en-US" sz="2800" dirty="0" smtClean="0"/>
              <a:t>University</a:t>
            </a:r>
            <a:r>
              <a:rPr lang="en-US" sz="2800" dirty="0" smtClean="0">
                <a:solidFill>
                  <a:schemeClr val="accent3"/>
                </a:solidFill>
              </a:rPr>
              <a:t> </a:t>
            </a:r>
            <a:r>
              <a:rPr lang="en-US" sz="2800" dirty="0" smtClean="0"/>
              <a:t>Senate </a:t>
            </a:r>
            <a:r>
              <a:rPr lang="en-US" sz="2800" dirty="0"/>
              <a:t>and the Provost. In case of the surveys for department chairs/head, the Provost will disseminate the information to the deans</a:t>
            </a:r>
            <a:r>
              <a:rPr lang="en-US" sz="2800" dirty="0" smtClean="0"/>
              <a:t>.</a:t>
            </a:r>
            <a:endParaRPr lang="en-US" sz="2800" dirty="0"/>
          </a:p>
        </p:txBody>
      </p:sp>
    </p:spTree>
    <p:extLst>
      <p:ext uri="{BB962C8B-B14F-4D97-AF65-F5344CB8AC3E}">
        <p14:creationId xmlns:p14="http://schemas.microsoft.com/office/powerpoint/2010/main" val="396767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711" y="298251"/>
            <a:ext cx="11454063" cy="6494085"/>
          </a:xfrm>
          <a:prstGeom prst="rect">
            <a:avLst/>
          </a:prstGeom>
        </p:spPr>
        <p:txBody>
          <a:bodyPr wrap="square">
            <a:spAutoFit/>
          </a:bodyPr>
          <a:lstStyle/>
          <a:p>
            <a:pPr algn="ctr"/>
            <a:r>
              <a:rPr lang="en-US" sz="3200" dirty="0" smtClean="0"/>
              <a:t>Administrator Evaluation Survey</a:t>
            </a:r>
          </a:p>
          <a:p>
            <a:pPr algn="ctr"/>
            <a:endParaRPr lang="en-US" sz="2400" b="1" dirty="0"/>
          </a:p>
          <a:p>
            <a:r>
              <a:rPr lang="en-US" sz="2400" dirty="0" smtClean="0"/>
              <a:t>On </a:t>
            </a:r>
            <a:r>
              <a:rPr lang="en-US" sz="2400" dirty="0"/>
              <a:t>a scale of 1 to 5, rate this administrator’s performance </a:t>
            </a:r>
            <a:r>
              <a:rPr lang="en-US" sz="2400" dirty="0" smtClean="0"/>
              <a:t>(</a:t>
            </a:r>
            <a:r>
              <a:rPr lang="en-US" sz="2400" b="1" dirty="0" smtClean="0"/>
              <a:t>E</a:t>
            </a:r>
            <a:r>
              <a:rPr lang="en-US" sz="2400" dirty="0" smtClean="0"/>
              <a:t>=</a:t>
            </a:r>
            <a:r>
              <a:rPr lang="en-US" sz="2400" b="1" dirty="0" smtClean="0"/>
              <a:t>E</a:t>
            </a:r>
            <a:r>
              <a:rPr lang="en-US" sz="2400" dirty="0" smtClean="0"/>
              <a:t>xcellent</a:t>
            </a:r>
            <a:r>
              <a:rPr lang="en-US" sz="2400" dirty="0"/>
              <a:t>, </a:t>
            </a:r>
            <a:r>
              <a:rPr lang="en-US" sz="2400" b="1" dirty="0" smtClean="0"/>
              <a:t>VG</a:t>
            </a:r>
            <a:r>
              <a:rPr lang="en-US" sz="2400" dirty="0" smtClean="0"/>
              <a:t>=</a:t>
            </a:r>
            <a:r>
              <a:rPr lang="en-US" sz="2400" b="1" dirty="0" smtClean="0"/>
              <a:t>V</a:t>
            </a:r>
            <a:r>
              <a:rPr lang="en-US" sz="2400" dirty="0" smtClean="0"/>
              <a:t>ery </a:t>
            </a:r>
            <a:r>
              <a:rPr lang="en-US" sz="2400" b="1" dirty="0"/>
              <a:t>G</a:t>
            </a:r>
            <a:r>
              <a:rPr lang="en-US" sz="2400" dirty="0" smtClean="0"/>
              <a:t>ood</a:t>
            </a:r>
            <a:r>
              <a:rPr lang="en-US" sz="2400" dirty="0"/>
              <a:t>, </a:t>
            </a:r>
            <a:r>
              <a:rPr lang="en-US" sz="2400" b="1" dirty="0" smtClean="0"/>
              <a:t>S</a:t>
            </a:r>
            <a:r>
              <a:rPr lang="en-US" sz="2400" dirty="0" smtClean="0"/>
              <a:t>=</a:t>
            </a:r>
            <a:r>
              <a:rPr lang="en-US" sz="2400" b="1" dirty="0" smtClean="0"/>
              <a:t>S</a:t>
            </a:r>
            <a:r>
              <a:rPr lang="en-US" sz="2400" dirty="0" smtClean="0"/>
              <a:t>atisfactory</a:t>
            </a:r>
            <a:r>
              <a:rPr lang="en-US" sz="2400" dirty="0"/>
              <a:t>, </a:t>
            </a:r>
            <a:r>
              <a:rPr lang="en-US" sz="2400" b="1" dirty="0" smtClean="0"/>
              <a:t>P</a:t>
            </a:r>
            <a:r>
              <a:rPr lang="en-US" sz="2400" dirty="0" smtClean="0"/>
              <a:t>=</a:t>
            </a:r>
            <a:r>
              <a:rPr lang="en-US" sz="2400" b="1" dirty="0" smtClean="0"/>
              <a:t>P</a:t>
            </a:r>
            <a:r>
              <a:rPr lang="en-US" sz="2400" dirty="0" smtClean="0"/>
              <a:t>oor</a:t>
            </a:r>
            <a:r>
              <a:rPr lang="en-US" sz="2400" dirty="0"/>
              <a:t>, </a:t>
            </a:r>
            <a:r>
              <a:rPr lang="en-US" sz="2400" b="1" dirty="0" smtClean="0"/>
              <a:t>VP</a:t>
            </a:r>
            <a:r>
              <a:rPr lang="en-US" sz="2400" dirty="0" smtClean="0"/>
              <a:t>= </a:t>
            </a:r>
            <a:r>
              <a:rPr lang="en-US" sz="2400" b="1" dirty="0" smtClean="0"/>
              <a:t>V</a:t>
            </a:r>
            <a:r>
              <a:rPr lang="en-US" sz="2400" dirty="0" smtClean="0"/>
              <a:t>ery </a:t>
            </a:r>
            <a:r>
              <a:rPr lang="en-US" sz="2400" b="1" dirty="0"/>
              <a:t>P</a:t>
            </a:r>
            <a:r>
              <a:rPr lang="en-US" sz="2400" dirty="0" smtClean="0"/>
              <a:t>oor</a:t>
            </a:r>
            <a:r>
              <a:rPr lang="en-US" sz="2400" dirty="0"/>
              <a:t>).  </a:t>
            </a:r>
            <a:r>
              <a:rPr lang="en-US" sz="2400" dirty="0" smtClean="0">
                <a:solidFill>
                  <a:schemeClr val="accent2">
                    <a:lumMod val="40000"/>
                    <a:lumOff val="60000"/>
                  </a:schemeClr>
                </a:solidFill>
              </a:rPr>
              <a:t>Use </a:t>
            </a:r>
            <a:r>
              <a:rPr lang="en-US" sz="2400" b="1" dirty="0">
                <a:solidFill>
                  <a:schemeClr val="accent2">
                    <a:lumMod val="40000"/>
                    <a:lumOff val="60000"/>
                  </a:schemeClr>
                </a:solidFill>
              </a:rPr>
              <a:t>CJ</a:t>
            </a:r>
            <a:r>
              <a:rPr lang="en-US" sz="2400" dirty="0">
                <a:solidFill>
                  <a:schemeClr val="accent2">
                    <a:lumMod val="40000"/>
                    <a:lumOff val="60000"/>
                  </a:schemeClr>
                </a:solidFill>
              </a:rPr>
              <a:t> (</a:t>
            </a:r>
            <a:r>
              <a:rPr lang="en-US" sz="2400" b="1" dirty="0">
                <a:solidFill>
                  <a:schemeClr val="accent2">
                    <a:lumMod val="40000"/>
                    <a:lumOff val="60000"/>
                  </a:schemeClr>
                </a:solidFill>
              </a:rPr>
              <a:t>C</a:t>
            </a:r>
            <a:r>
              <a:rPr lang="en-US" sz="2400" dirty="0">
                <a:solidFill>
                  <a:schemeClr val="accent2">
                    <a:lumMod val="40000"/>
                    <a:lumOff val="60000"/>
                  </a:schemeClr>
                </a:solidFill>
              </a:rPr>
              <a:t>annot </a:t>
            </a:r>
            <a:r>
              <a:rPr lang="en-US" sz="2400" b="1" dirty="0">
                <a:solidFill>
                  <a:schemeClr val="accent2">
                    <a:lumMod val="40000"/>
                    <a:lumOff val="60000"/>
                  </a:schemeClr>
                </a:solidFill>
              </a:rPr>
              <a:t>J</a:t>
            </a:r>
            <a:r>
              <a:rPr lang="en-US" sz="2400" dirty="0">
                <a:solidFill>
                  <a:schemeClr val="accent2">
                    <a:lumMod val="40000"/>
                    <a:lumOff val="60000"/>
                  </a:schemeClr>
                </a:solidFill>
              </a:rPr>
              <a:t>udge) if you do not have enough information for </a:t>
            </a:r>
            <a:r>
              <a:rPr lang="en-US" sz="2400" dirty="0" smtClean="0">
                <a:solidFill>
                  <a:schemeClr val="accent2">
                    <a:lumMod val="40000"/>
                    <a:lumOff val="60000"/>
                  </a:schemeClr>
                </a:solidFill>
              </a:rPr>
              <a:t>rating.</a:t>
            </a:r>
          </a:p>
          <a:p>
            <a:endParaRPr lang="en-US" sz="2400" dirty="0">
              <a:solidFill>
                <a:schemeClr val="accent2">
                  <a:lumMod val="40000"/>
                  <a:lumOff val="60000"/>
                </a:schemeClr>
              </a:solidFill>
            </a:endParaRPr>
          </a:p>
          <a:p>
            <a:r>
              <a:rPr lang="en-US" sz="2400" dirty="0" smtClean="0">
                <a:solidFill>
                  <a:schemeClr val="accent2">
                    <a:lumMod val="40000"/>
                    <a:lumOff val="60000"/>
                  </a:schemeClr>
                </a:solidFill>
              </a:rPr>
              <a:t>Mark here if you did </a:t>
            </a:r>
            <a:r>
              <a:rPr lang="en-US" sz="2400" dirty="0">
                <a:solidFill>
                  <a:schemeClr val="accent2">
                    <a:lumMod val="40000"/>
                    <a:lumOff val="60000"/>
                  </a:schemeClr>
                </a:solidFill>
              </a:rPr>
              <a:t>not have direct interactions with this administrator </a:t>
            </a:r>
            <a:r>
              <a:rPr lang="en-US" sz="2400" dirty="0" smtClean="0">
                <a:solidFill>
                  <a:schemeClr val="accent2">
                    <a:lumMod val="40000"/>
                    <a:lumOff val="60000"/>
                  </a:schemeClr>
                </a:solidFill>
              </a:rPr>
              <a:t>… </a:t>
            </a:r>
            <a:r>
              <a:rPr lang="en-US" sz="2400" dirty="0">
                <a:solidFill>
                  <a:schemeClr val="accent2">
                    <a:lumMod val="40000"/>
                    <a:lumOff val="60000"/>
                  </a:schemeClr>
                </a:solidFill>
              </a:rPr>
              <a:t>O    </a:t>
            </a:r>
          </a:p>
          <a:p>
            <a:endParaRPr lang="en-US" sz="2400" dirty="0"/>
          </a:p>
          <a:p>
            <a:r>
              <a:rPr lang="en-US" sz="2400" dirty="0" smtClean="0"/>
              <a:t>							</a:t>
            </a:r>
            <a:r>
              <a:rPr lang="en-US" sz="2400" dirty="0"/>
              <a:t>		</a:t>
            </a:r>
            <a:r>
              <a:rPr lang="en-US" sz="2400" dirty="0" smtClean="0"/>
              <a:t>		</a:t>
            </a:r>
            <a:r>
              <a:rPr lang="en-US" sz="2400" b="1" dirty="0" smtClean="0"/>
              <a:t>E</a:t>
            </a:r>
            <a:r>
              <a:rPr lang="en-US" sz="2400" b="1" dirty="0"/>
              <a:t>		</a:t>
            </a:r>
            <a:r>
              <a:rPr lang="en-US" sz="2400" b="1" dirty="0" smtClean="0"/>
              <a:t>VG 	G</a:t>
            </a:r>
            <a:r>
              <a:rPr lang="en-US" sz="2400" b="1" dirty="0"/>
              <a:t>		</a:t>
            </a:r>
            <a:r>
              <a:rPr lang="en-US" sz="2400" b="1" dirty="0" smtClean="0"/>
              <a:t>P</a:t>
            </a:r>
            <a:r>
              <a:rPr lang="en-US" sz="2400" b="1" dirty="0"/>
              <a:t>		</a:t>
            </a:r>
            <a:r>
              <a:rPr lang="en-US" sz="2400" b="1" dirty="0" smtClean="0"/>
              <a:t>VP</a:t>
            </a:r>
            <a:r>
              <a:rPr lang="en-US" sz="2400" b="1" dirty="0"/>
              <a:t>		</a:t>
            </a:r>
            <a:r>
              <a:rPr lang="en-US" sz="2400" b="1" dirty="0" smtClean="0"/>
              <a:t>CJ</a:t>
            </a:r>
            <a:endParaRPr lang="en-US" sz="2400" b="1" dirty="0"/>
          </a:p>
          <a:p>
            <a:pPr marL="342900" indent="-342900">
              <a:buFont typeface="Wingdings" panose="05000000000000000000" pitchFamily="2" charset="2"/>
              <a:buChar char="ü"/>
            </a:pPr>
            <a:r>
              <a:rPr lang="en-US" sz="2400" dirty="0"/>
              <a:t>General Administration	</a:t>
            </a:r>
            <a:r>
              <a:rPr lang="en-US" sz="2400" dirty="0" smtClean="0"/>
              <a:t>	</a:t>
            </a:r>
          </a:p>
          <a:p>
            <a:pPr marL="342900" indent="-342900">
              <a:buFont typeface="Wingdings" panose="05000000000000000000" pitchFamily="2" charset="2"/>
              <a:buChar char="ü"/>
            </a:pPr>
            <a:r>
              <a:rPr lang="en-US" sz="2400" dirty="0" smtClean="0"/>
              <a:t>Personnel </a:t>
            </a:r>
            <a:r>
              <a:rPr lang="en-US" sz="2400" dirty="0"/>
              <a:t>Management						</a:t>
            </a:r>
          </a:p>
          <a:p>
            <a:pPr marL="342900" indent="-342900">
              <a:buFont typeface="Wingdings" panose="05000000000000000000" pitchFamily="2" charset="2"/>
              <a:buChar char="ü"/>
            </a:pPr>
            <a:r>
              <a:rPr lang="en-US" sz="2400" dirty="0" smtClean="0"/>
              <a:t>Budget </a:t>
            </a:r>
            <a:r>
              <a:rPr lang="en-US" sz="2400" dirty="0"/>
              <a:t>and Resource Management						</a:t>
            </a:r>
          </a:p>
          <a:p>
            <a:pPr marL="342900" indent="-342900">
              <a:buFont typeface="Wingdings" panose="05000000000000000000" pitchFamily="2" charset="2"/>
              <a:buChar char="ü"/>
            </a:pPr>
            <a:r>
              <a:rPr lang="en-US" sz="2400" dirty="0" smtClean="0"/>
              <a:t>Academic </a:t>
            </a:r>
            <a:r>
              <a:rPr lang="en-US" sz="2400" dirty="0"/>
              <a:t>Program Management						</a:t>
            </a:r>
          </a:p>
          <a:p>
            <a:endParaRPr lang="en-US" sz="2400" dirty="0"/>
          </a:p>
          <a:p>
            <a:r>
              <a:rPr lang="en-US" sz="2400" dirty="0"/>
              <a:t>Comments (specific strengths, weaknesses and suggestions for improvement).</a:t>
            </a:r>
            <a:r>
              <a:rPr lang="en-US" sz="2400" dirty="0">
                <a:solidFill>
                  <a:schemeClr val="accent2">
                    <a:lumMod val="40000"/>
                    <a:lumOff val="60000"/>
                  </a:schemeClr>
                </a:solidFill>
              </a:rPr>
              <a:t> </a:t>
            </a:r>
            <a:r>
              <a:rPr lang="en-US" sz="2400" b="1" dirty="0" smtClean="0">
                <a:solidFill>
                  <a:schemeClr val="accent2">
                    <a:lumMod val="40000"/>
                    <a:lumOff val="60000"/>
                  </a:schemeClr>
                </a:solidFill>
              </a:rPr>
              <a:t>Do </a:t>
            </a:r>
            <a:r>
              <a:rPr lang="en-US" sz="2400" b="1" dirty="0">
                <a:solidFill>
                  <a:schemeClr val="accent2">
                    <a:lumMod val="40000"/>
                    <a:lumOff val="60000"/>
                  </a:schemeClr>
                </a:solidFill>
              </a:rPr>
              <a:t>not include personal information or events that may reduce the level of your </a:t>
            </a:r>
            <a:r>
              <a:rPr lang="en-US" sz="2400" b="1" dirty="0" smtClean="0">
                <a:solidFill>
                  <a:schemeClr val="accent2">
                    <a:lumMod val="40000"/>
                    <a:lumOff val="60000"/>
                  </a:schemeClr>
                </a:solidFill>
              </a:rPr>
              <a:t>anonymity</a:t>
            </a:r>
            <a:endParaRPr lang="en-US" sz="2400" b="1" dirty="0">
              <a:solidFill>
                <a:schemeClr val="accent2">
                  <a:lumMod val="40000"/>
                  <a:lumOff val="60000"/>
                </a:schemeClr>
              </a:solidFill>
            </a:endParaRPr>
          </a:p>
        </p:txBody>
      </p:sp>
      <p:cxnSp>
        <p:nvCxnSpPr>
          <p:cNvPr id="3" name="Straight Connector 2"/>
          <p:cNvCxnSpPr/>
          <p:nvPr/>
        </p:nvCxnSpPr>
        <p:spPr>
          <a:xfrm>
            <a:off x="477078" y="3763615"/>
            <a:ext cx="106282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2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0084" y="431681"/>
            <a:ext cx="7459874" cy="971291"/>
          </a:xfrm>
        </p:spPr>
        <p:txBody>
          <a:bodyPr/>
          <a:lstStyle/>
          <a:p>
            <a:r>
              <a:rPr lang="en-US" sz="5400" dirty="0">
                <a:solidFill>
                  <a:schemeClr val="accent2"/>
                </a:solidFill>
              </a:rPr>
              <a:t>B</a:t>
            </a:r>
            <a:r>
              <a:rPr lang="en-US" sz="5400" dirty="0" smtClean="0">
                <a:solidFill>
                  <a:schemeClr val="accent2"/>
                </a:solidFill>
              </a:rPr>
              <a:t>efore February 2016</a:t>
            </a:r>
            <a:endParaRPr lang="en-US" sz="5400" dirty="0">
              <a:solidFill>
                <a:schemeClr val="accent2"/>
              </a:solidFill>
            </a:endParaRPr>
          </a:p>
        </p:txBody>
      </p:sp>
      <p:sp>
        <p:nvSpPr>
          <p:cNvPr id="4" name="Rectangle 3"/>
          <p:cNvSpPr/>
          <p:nvPr/>
        </p:nvSpPr>
        <p:spPr>
          <a:xfrm>
            <a:off x="462239" y="2225948"/>
            <a:ext cx="11194408" cy="3477875"/>
          </a:xfrm>
          <a:prstGeom prst="rect">
            <a:avLst/>
          </a:prstGeom>
        </p:spPr>
        <p:txBody>
          <a:bodyPr wrap="square">
            <a:spAutoFit/>
          </a:bodyPr>
          <a:lstStyle/>
          <a:p>
            <a:r>
              <a:rPr lang="en-US" sz="2800" dirty="0" smtClean="0">
                <a:solidFill>
                  <a:schemeClr val="accent2">
                    <a:lumMod val="60000"/>
                    <a:lumOff val="40000"/>
                  </a:schemeClr>
                </a:solidFill>
              </a:rPr>
              <a:t>Utilize campus resources to optimize survey </a:t>
            </a:r>
          </a:p>
          <a:p>
            <a:pPr marL="514350" indent="-514350">
              <a:buAutoNum type="arabicPeriod"/>
            </a:pPr>
            <a:endParaRPr lang="en-US" sz="2800" dirty="0" smtClean="0">
              <a:solidFill>
                <a:schemeClr val="accent2">
                  <a:lumMod val="60000"/>
                  <a:lumOff val="40000"/>
                </a:schemeClr>
              </a:solidFill>
            </a:endParaRPr>
          </a:p>
          <a:p>
            <a:pPr marL="514350" indent="-514350">
              <a:buAutoNum type="arabicPeriod"/>
            </a:pPr>
            <a:endParaRPr lang="en-US" sz="2800" dirty="0">
              <a:solidFill>
                <a:schemeClr val="accent2">
                  <a:lumMod val="60000"/>
                  <a:lumOff val="40000"/>
                </a:schemeClr>
              </a:solidFill>
            </a:endParaRPr>
          </a:p>
          <a:p>
            <a:r>
              <a:rPr lang="en-US" sz="2800" dirty="0" smtClean="0">
                <a:solidFill>
                  <a:schemeClr val="accent2">
                    <a:lumMod val="60000"/>
                    <a:lumOff val="40000"/>
                  </a:schemeClr>
                </a:solidFill>
              </a:rPr>
              <a:t/>
            </a:r>
            <a:br>
              <a:rPr lang="en-US" sz="2800" dirty="0" smtClean="0">
                <a:solidFill>
                  <a:schemeClr val="accent2">
                    <a:lumMod val="60000"/>
                    <a:lumOff val="40000"/>
                  </a:schemeClr>
                </a:solidFill>
              </a:rPr>
            </a:br>
            <a:endParaRPr lang="en-US" sz="2800" dirty="0" smtClean="0">
              <a:solidFill>
                <a:schemeClr val="accent2">
                  <a:lumMod val="60000"/>
                  <a:lumOff val="40000"/>
                </a:schemeClr>
              </a:solidFill>
            </a:endParaRPr>
          </a:p>
          <a:p>
            <a:r>
              <a:rPr lang="en-US" sz="2800" dirty="0" smtClean="0">
                <a:solidFill>
                  <a:schemeClr val="accent2">
                    <a:lumMod val="60000"/>
                    <a:lumOff val="40000"/>
                  </a:schemeClr>
                </a:solidFill>
              </a:rPr>
              <a:t>Communicate with </a:t>
            </a:r>
            <a:r>
              <a:rPr lang="en-US" sz="2800" dirty="0">
                <a:solidFill>
                  <a:schemeClr val="accent2">
                    <a:lumMod val="60000"/>
                    <a:lumOff val="40000"/>
                  </a:schemeClr>
                </a:solidFill>
              </a:rPr>
              <a:t>Office of Institutional Research and Assessment (OIRA</a:t>
            </a:r>
            <a:r>
              <a:rPr lang="en-US" sz="2800" dirty="0" smtClean="0">
                <a:solidFill>
                  <a:schemeClr val="accent2">
                    <a:lumMod val="60000"/>
                    <a:lumOff val="40000"/>
                  </a:schemeClr>
                </a:solidFill>
              </a:rPr>
              <a:t>) </a:t>
            </a:r>
            <a:endParaRPr lang="en-US" sz="2800" dirty="0">
              <a:solidFill>
                <a:schemeClr val="accent2">
                  <a:lumMod val="60000"/>
                  <a:lumOff val="40000"/>
                </a:schemeClr>
              </a:solidFill>
            </a:endParaRPr>
          </a:p>
          <a:p>
            <a:endParaRPr lang="en-US" sz="2400" dirty="0">
              <a:solidFill>
                <a:schemeClr val="accent2">
                  <a:lumMod val="60000"/>
                  <a:lumOff val="40000"/>
                </a:schemeClr>
              </a:solidFill>
            </a:endParaRPr>
          </a:p>
        </p:txBody>
      </p:sp>
      <p:sp>
        <p:nvSpPr>
          <p:cNvPr id="5" name="Rectangle 4"/>
          <p:cNvSpPr/>
          <p:nvPr/>
        </p:nvSpPr>
        <p:spPr>
          <a:xfrm>
            <a:off x="1056209" y="2861763"/>
            <a:ext cx="10354254" cy="3539430"/>
          </a:xfrm>
          <a:prstGeom prst="rect">
            <a:avLst/>
          </a:prstGeom>
        </p:spPr>
        <p:txBody>
          <a:bodyPr wrap="square">
            <a:spAutoFit/>
          </a:bodyPr>
          <a:lstStyle/>
          <a:p>
            <a:r>
              <a:rPr lang="en-US" sz="2800" b="1" dirty="0" smtClean="0"/>
              <a:t>Consulted with Professor Joni Lakin</a:t>
            </a:r>
            <a:r>
              <a:rPr lang="en-US" sz="2800" b="1" dirty="0"/>
              <a:t>, Department of Educational Foundations</a:t>
            </a:r>
            <a:r>
              <a:rPr lang="en-US" sz="2800" b="1" dirty="0" smtClean="0"/>
              <a:t>, Leadership</a:t>
            </a:r>
            <a:r>
              <a:rPr lang="en-US" sz="2800" b="1" dirty="0"/>
              <a:t>, and </a:t>
            </a:r>
            <a:r>
              <a:rPr lang="en-US" sz="2800" b="1" dirty="0" smtClean="0"/>
              <a:t>Technology and optimized survey</a:t>
            </a:r>
          </a:p>
          <a:p>
            <a:endParaRPr lang="en-US" sz="2800" b="1" dirty="0" smtClean="0"/>
          </a:p>
          <a:p>
            <a:pPr marL="514350" indent="-514350">
              <a:buAutoNum type="arabicPeriod"/>
            </a:pPr>
            <a:endParaRPr lang="en-US" sz="2800" b="1" dirty="0"/>
          </a:p>
          <a:p>
            <a:r>
              <a:rPr lang="en-US" sz="2800" b="1" dirty="0" smtClean="0"/>
              <a:t>  </a:t>
            </a:r>
            <a:br>
              <a:rPr lang="en-US" sz="2800" b="1" dirty="0" smtClean="0"/>
            </a:br>
            <a:r>
              <a:rPr lang="en-US" sz="2800" b="1" dirty="0" smtClean="0"/>
              <a:t>Met with OIRA and expect to start the survey during the month of February </a:t>
            </a:r>
            <a:endParaRPr lang="en-US" sz="2400" b="1" dirty="0"/>
          </a:p>
        </p:txBody>
      </p:sp>
      <p:sp>
        <p:nvSpPr>
          <p:cNvPr id="6" name="Title 1"/>
          <p:cNvSpPr txBox="1">
            <a:spLocks/>
          </p:cNvSpPr>
          <p:nvPr/>
        </p:nvSpPr>
        <p:spPr>
          <a:xfrm>
            <a:off x="2401056" y="1194496"/>
            <a:ext cx="4123115" cy="97129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chemeClr val="tx1"/>
                </a:solidFill>
              </a:rPr>
              <a:t>Today</a:t>
            </a:r>
            <a:endParaRPr lang="en-US" sz="5400" dirty="0">
              <a:solidFill>
                <a:schemeClr val="tx1"/>
              </a:solidFill>
            </a:endParaRPr>
          </a:p>
        </p:txBody>
      </p:sp>
    </p:spTree>
    <p:extLst>
      <p:ext uri="{BB962C8B-B14F-4D97-AF65-F5344CB8AC3E}">
        <p14:creationId xmlns:p14="http://schemas.microsoft.com/office/powerpoint/2010/main" val="7385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4123" y="487461"/>
            <a:ext cx="11859270" cy="5896656"/>
          </a:xfrm>
          <a:prstGeom prst="rect">
            <a:avLst/>
          </a:prstGeom>
        </p:spPr>
      </p:pic>
    </p:spTree>
    <p:extLst>
      <p:ext uri="{BB962C8B-B14F-4D97-AF65-F5344CB8AC3E}">
        <p14:creationId xmlns:p14="http://schemas.microsoft.com/office/powerpoint/2010/main" val="858164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681" y="918807"/>
            <a:ext cx="11681510" cy="3678143"/>
          </a:xfrm>
          <a:prstGeom prst="rect">
            <a:avLst/>
          </a:prstGeom>
        </p:spPr>
      </p:pic>
      <p:pic>
        <p:nvPicPr>
          <p:cNvPr id="4" name="Picture 3"/>
          <p:cNvPicPr>
            <a:picLocks noChangeAspect="1"/>
          </p:cNvPicPr>
          <p:nvPr/>
        </p:nvPicPr>
        <p:blipFill>
          <a:blip r:embed="rId3"/>
          <a:stretch>
            <a:fillRect/>
          </a:stretch>
        </p:blipFill>
        <p:spPr>
          <a:xfrm>
            <a:off x="8077200" y="916608"/>
            <a:ext cx="3624943" cy="337517"/>
          </a:xfrm>
          <a:prstGeom prst="rect">
            <a:avLst/>
          </a:prstGeom>
        </p:spPr>
      </p:pic>
    </p:spTree>
    <p:extLst>
      <p:ext uri="{BB962C8B-B14F-4D97-AF65-F5344CB8AC3E}">
        <p14:creationId xmlns:p14="http://schemas.microsoft.com/office/powerpoint/2010/main" val="3548011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138</TotalTime>
  <Words>413</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Century Gothic</vt:lpstr>
      <vt:lpstr>Times</vt:lpstr>
      <vt:lpstr>Times New Roman</vt:lpstr>
      <vt:lpstr>Wingdings</vt:lpstr>
      <vt:lpstr>Wingdings 3</vt:lpstr>
      <vt:lpstr>Ion</vt:lpstr>
      <vt:lpstr>Administrator Evaluation </vt:lpstr>
      <vt:lpstr>Committee Charter</vt:lpstr>
      <vt:lpstr>Committee Members</vt:lpstr>
      <vt:lpstr>Proposed Guidelines</vt:lpstr>
      <vt:lpstr>PowerPoint Presentation</vt:lpstr>
      <vt:lpstr>PowerPoint Presentation</vt:lpstr>
      <vt:lpstr>Before February 2016</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 Review</dc:title>
  <dc:creator>Yasser Gowayed</dc:creator>
  <cp:lastModifiedBy>Yasser Gowayed</cp:lastModifiedBy>
  <cp:revision>48</cp:revision>
  <dcterms:created xsi:type="dcterms:W3CDTF">2015-11-10T14:45:00Z</dcterms:created>
  <dcterms:modified xsi:type="dcterms:W3CDTF">2016-02-10T14:31:57Z</dcterms:modified>
</cp:coreProperties>
</file>