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79" r:id="rId3"/>
    <p:sldId id="290" r:id="rId4"/>
    <p:sldId id="282" r:id="rId5"/>
    <p:sldId id="284" r:id="rId6"/>
    <p:sldId id="283" r:id="rId7"/>
    <p:sldId id="287" r:id="rId8"/>
    <p:sldId id="288" r:id="rId9"/>
    <p:sldId id="289" r:id="rId10"/>
    <p:sldId id="29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212116-9459-47F6-8CBC-B9248D0D0B41}">
          <p14:sldIdLst>
            <p14:sldId id="256"/>
            <p14:sldId id="279"/>
            <p14:sldId id="290"/>
            <p14:sldId id="282"/>
            <p14:sldId id="284"/>
            <p14:sldId id="283"/>
            <p14:sldId id="287"/>
            <p14:sldId id="288"/>
            <p14:sldId id="289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88"/>
    <p:restoredTop sz="96405"/>
  </p:normalViewPr>
  <p:slideViewPr>
    <p:cSldViewPr snapToObjects="1">
      <p:cViewPr>
        <p:scale>
          <a:sx n="110" d="100"/>
          <a:sy n="110" d="100"/>
        </p:scale>
        <p:origin x="1832" y="5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B240603E-75EC-415A-AA02-98546A55D807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324BB7CD-B56E-47B4-87C1-60528E95A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5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3923"/>
            <a:ext cx="8839200" cy="2894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11385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52400" y="3200400"/>
            <a:ext cx="88392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561330"/>
            <a:ext cx="2399453" cy="76327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64770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990600"/>
            <a:ext cx="64008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19800"/>
            <a:ext cx="134205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67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3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5791200"/>
            <a:ext cx="8686800" cy="915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96815" y="6233254"/>
            <a:ext cx="6019800" cy="311847"/>
          </a:xfrm>
        </p:spPr>
        <p:txBody>
          <a:bodyPr tIns="0"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Strategic Plan Progress Update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762000"/>
            <a:ext cx="84544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96000"/>
            <a:ext cx="1342051" cy="42690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5791200"/>
            <a:ext cx="8686800" cy="915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96815" y="6233254"/>
            <a:ext cx="6019800" cy="311847"/>
          </a:xfrm>
        </p:spPr>
        <p:txBody>
          <a:bodyPr tIns="0"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Strategic Plan Progress Update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04800" y="990600"/>
            <a:ext cx="85306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50091"/>
            <a:ext cx="134205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3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4" r:id="rId9"/>
    <p:sldLayoutId id="2147483733" r:id="rId10"/>
    <p:sldLayoutId id="2147483732" r:id="rId11"/>
    <p:sldLayoutId id="2147483729" r:id="rId12"/>
    <p:sldLayoutId id="2147483730" r:id="rId13"/>
    <p:sldLayoutId id="2147483731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676400"/>
          </a:xfrm>
        </p:spPr>
        <p:txBody>
          <a:bodyPr/>
          <a:lstStyle/>
          <a:p>
            <a:pPr algn="r"/>
            <a:r>
              <a:rPr lang="en-US" dirty="0" smtClean="0"/>
              <a:t>University Senate</a:t>
            </a:r>
          </a:p>
          <a:p>
            <a:pPr algn="r"/>
            <a:r>
              <a:rPr lang="en-US" dirty="0" smtClean="0"/>
              <a:t>January 19,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512846" cy="1828800"/>
          </a:xfrm>
        </p:spPr>
        <p:txBody>
          <a:bodyPr/>
          <a:lstStyle/>
          <a:p>
            <a:pPr algn="l"/>
            <a:r>
              <a:rPr lang="en-US" dirty="0" smtClean="0">
                <a:ln w="13335" cmpd="sng">
                  <a:noFill/>
                  <a:prstDash val="solid"/>
                </a:ln>
              </a:rPr>
              <a:t>ACADEMIC update</a:t>
            </a:r>
            <a:endParaRPr lang="en-US" dirty="0">
              <a:ln w="13335" cmpd="sng">
                <a:noFill/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768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71041" y="2267533"/>
            <a:ext cx="8573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Questions?</a:t>
            </a:r>
            <a:endParaRPr lang="en-US" sz="3600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379" y="1219200"/>
            <a:ext cx="8573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Dr. Jared Russell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Associate Professor, School of Kinesiology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Chair, Strategic Plan Faculty Success Implementation Committee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Spring 2016 Presidential Administrative Fellow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Vice-President, </a:t>
            </a:r>
            <a:r>
              <a:rPr lang="en-US" dirty="0" smtClean="0">
                <a:solidFill>
                  <a:srgbClr val="002060"/>
                </a:solidFill>
              </a:rPr>
              <a:t>Black Faculty Caucus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379" y="1219200"/>
            <a:ext cx="85732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Key Initiatives for Spring 2016:</a:t>
            </a:r>
            <a:endParaRPr lang="en-US" b="1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Continued Implementation of COACHE Recommendations: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 smtClean="0">
              <a:solidFill>
                <a:srgbClr val="002060"/>
              </a:solidFill>
            </a:endParaRPr>
          </a:p>
          <a:p>
            <a:pPr marL="1257300" lvl="2" indent="-342900">
              <a:buFont typeface="Arial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On-Campus </a:t>
            </a:r>
            <a:r>
              <a:rPr lang="en-US" dirty="0">
                <a:solidFill>
                  <a:srgbClr val="002060"/>
                </a:solidFill>
              </a:rPr>
              <a:t>Child </a:t>
            </a:r>
            <a:r>
              <a:rPr lang="en-US" dirty="0" smtClean="0">
                <a:solidFill>
                  <a:srgbClr val="002060"/>
                </a:solidFill>
              </a:rPr>
              <a:t>Care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Training for Department Heads and Chairs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Salary Review</a:t>
            </a:r>
            <a:endParaRPr lang="en-US" dirty="0">
              <a:solidFill>
                <a:srgbClr val="002060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Climate Study for Diversity, Equity and Inclusion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Strategic Hire Initiative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400" dirty="0">
              <a:solidFill>
                <a:srgbClr val="002060"/>
              </a:solidFill>
            </a:endParaRPr>
          </a:p>
          <a:p>
            <a:pPr marL="742950" lvl="1" indent="-285750">
              <a:buFont typeface="Gill Sans MT" panose="020B0502020104020203" pitchFamily="34" charset="0"/>
              <a:buChar char="–"/>
            </a:pP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4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1219200"/>
            <a:ext cx="857321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COACHE Recommendations: Assessing the Need for On-Campus Childcar</a:t>
            </a:r>
            <a:r>
              <a:rPr lang="en-US" b="1" dirty="0" smtClean="0">
                <a:solidFill>
                  <a:srgbClr val="002060"/>
                </a:solidFill>
              </a:rPr>
              <a:t>e</a:t>
            </a:r>
          </a:p>
          <a:p>
            <a:pPr lvl="1"/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1400" dirty="0" smtClean="0">
                <a:solidFill>
                  <a:srgbClr val="002060"/>
                </a:solidFill>
              </a:rPr>
              <a:t>Key theme identified in the COACHE data and findings from the Commission on Women in Academic Careers.</a:t>
            </a:r>
          </a:p>
          <a:p>
            <a:pPr marL="800100" lvl="1" indent="-342900">
              <a:buFont typeface="Wingdings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1400" dirty="0">
                <a:solidFill>
                  <a:srgbClr val="002060"/>
                </a:solidFill>
              </a:rPr>
              <a:t>In fall 2015, the Provost’s Office engaged with Mills Consulting Group, Inc. </a:t>
            </a:r>
            <a:r>
              <a:rPr lang="en-US" sz="1400" dirty="0" smtClean="0">
                <a:solidFill>
                  <a:srgbClr val="002060"/>
                </a:solidFill>
              </a:rPr>
              <a:t>on </a:t>
            </a:r>
            <a:r>
              <a:rPr lang="en-US" sz="1400" dirty="0">
                <a:solidFill>
                  <a:srgbClr val="002060"/>
                </a:solidFill>
              </a:rPr>
              <a:t>the potential for establishing an on campus early care and education center to serve the Auburn University community. </a:t>
            </a:r>
            <a:endParaRPr lang="en-US" sz="1400" dirty="0" smtClean="0">
              <a:solidFill>
                <a:srgbClr val="002060"/>
              </a:solidFill>
            </a:endParaRPr>
          </a:p>
          <a:p>
            <a:pPr lvl="1"/>
            <a:endParaRPr lang="en-US" sz="14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2060"/>
                </a:solidFill>
              </a:rPr>
              <a:t>Provost will </a:t>
            </a:r>
            <a:r>
              <a:rPr lang="en-US" sz="1400" dirty="0">
                <a:solidFill>
                  <a:srgbClr val="002060"/>
                </a:solidFill>
              </a:rPr>
              <a:t>continue discussions and make a recommendation to the President in spring 2016. 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400" dirty="0">
              <a:solidFill>
                <a:srgbClr val="002060"/>
              </a:solidFill>
            </a:endParaRPr>
          </a:p>
          <a:p>
            <a:pPr marL="742950" lvl="1" indent="-285750">
              <a:buFont typeface="Gill Sans MT" panose="020B0502020104020203" pitchFamily="34" charset="0"/>
              <a:buChar char="–"/>
            </a:pP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1219200"/>
            <a:ext cx="857321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COACHE Recommendations</a:t>
            </a:r>
            <a:r>
              <a:rPr lang="en-US" sz="1600" b="1" dirty="0">
                <a:solidFill>
                  <a:srgbClr val="002060"/>
                </a:solidFill>
              </a:rPr>
              <a:t>: Response to the need for enhanced training for department heads and </a:t>
            </a:r>
            <a:r>
              <a:rPr lang="en-US" sz="1600" b="1" dirty="0" smtClean="0">
                <a:solidFill>
                  <a:srgbClr val="002060"/>
                </a:solidFill>
              </a:rPr>
              <a:t>chairs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1400" dirty="0">
                <a:solidFill>
                  <a:srgbClr val="002060"/>
                </a:solidFill>
              </a:rPr>
              <a:t>During fall 2016, the Faculty Success Implementation Committee </a:t>
            </a:r>
            <a:r>
              <a:rPr lang="en-US" sz="1400" dirty="0" smtClean="0">
                <a:solidFill>
                  <a:srgbClr val="002060"/>
                </a:solidFill>
              </a:rPr>
              <a:t>recommended a </a:t>
            </a:r>
            <a:r>
              <a:rPr lang="en-US" sz="1400" dirty="0">
                <a:solidFill>
                  <a:srgbClr val="002060"/>
                </a:solidFill>
              </a:rPr>
              <a:t>new position to support the development of department heads and chairs. 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1400" b="1" dirty="0" smtClean="0">
                <a:solidFill>
                  <a:srgbClr val="002060"/>
                </a:solidFill>
              </a:rPr>
              <a:t>Biggio Center Faculty </a:t>
            </a:r>
            <a:r>
              <a:rPr lang="en-US" sz="1400" b="1" dirty="0">
                <a:solidFill>
                  <a:srgbClr val="002060"/>
                </a:solidFill>
              </a:rPr>
              <a:t>Fellow for Transformational Leadership </a:t>
            </a:r>
            <a:r>
              <a:rPr lang="en-US" sz="1400" dirty="0">
                <a:solidFill>
                  <a:srgbClr val="002060"/>
                </a:solidFill>
              </a:rPr>
              <a:t>will support and advance the development of departmental leaders </a:t>
            </a:r>
            <a:r>
              <a:rPr lang="en-US" sz="1400" dirty="0" smtClean="0">
                <a:solidFill>
                  <a:srgbClr val="002060"/>
                </a:solidFill>
              </a:rPr>
              <a:t>by (1</a:t>
            </a:r>
            <a:r>
              <a:rPr lang="en-US" sz="1400" dirty="0">
                <a:solidFill>
                  <a:srgbClr val="002060"/>
                </a:solidFill>
              </a:rPr>
              <a:t>) identifying and (2) developing applicable strategies necessary to support departmental success, including effectively evaluating faculty and developing/maintaining productive departmental cultures. </a:t>
            </a:r>
          </a:p>
          <a:p>
            <a:pPr marL="800100" lvl="1" indent="-342900">
              <a:buFont typeface="Wingdings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1400" dirty="0" smtClean="0">
                <a:solidFill>
                  <a:srgbClr val="002060"/>
                </a:solidFill>
              </a:rPr>
              <a:t>Beginning in February, </a:t>
            </a:r>
            <a:r>
              <a:rPr lang="en-US" sz="1400" dirty="0">
                <a:solidFill>
                  <a:srgbClr val="002060"/>
                </a:solidFill>
              </a:rPr>
              <a:t>the Provost’s Office will recruit, through an internal search process, a </a:t>
            </a:r>
            <a:r>
              <a:rPr lang="en-US" sz="1400" dirty="0" smtClean="0">
                <a:solidFill>
                  <a:srgbClr val="002060"/>
                </a:solidFill>
              </a:rPr>
              <a:t>an experienced head or chair who </a:t>
            </a:r>
            <a:r>
              <a:rPr lang="en-US" sz="1400" dirty="0">
                <a:solidFill>
                  <a:srgbClr val="002060"/>
                </a:solidFill>
              </a:rPr>
              <a:t>has successfully led a department to embrace the challenge of helping our colleagues lead more effectively. </a:t>
            </a:r>
            <a:endParaRPr lang="en-US" sz="1400" dirty="0" smtClean="0">
              <a:solidFill>
                <a:srgbClr val="002060"/>
              </a:solidFill>
            </a:endParaRPr>
          </a:p>
          <a:p>
            <a:pPr lvl="1"/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1400" dirty="0" smtClean="0">
                <a:solidFill>
                  <a:srgbClr val="002060"/>
                </a:solidFill>
              </a:rPr>
              <a:t>Duration of the appointment will be three years.</a:t>
            </a:r>
          </a:p>
          <a:p>
            <a:pPr marL="800100" lvl="1" indent="-342900">
              <a:buFont typeface="Wingdings" charset="2"/>
              <a:buChar char="Ø"/>
            </a:pPr>
            <a:endParaRPr lang="en-US" sz="1400" dirty="0">
              <a:solidFill>
                <a:srgbClr val="002060"/>
              </a:solidFill>
            </a:endParaRPr>
          </a:p>
          <a:p>
            <a:pPr marL="742950" lvl="1" indent="-285750">
              <a:buFont typeface="Gill Sans MT" panose="020B0502020104020203" pitchFamily="34" charset="0"/>
              <a:buChar char="–"/>
            </a:pP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5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1219200"/>
            <a:ext cx="85732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COACHE Recommendations: </a:t>
            </a:r>
            <a:r>
              <a:rPr lang="en-US" sz="1600" b="1" dirty="0">
                <a:solidFill>
                  <a:srgbClr val="002060"/>
                </a:solidFill>
              </a:rPr>
              <a:t>Creation of a Commission on the Academic Careers of  Women at Auburn University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lvl="1"/>
            <a:endParaRPr lang="en-US" sz="1400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Commission report submitted in fall 2015—a key theme involved concerns regarding salary inequality;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In </a:t>
            </a:r>
            <a:r>
              <a:rPr lang="en-US" dirty="0">
                <a:solidFill>
                  <a:srgbClr val="002060"/>
                </a:solidFill>
              </a:rPr>
              <a:t>spring 2016, the Provost’s Office will initiate a review of salaries for faculty in an effort to ensure compensation is fair and equitable</a:t>
            </a:r>
            <a:r>
              <a:rPr lang="en-US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400" dirty="0">
              <a:solidFill>
                <a:srgbClr val="002060"/>
              </a:solidFill>
            </a:endParaRPr>
          </a:p>
          <a:p>
            <a:pPr marL="742950" lvl="1" indent="-285750">
              <a:buFont typeface="Gill Sans MT" panose="020B0502020104020203" pitchFamily="34" charset="0"/>
              <a:buChar char="–"/>
            </a:pP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1219200"/>
            <a:ext cx="85732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</a:rPr>
              <a:t>Climate Study for Diversity, Equity and </a:t>
            </a:r>
            <a:r>
              <a:rPr lang="en-US" sz="1600" b="1" dirty="0" smtClean="0">
                <a:solidFill>
                  <a:srgbClr val="002060"/>
                </a:solidFill>
              </a:rPr>
              <a:t>Inclusion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In fall 2015, the Provost’s Office launched the Auburn University Climate Study for Diversity, Equity and Inclusion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epresentation </a:t>
            </a:r>
            <a:r>
              <a:rPr lang="en-US" dirty="0">
                <a:solidFill>
                  <a:srgbClr val="002060"/>
                </a:solidFill>
              </a:rPr>
              <a:t>from students, faculty, alumni, staff, and administrators, the Climate Study Steering Committee will initiate a comprehensive study of the climate for diversity at Auburn University. </a:t>
            </a:r>
            <a:endParaRPr lang="en-US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overarching goal of the study will be to provide a foundation for establishing and maintaining a culture of equity, diversity, and inclusiveness that is embedded throughout the university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576263" lvl="0" indent="-254000">
              <a:buFont typeface="Wingdings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576263" indent="-254000">
              <a:buFont typeface="Wingdings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Throughout spring 2016, the Committee will facilitate exhaustive data collection methods, including individual interviews, listening sessions, surveys, and comparable data analysis. </a:t>
            </a:r>
            <a:endParaRPr lang="en-US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2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1219200"/>
            <a:ext cx="857321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</a:rPr>
              <a:t>Climate Study for Diversity, Equity and </a:t>
            </a:r>
            <a:r>
              <a:rPr lang="en-US" sz="1600" b="1" dirty="0" smtClean="0">
                <a:solidFill>
                  <a:srgbClr val="002060"/>
                </a:solidFill>
              </a:rPr>
              <a:t>Inclusion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smtClean="0">
                <a:solidFill>
                  <a:srgbClr val="002060"/>
                </a:solidFill>
              </a:rPr>
              <a:t>In December, </a:t>
            </a:r>
            <a:r>
              <a:rPr lang="en-US" dirty="0">
                <a:solidFill>
                  <a:srgbClr val="002060"/>
                </a:solidFill>
              </a:rPr>
              <a:t>the group began its work to measure the following aspects of Auburn’s campus climate with regard to the following areas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  <a:p>
            <a:pPr marL="1095375" lvl="0" indent="-346075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Diversity, Equity and </a:t>
            </a:r>
            <a:r>
              <a:rPr lang="en-US" dirty="0" smtClean="0">
                <a:solidFill>
                  <a:srgbClr val="002060"/>
                </a:solidFill>
              </a:rPr>
              <a:t>Inclusiveness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 smtClean="0">
              <a:solidFill>
                <a:srgbClr val="002060"/>
              </a:solidFill>
            </a:endParaRPr>
          </a:p>
          <a:p>
            <a:pPr marL="1095375" lvl="0" indent="-346075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Recruitment </a:t>
            </a:r>
            <a:r>
              <a:rPr lang="en-US" dirty="0">
                <a:solidFill>
                  <a:srgbClr val="002060"/>
                </a:solidFill>
              </a:rPr>
              <a:t>and Retention of Diverse Students and </a:t>
            </a:r>
            <a:r>
              <a:rPr lang="en-US" dirty="0" smtClean="0">
                <a:solidFill>
                  <a:srgbClr val="002060"/>
                </a:solidFill>
              </a:rPr>
              <a:t>Faculty</a:t>
            </a:r>
          </a:p>
          <a:p>
            <a:pPr marL="1095375" lvl="0" indent="-346075"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1095375" lvl="0" indent="-346075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Cultural Competency</a:t>
            </a:r>
          </a:p>
          <a:p>
            <a:pPr marL="1095375" lvl="0" indent="-346075"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1095375" lvl="0" indent="-346075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Respect </a:t>
            </a:r>
            <a:r>
              <a:rPr lang="en-US" dirty="0">
                <a:solidFill>
                  <a:srgbClr val="002060"/>
                </a:solidFill>
              </a:rPr>
              <a:t>and </a:t>
            </a:r>
            <a:r>
              <a:rPr lang="en-US" dirty="0" smtClean="0">
                <a:solidFill>
                  <a:srgbClr val="002060"/>
                </a:solidFill>
              </a:rPr>
              <a:t>Collegiality</a:t>
            </a:r>
            <a:endParaRPr lang="en-US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25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Provost’s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1219200"/>
            <a:ext cx="857321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Strategic Hire Initiative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Five strategic cluster areas were chosen as part of a "bottom up," faculty-driven process with strong input from ADR, OVPR, Deans, and </a:t>
            </a:r>
            <a:r>
              <a:rPr lang="en-US" dirty="0" smtClean="0">
                <a:solidFill>
                  <a:srgbClr val="002060"/>
                </a:solidFill>
              </a:rPr>
              <a:t>Provost: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  <a:p>
            <a:pPr marL="1546225" lvl="0" indent="-346075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Climate and Earth System Science</a:t>
            </a:r>
          </a:p>
          <a:p>
            <a:pPr marL="1546225" lvl="0" indent="-346075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Health Disparities</a:t>
            </a:r>
          </a:p>
          <a:p>
            <a:pPr marL="1546225" lvl="0" indent="-346075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Institute for Scalable Energy Conversion Science and Technology</a:t>
            </a:r>
          </a:p>
          <a:p>
            <a:pPr marL="1546225" lvl="0" indent="-346075">
              <a:buFont typeface="+mj-lt"/>
              <a:buAutoNum type="arabicPeriod"/>
            </a:pPr>
            <a:r>
              <a:rPr lang="en-US" dirty="0" err="1">
                <a:solidFill>
                  <a:srgbClr val="002060"/>
                </a:solidFill>
              </a:rPr>
              <a:t>Omics</a:t>
            </a:r>
            <a:r>
              <a:rPr lang="en-US" dirty="0">
                <a:solidFill>
                  <a:srgbClr val="002060"/>
                </a:solidFill>
              </a:rPr>
              <a:t> and Informatics</a:t>
            </a:r>
          </a:p>
          <a:p>
            <a:pPr marL="1546225" lvl="0" indent="-346075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Pharmaceutical Engineering</a:t>
            </a: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41 </a:t>
            </a:r>
            <a:r>
              <a:rPr lang="en-US" dirty="0">
                <a:solidFill>
                  <a:srgbClr val="002060"/>
                </a:solidFill>
              </a:rPr>
              <a:t>searches </a:t>
            </a:r>
            <a:r>
              <a:rPr lang="en-US" dirty="0" smtClean="0">
                <a:solidFill>
                  <a:srgbClr val="002060"/>
                </a:solidFill>
              </a:rPr>
              <a:t>are in progress, </a:t>
            </a:r>
            <a:r>
              <a:rPr lang="en-US" dirty="0">
                <a:solidFill>
                  <a:srgbClr val="002060"/>
                </a:solidFill>
              </a:rPr>
              <a:t>spread among the five cluster areas. </a:t>
            </a: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576263" lvl="0" indent="-254000">
              <a:buFont typeface="Wingdings" charset="2"/>
              <a:buChar char="Ø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4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33">
      <a:dk1>
        <a:sysClr val="windowText" lastClr="000000"/>
      </a:dk1>
      <a:lt1>
        <a:sysClr val="window" lastClr="FFFFFF"/>
      </a:lt1>
      <a:dk2>
        <a:srgbClr val="D35712"/>
      </a:dk2>
      <a:lt2>
        <a:srgbClr val="D3DFEF"/>
      </a:lt2>
      <a:accent1>
        <a:srgbClr val="1C314E"/>
      </a:accent1>
      <a:accent2>
        <a:srgbClr val="EB641B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7374</TotalTime>
  <Words>398</Words>
  <Application>Microsoft Macintosh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Gill Sans MT</vt:lpstr>
      <vt:lpstr>Wingdings</vt:lpstr>
      <vt:lpstr>Wingdings 2</vt:lpstr>
      <vt:lpstr>Arial</vt:lpstr>
      <vt:lpstr>Grid</vt:lpstr>
      <vt:lpstr>ACADEMIC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Retreat</dc:title>
  <dc:creator>Julie Huff</dc:creator>
  <cp:lastModifiedBy>Microsoft Office User</cp:lastModifiedBy>
  <cp:revision>82</cp:revision>
  <cp:lastPrinted>2014-08-07T13:54:51Z</cp:lastPrinted>
  <dcterms:created xsi:type="dcterms:W3CDTF">2011-08-08T19:52:04Z</dcterms:created>
  <dcterms:modified xsi:type="dcterms:W3CDTF">2016-01-14T18:59:32Z</dcterms:modified>
</cp:coreProperties>
</file>