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96" r:id="rId3"/>
    <p:sldId id="258" r:id="rId4"/>
    <p:sldId id="295" r:id="rId5"/>
    <p:sldId id="298" r:id="rId6"/>
    <p:sldId id="302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0B92D-A573-478C-B7CC-3FCDC3E6EB4D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A2F32-E182-4487-85F1-047F8DA30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Cuba, a large Caribbean island nation under communist rule, is known for its white-sand beaches, rolling mountains, cigars and rum. Its colorful capital, Havana, features well-preserved Spanish colonial architecture within its 16th-century core, Old Havana, loomed over by the pre-revolutionary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Capitolio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Salsa emanates from the city's dance clubs and cabaret shows are performed at the famed Tropicana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A2F32-E182-4487-85F1-047F8DA30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11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8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0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0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5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8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5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7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3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0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4BF9-2700-4F1E-8350-6EC60E563D4B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9387D-6710-47F0-A3C6-7F21A1E28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3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hyperlink" Target="mailto:au2cuba@auburn.edu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auburn.edu/outreach/facultyengagement/au-cuba-tour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0999"/>
            <a:ext cx="8305800" cy="8857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74" name="Picture 2" descr="I:\Cuba Feb 2015B\IMG_788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84519"/>
            <a:ext cx="12001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I:\Cuba Feb 2015B\IMG_738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84518"/>
            <a:ext cx="1219200" cy="172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:\Cuba Feb 2015B\IMG_739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597037"/>
            <a:ext cx="1371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I:\Cuba Feb 2015B\IMG_743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26" y="4622619"/>
            <a:ext cx="1143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:\Cuba Feb 2015B\IMG_747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72000"/>
            <a:ext cx="11049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I:\Cuba Feb 2015B\IMG_748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97037"/>
            <a:ext cx="1524000" cy="176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703217" y="1600200"/>
            <a:ext cx="77724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 and Cultural Engagement in Cuba</a:t>
            </a:r>
          </a:p>
          <a:p>
            <a:endParaRPr lang="en-US" sz="2800" dirty="0" smtClean="0"/>
          </a:p>
          <a:p>
            <a:r>
              <a:rPr lang="en-US" sz="2800" dirty="0"/>
              <a:t>University Senate</a:t>
            </a:r>
          </a:p>
          <a:p>
            <a:r>
              <a:rPr lang="en-US" sz="2800" dirty="0"/>
              <a:t>Dr. Chippewa Thomas</a:t>
            </a:r>
          </a:p>
          <a:p>
            <a:r>
              <a:rPr lang="en-US" sz="2800" dirty="0"/>
              <a:t>January, 19,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9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8458200" cy="50292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1000"/>
            <a:ext cx="8305800" cy="887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908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smtClean="0"/>
              <a:t>Capital</a:t>
            </a:r>
            <a:r>
              <a:rPr lang="en-US" b="1" dirty="0"/>
              <a:t>: </a:t>
            </a:r>
            <a:r>
              <a:rPr lang="en-US" dirty="0"/>
              <a:t>Havana</a:t>
            </a:r>
          </a:p>
          <a:p>
            <a:pPr fontAlgn="base"/>
            <a:r>
              <a:rPr lang="en-US" dirty="0"/>
              <a:t>Founded in 1519</a:t>
            </a:r>
          </a:p>
          <a:p>
            <a:pPr fontAlgn="base"/>
            <a:r>
              <a:rPr lang="en-US" dirty="0"/>
              <a:t>Became capital in 1607</a:t>
            </a:r>
          </a:p>
          <a:p>
            <a:pPr fontAlgn="base"/>
            <a:r>
              <a:rPr lang="en-US" dirty="0" smtClean="0"/>
              <a:t>Havana </a:t>
            </a:r>
            <a:r>
              <a:rPr lang="en-US" dirty="0"/>
              <a:t>in the 1920s. Many Spanish colonial buildings still stand in old Havana</a:t>
            </a:r>
          </a:p>
          <a:p>
            <a:pPr fontAlgn="base"/>
            <a:r>
              <a:rPr lang="en-US" dirty="0"/>
              <a:t>Population: 2.1 million</a:t>
            </a:r>
          </a:p>
          <a:p>
            <a:pPr fontAlgn="base"/>
            <a:endParaRPr lang="en-US" dirty="0" smtClean="0"/>
          </a:p>
          <a:p>
            <a:pPr marL="0" indent="0" fontAlgn="base">
              <a:buNone/>
            </a:pPr>
            <a:r>
              <a:rPr lang="en-US" b="1" dirty="0" smtClean="0"/>
              <a:t>Population in Cuba: </a:t>
            </a:r>
            <a:r>
              <a:rPr lang="en-US" dirty="0" smtClean="0"/>
              <a:t>11.27 million 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1000"/>
            <a:ext cx="8305800" cy="887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Place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77181" y="6248400"/>
            <a:ext cx="1821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b="1" dirty="0"/>
              <a:t>2013 World Bank</a:t>
            </a:r>
          </a:p>
        </p:txBody>
      </p:sp>
    </p:spTree>
    <p:extLst>
      <p:ext uri="{BB962C8B-B14F-4D97-AF65-F5344CB8AC3E}">
        <p14:creationId xmlns:p14="http://schemas.microsoft.com/office/powerpoint/2010/main" val="226269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Office of Foreign Assets Control (OFAC) required People-to-people license</a:t>
            </a:r>
          </a:p>
          <a:p>
            <a:pPr fontAlgn="base"/>
            <a:r>
              <a:rPr lang="en-US" dirty="0"/>
              <a:t>Copies of passport and a confirmation email are needed</a:t>
            </a:r>
          </a:p>
          <a:p>
            <a:pPr fontAlgn="base"/>
            <a:r>
              <a:rPr lang="en-US" dirty="0"/>
              <a:t>Dual Currency System: Cuban convertible peso (CUC) and the Cuban peso</a:t>
            </a:r>
          </a:p>
          <a:p>
            <a:pPr fontAlgn="base"/>
            <a:r>
              <a:rPr lang="en-US" dirty="0"/>
              <a:t>Cuba has a low crime rate and is generally welcoming</a:t>
            </a:r>
          </a:p>
          <a:p>
            <a:pPr fontAlgn="base"/>
            <a:r>
              <a:rPr lang="en-US" dirty="0" smtClean="0"/>
              <a:t>Weather is tropical (mid-80’s during the day to mid’60’s at night with possible rain) so warm weather dress causal and sturdy walking shoes are recommended</a:t>
            </a:r>
          </a:p>
          <a:p>
            <a:pPr fontAlgn="base"/>
            <a:r>
              <a:rPr lang="en-US" dirty="0" smtClean="0"/>
              <a:t>Drinking bottled water is recommended</a:t>
            </a:r>
          </a:p>
          <a:p>
            <a:pPr fontAlgn="base"/>
            <a:r>
              <a:rPr lang="en-US" dirty="0" smtClean="0"/>
              <a:t>Cuisine includes seafood and other delicacies </a:t>
            </a:r>
          </a:p>
          <a:p>
            <a:pPr fontAlgn="base"/>
            <a:r>
              <a:rPr lang="en-US" dirty="0" smtClean="0"/>
              <a:t>Cell phone usage is limited</a:t>
            </a:r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1000"/>
            <a:ext cx="8305800" cy="887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TRAVELING TO CUBA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998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17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sz="3400" dirty="0" smtClean="0"/>
              <a:t>Educational sessions and meetings with </a:t>
            </a:r>
            <a:r>
              <a:rPr lang="en-US" sz="3400" dirty="0" smtClean="0"/>
              <a:t>educators, key </a:t>
            </a:r>
            <a:r>
              <a:rPr lang="en-US" sz="3400" dirty="0" smtClean="0"/>
              <a:t>officials and professionals</a:t>
            </a:r>
          </a:p>
          <a:p>
            <a:pPr fontAlgn="base"/>
            <a:r>
              <a:rPr lang="en-US" sz="3400" dirty="0" smtClean="0"/>
              <a:t>City land and seascapes</a:t>
            </a:r>
          </a:p>
          <a:p>
            <a:pPr fontAlgn="base"/>
            <a:r>
              <a:rPr lang="en-US" sz="3400" dirty="0" err="1" smtClean="0"/>
              <a:t>Paladars</a:t>
            </a:r>
            <a:r>
              <a:rPr lang="en-US" sz="3400" dirty="0" smtClean="0"/>
              <a:t> (restaurants and eatery's)</a:t>
            </a:r>
          </a:p>
          <a:p>
            <a:pPr fontAlgn="base"/>
            <a:r>
              <a:rPr lang="en-US" sz="3400" dirty="0"/>
              <a:t>Cuban </a:t>
            </a:r>
            <a:r>
              <a:rPr lang="en-US" sz="3400" dirty="0" smtClean="0"/>
              <a:t>monuments, fortresses, architecture, and art centers</a:t>
            </a:r>
          </a:p>
          <a:p>
            <a:pPr fontAlgn="base"/>
            <a:r>
              <a:rPr lang="en-US" sz="3400" dirty="0" smtClean="0"/>
              <a:t>Buildings (the capital, national theater, residential buildings and places of worship)</a:t>
            </a:r>
            <a:endParaRPr lang="en-US" sz="3400" dirty="0"/>
          </a:p>
          <a:p>
            <a:pPr fontAlgn="base"/>
            <a:r>
              <a:rPr lang="en-US" sz="3400" dirty="0" smtClean="0"/>
              <a:t>Historic venues (e.g., Hemingway Estate and the Hotel Nacional)</a:t>
            </a:r>
          </a:p>
          <a:p>
            <a:pPr fontAlgn="base"/>
            <a:r>
              <a:rPr lang="en-US" sz="3400" dirty="0" smtClean="0"/>
              <a:t>Periodic automobiles </a:t>
            </a:r>
          </a:p>
          <a:p>
            <a:pPr fontAlgn="base"/>
            <a:r>
              <a:rPr lang="en-US" sz="3400" dirty="0" smtClean="0"/>
              <a:t>University of Havana</a:t>
            </a:r>
          </a:p>
          <a:p>
            <a:pPr fontAlgn="base"/>
            <a:r>
              <a:rPr lang="en-US" sz="3400" dirty="0" smtClean="0"/>
              <a:t>Cigar and Rum factory</a:t>
            </a:r>
          </a:p>
          <a:p>
            <a:pPr fontAlgn="base"/>
            <a:r>
              <a:rPr lang="en-US" sz="3400" dirty="0" smtClean="0"/>
              <a:t>Cemetery (the largest and the most historical in the city of Havana)</a:t>
            </a:r>
            <a:endParaRPr lang="en-US" sz="3400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1000"/>
            <a:ext cx="8305800" cy="887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ENGAGMENTS &amp; SITES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1" name="Picture 3" descr="I:\Cuba Feb 2015B\IMG_787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0"/>
            <a:ext cx="245581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91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March 13-20, </a:t>
            </a:r>
            <a:r>
              <a:rPr lang="en-US" dirty="0" smtClean="0"/>
              <a:t>2016 </a:t>
            </a:r>
            <a:endParaRPr lang="en-US" dirty="0"/>
          </a:p>
          <a:p>
            <a:pPr lvl="1"/>
            <a:r>
              <a:rPr lang="en-US" dirty="0" smtClean="0"/>
              <a:t>College </a:t>
            </a:r>
            <a:r>
              <a:rPr lang="en-US" dirty="0" smtClean="0"/>
              <a:t>of Human </a:t>
            </a:r>
            <a:r>
              <a:rPr lang="en-US" dirty="0" smtClean="0"/>
              <a:t>Sciences</a:t>
            </a:r>
            <a:endParaRPr lang="en-US" dirty="0" smtClean="0"/>
          </a:p>
          <a:p>
            <a:r>
              <a:rPr lang="en-US" dirty="0" smtClean="0"/>
              <a:t>April 24-29, 2016 </a:t>
            </a:r>
          </a:p>
          <a:p>
            <a:pPr lvl="1"/>
            <a:r>
              <a:rPr lang="en-US" dirty="0" smtClean="0"/>
              <a:t>University Outreach </a:t>
            </a:r>
            <a:r>
              <a:rPr lang="en-US" dirty="0" smtClean="0"/>
              <a:t>and Harrison School of </a:t>
            </a:r>
            <a:r>
              <a:rPr lang="en-US" dirty="0" smtClean="0"/>
              <a:t>Pharmacy</a:t>
            </a:r>
            <a:endParaRPr lang="en-US" dirty="0" smtClean="0"/>
          </a:p>
          <a:p>
            <a:r>
              <a:rPr lang="en-US" dirty="0" smtClean="0"/>
              <a:t>June 12-17, 2016</a:t>
            </a:r>
          </a:p>
          <a:p>
            <a:pPr lvl="1"/>
            <a:r>
              <a:rPr lang="en-US" dirty="0" smtClean="0"/>
              <a:t>University Outreach</a:t>
            </a:r>
            <a:endParaRPr lang="en-US" dirty="0" smtClean="0"/>
          </a:p>
          <a:p>
            <a:r>
              <a:rPr lang="en-US" dirty="0" smtClean="0"/>
              <a:t>October 23-28</a:t>
            </a:r>
            <a:r>
              <a:rPr lang="en-US" smtClean="0"/>
              <a:t>, 2016</a:t>
            </a:r>
          </a:p>
          <a:p>
            <a:pPr lvl="1"/>
            <a:r>
              <a:rPr lang="en-US" smtClean="0"/>
              <a:t>University </a:t>
            </a:r>
            <a:r>
              <a:rPr lang="en-US" dirty="0" smtClean="0"/>
              <a:t>Outreach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1000"/>
            <a:ext cx="8305800" cy="887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UPCOMING ENGAGEMENTS</a:t>
            </a:r>
          </a:p>
        </p:txBody>
      </p:sp>
    </p:spTree>
    <p:extLst>
      <p:ext uri="{BB962C8B-B14F-4D97-AF65-F5344CB8AC3E}">
        <p14:creationId xmlns:p14="http://schemas.microsoft.com/office/powerpoint/2010/main" val="233487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b="49995"/>
          <a:stretch/>
        </p:blipFill>
        <p:spPr bwMode="auto">
          <a:xfrm>
            <a:off x="381000" y="380999"/>
            <a:ext cx="8305800" cy="8857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9417" y="404949"/>
            <a:ext cx="762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74" name="Picture 2" descr="I:\Cuba Feb 2015B\IMG_788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84519"/>
            <a:ext cx="12001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I:\Cuba Feb 2015B\IMG_738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84518"/>
            <a:ext cx="1219200" cy="172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:\Cuba Feb 2015B\IMG_739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597037"/>
            <a:ext cx="1371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I:\Cuba Feb 2015B\IMG_743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26" y="4622619"/>
            <a:ext cx="1143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:\Cuba Feb 2015B\IMG_747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72000"/>
            <a:ext cx="11049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I:\Cuba Feb 2015B\IMG_748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97037"/>
            <a:ext cx="1524000" cy="176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713049" y="1676400"/>
            <a:ext cx="7772400" cy="290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/>
              <a:t>See more at: </a:t>
            </a:r>
          </a:p>
          <a:p>
            <a:r>
              <a:rPr lang="en-US" dirty="0">
                <a:hlinkClick r:id="rId9"/>
              </a:rPr>
              <a:t>http://www.auburn.edu/outreach/facultyengagement/au-cuba-tours.htm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Contact University Outreach at </a:t>
            </a:r>
            <a:r>
              <a:rPr lang="en-US" dirty="0"/>
              <a:t>334-844-5700 or email us at</a:t>
            </a:r>
          </a:p>
          <a:p>
            <a:r>
              <a:rPr lang="en-US" dirty="0">
                <a:hlinkClick r:id="rId10"/>
              </a:rPr>
              <a:t>au2cuba@auburn.edu</a:t>
            </a:r>
            <a:r>
              <a:rPr lang="en-US" dirty="0"/>
              <a:t> for more information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9417" y="404949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FOR MORE INFORMATION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6572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351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Cuba: An Educational and Cultural Learning Experience</dc:title>
  <dc:creator>Chippewa Thomas</dc:creator>
  <cp:lastModifiedBy>Chippewa Thomas</cp:lastModifiedBy>
  <cp:revision>32</cp:revision>
  <dcterms:created xsi:type="dcterms:W3CDTF">2015-07-27T13:00:15Z</dcterms:created>
  <dcterms:modified xsi:type="dcterms:W3CDTF">2016-01-19T15:14:06Z</dcterms:modified>
</cp:coreProperties>
</file>