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handoutMasterIdLst>
    <p:handoutMasterId r:id="rId10"/>
  </p:handoutMasterIdLst>
  <p:sldIdLst>
    <p:sldId id="279" r:id="rId3"/>
    <p:sldId id="281" r:id="rId4"/>
    <p:sldId id="285" r:id="rId5"/>
    <p:sldId id="292" r:id="rId6"/>
    <p:sldId id="290" r:id="rId7"/>
    <p:sldId id="289"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1" autoAdjust="0"/>
    <p:restoredTop sz="96305" autoAdjust="0"/>
  </p:normalViewPr>
  <p:slideViewPr>
    <p:cSldViewPr>
      <p:cViewPr varScale="1">
        <p:scale>
          <a:sx n="112" d="100"/>
          <a:sy n="112" d="100"/>
        </p:scale>
        <p:origin x="978" y="108"/>
      </p:cViewPr>
      <p:guideLst>
        <p:guide orient="horz" pos="2160"/>
        <p:guide pos="2880"/>
      </p:guideLst>
    </p:cSldViewPr>
  </p:slideViewPr>
  <p:outlineViewPr>
    <p:cViewPr>
      <p:scale>
        <a:sx n="33" d="100"/>
        <a:sy n="33" d="100"/>
      </p:scale>
      <p:origin x="0" y="136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8FE39764-F7FF-4E28-9AD4-FBFAF5FFF58C}" type="datetimeFigureOut">
              <a:rPr lang="en-US" smtClean="0"/>
              <a:pPr/>
              <a:t>1/12/2016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2375E6E5-51F4-4B31-8A08-13F910E61B35}" type="slidenum">
              <a:rPr lang="en-US" smtClean="0"/>
              <a:pPr/>
              <a:t>‹#›</a:t>
            </a:fld>
            <a:endParaRPr lang="en-US" dirty="0"/>
          </a:p>
        </p:txBody>
      </p:sp>
    </p:spTree>
    <p:extLst>
      <p:ext uri="{BB962C8B-B14F-4D97-AF65-F5344CB8AC3E}">
        <p14:creationId xmlns:p14="http://schemas.microsoft.com/office/powerpoint/2010/main" val="1042171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350DC328-7FEF-4B48-8480-7B09D8387F66}" type="datetimeFigureOut">
              <a:rPr lang="en-US" smtClean="0"/>
              <a:pPr/>
              <a:t>1/12/2016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DD7F6AE6-8526-4C59-9A36-6DF0DD6C0B96}" type="slidenum">
              <a:rPr lang="en-US" smtClean="0"/>
              <a:pPr/>
              <a:t>‹#›</a:t>
            </a:fld>
            <a:endParaRPr lang="en-US" dirty="0"/>
          </a:p>
        </p:txBody>
      </p:sp>
    </p:spTree>
    <p:extLst>
      <p:ext uri="{BB962C8B-B14F-4D97-AF65-F5344CB8AC3E}">
        <p14:creationId xmlns:p14="http://schemas.microsoft.com/office/powerpoint/2010/main" val="2457382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t>
            </a:r>
            <a:r>
              <a:rPr lang="en-US" dirty="0" smtClean="0"/>
              <a:t>are members of the This</a:t>
            </a:r>
            <a:r>
              <a:rPr lang="en-US" baseline="0" dirty="0" smtClean="0"/>
              <a:t> is Research Steering Committee.  We are here to tell you about the 2016 Symposia.</a:t>
            </a:r>
            <a:endParaRPr lang="en-US" dirty="0"/>
          </a:p>
        </p:txBody>
      </p:sp>
      <p:sp>
        <p:nvSpPr>
          <p:cNvPr id="4" name="Slide Number Placeholder 3"/>
          <p:cNvSpPr>
            <a:spLocks noGrp="1"/>
          </p:cNvSpPr>
          <p:nvPr>
            <p:ph type="sldNum" sz="quarter" idx="10"/>
          </p:nvPr>
        </p:nvSpPr>
        <p:spPr/>
        <p:txBody>
          <a:bodyPr/>
          <a:lstStyle/>
          <a:p>
            <a:fld id="{DD7F6AE6-8526-4C59-9A36-6DF0DD6C0B96}" type="slidenum">
              <a:rPr lang="en-US" smtClean="0"/>
              <a:pPr/>
              <a:t>1</a:t>
            </a:fld>
            <a:endParaRPr lang="en-US" dirty="0"/>
          </a:p>
        </p:txBody>
      </p:sp>
    </p:spTree>
    <p:extLst>
      <p:ext uri="{BB962C8B-B14F-4D97-AF65-F5344CB8AC3E}">
        <p14:creationId xmlns:p14="http://schemas.microsoft.com/office/powerpoint/2010/main" val="1287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did</a:t>
            </a:r>
            <a:r>
              <a:rPr lang="en-US" baseline="0" dirty="0" smtClean="0"/>
              <a:t> in 2015, </a:t>
            </a:r>
            <a:r>
              <a:rPr lang="en-US" dirty="0" smtClean="0"/>
              <a:t>This</a:t>
            </a:r>
            <a:r>
              <a:rPr lang="en-US" baseline="0" dirty="0" smtClean="0"/>
              <a:t> is Research in 2016 will feature a student symposium this April and a faculty symposium in September.  The </a:t>
            </a:r>
            <a:r>
              <a:rPr lang="en-US" b="1" baseline="0" dirty="0" smtClean="0"/>
              <a:t>main day for the student symposium is April 13 </a:t>
            </a:r>
            <a:r>
              <a:rPr lang="en-US" b="0" baseline="0" dirty="0" smtClean="0"/>
              <a:t>(events run from approximately 8:30 am to 6:00 pm)</a:t>
            </a:r>
            <a:r>
              <a:rPr lang="en-US" baseline="0" dirty="0" smtClean="0"/>
              <a:t>; there may be some afternoon events on April 12.  The Awards Ceremony is the evening of April 18 in the early evening.  The main day for the Faculty Symposium is September 16 (events run from approximately 8:30 to 6:00); there will be some afternoon events on September 15 (from approximately 1:00-5:00 pm). We also will have the Creative Scholarship Showcase during September 2016 (we will share more about that shortly).</a:t>
            </a:r>
            <a:endParaRPr lang="en-US" dirty="0"/>
          </a:p>
        </p:txBody>
      </p:sp>
      <p:sp>
        <p:nvSpPr>
          <p:cNvPr id="4" name="Slide Number Placeholder 3"/>
          <p:cNvSpPr>
            <a:spLocks noGrp="1"/>
          </p:cNvSpPr>
          <p:nvPr>
            <p:ph type="sldNum" sz="quarter" idx="10"/>
          </p:nvPr>
        </p:nvSpPr>
        <p:spPr/>
        <p:txBody>
          <a:bodyPr/>
          <a:lstStyle/>
          <a:p>
            <a:fld id="{DD7F6AE6-8526-4C59-9A36-6DF0DD6C0B96}" type="slidenum">
              <a:rPr lang="en-US" smtClean="0"/>
              <a:pPr/>
              <a:t>2</a:t>
            </a:fld>
            <a:endParaRPr lang="en-US" dirty="0"/>
          </a:p>
        </p:txBody>
      </p:sp>
    </p:spTree>
    <p:extLst>
      <p:ext uri="{BB962C8B-B14F-4D97-AF65-F5344CB8AC3E}">
        <p14:creationId xmlns:p14="http://schemas.microsoft.com/office/powerpoint/2010/main" val="254263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spcBef>
                <a:spcPct val="0"/>
              </a:spcBef>
            </a:pPr>
            <a:r>
              <a:rPr lang="en-US" dirty="0" smtClean="0"/>
              <a:t>For students, the purpose</a:t>
            </a:r>
            <a:r>
              <a:rPr lang="en-US" baseline="0" dirty="0" smtClean="0"/>
              <a:t> of This is Research is to provide professional experience presenting research and interacting with various audiences (other students, faculty, potential employers).  Students also compete for awards that can add to their accomplishments on their resumes/CVs.  </a:t>
            </a:r>
          </a:p>
          <a:p>
            <a:pPr>
              <a:spcBef>
                <a:spcPct val="0"/>
              </a:spcBef>
            </a:pPr>
            <a:endParaRPr lang="en-US" baseline="0" dirty="0" smtClean="0"/>
          </a:p>
          <a:p>
            <a:pPr>
              <a:spcBef>
                <a:spcPct val="0"/>
              </a:spcBef>
            </a:pPr>
            <a:r>
              <a:rPr lang="en-US" baseline="0" dirty="0" smtClean="0"/>
              <a:t>The 2016 Student Symposium will feature undergraduate and graduate students presenting their research via oral papers, posters and creative scholarship presentations. </a:t>
            </a:r>
          </a:p>
          <a:p>
            <a:pPr>
              <a:spcBef>
                <a:spcPct val="0"/>
              </a:spcBef>
            </a:pPr>
            <a:endParaRPr lang="en-US" baseline="0" dirty="0" smtClean="0"/>
          </a:p>
          <a:p>
            <a:pPr>
              <a:spcBef>
                <a:spcPct val="0"/>
              </a:spcBef>
            </a:pPr>
            <a:r>
              <a:rPr lang="en-US" baseline="0" dirty="0" smtClean="0"/>
              <a:t>Middle and high school students will be coming to see some of the presentations</a:t>
            </a:r>
          </a:p>
          <a:p>
            <a:pPr>
              <a:spcBef>
                <a:spcPct val="0"/>
              </a:spcBef>
            </a:pPr>
            <a:endParaRPr lang="en-US" baseline="0" dirty="0" smtClean="0"/>
          </a:p>
          <a:p>
            <a:pPr>
              <a:spcBef>
                <a:spcPct val="0"/>
              </a:spcBef>
            </a:pPr>
            <a:r>
              <a:rPr lang="en-US" baseline="0" dirty="0" smtClean="0"/>
              <a:t>Employers with an interest in hiring professionals with research experience also will be invited to attend</a:t>
            </a:r>
          </a:p>
          <a:p>
            <a:pPr>
              <a:spcBef>
                <a:spcPct val="0"/>
              </a:spcBef>
            </a:pPr>
            <a:endParaRPr lang="en-US" baseline="0" dirty="0" smtClean="0"/>
          </a:p>
          <a:p>
            <a:pPr>
              <a:spcBef>
                <a:spcPct val="0"/>
              </a:spcBef>
            </a:pPr>
            <a:r>
              <a:rPr lang="en-US" baseline="0" dirty="0" smtClean="0"/>
              <a:t>The Symposium and Awards Ceremony will all take place in the Student Center</a:t>
            </a:r>
          </a:p>
          <a:p>
            <a:pPr>
              <a:spcBef>
                <a:spcPct val="0"/>
              </a:spcBef>
            </a:pPr>
            <a:endParaRPr lang="en-US" baseline="0" dirty="0" smtClean="0"/>
          </a:p>
          <a:p>
            <a:pPr>
              <a:spcBef>
                <a:spcPct val="0"/>
              </a:spcBef>
            </a:pPr>
            <a:r>
              <a:rPr lang="en-US" baseline="0" dirty="0" smtClean="0"/>
              <a:t>Registration is now open.  Please encourage students (and ask faculty to encourage students) to submit abstracts prior to the February 23 </a:t>
            </a:r>
            <a:r>
              <a:rPr lang="en-US" baseline="0" dirty="0" smtClean="0"/>
              <a:t>deadline</a:t>
            </a:r>
          </a:p>
          <a:p>
            <a:pPr>
              <a:spcBef>
                <a:spcPct val="0"/>
              </a:spcBef>
            </a:pPr>
            <a:endParaRPr lang="en-US" baseline="0" dirty="0" smtClean="0"/>
          </a:p>
          <a:p>
            <a:pPr>
              <a:spcBef>
                <a:spcPct val="0"/>
              </a:spcBef>
            </a:pPr>
            <a:endParaRPr lang="en-US" b="1" baseline="0" dirty="0" smtClean="0"/>
          </a:p>
          <a:p>
            <a:pPr>
              <a:spcBef>
                <a:spcPct val="0"/>
              </a:spcBef>
            </a:pPr>
            <a:r>
              <a:rPr lang="en-US" b="1" baseline="0" dirty="0" smtClean="0"/>
              <a:t>PLEASE GO TO THE THIS IS RESEARCH WEBSITE (WILL SHOW LINK AT THE END OF THIS PRESENTATION) FOR MORE INFORMATION ON THE STUDENT SYMPOSIUM, THE REGISTRATION FORM, AND THE AWARDS FOR UNDERGRADUATE AND GRADUATE STUDENTS.</a:t>
            </a:r>
            <a:endParaRPr lang="en-US" b="1"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671CD0-2EDF-4228-B4AD-164CB2DA7D3C}" type="slidenum">
              <a:rPr lang="en-US">
                <a:solidFill>
                  <a:prstClr val="black"/>
                </a:solidFill>
              </a:rPr>
              <a:pPr fontAlgn="base">
                <a:spcBef>
                  <a:spcPct val="0"/>
                </a:spcBef>
                <a:spcAft>
                  <a:spcPct val="0"/>
                </a:spcAft>
              </a:pPr>
              <a:t>3</a:t>
            </a:fld>
            <a:endParaRPr lang="en-US" dirty="0">
              <a:solidFill>
                <a:prstClr val="black"/>
              </a:solidFill>
            </a:endParaRPr>
          </a:p>
        </p:txBody>
      </p:sp>
    </p:spTree>
    <p:extLst>
      <p:ext uri="{BB962C8B-B14F-4D97-AF65-F5344CB8AC3E}">
        <p14:creationId xmlns:p14="http://schemas.microsoft.com/office/powerpoint/2010/main" val="386250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 reaching</a:t>
            </a:r>
            <a:r>
              <a:rPr lang="en-US" baseline="0" dirty="0" smtClean="0"/>
              <a:t> out for help in the recruitment of judges.  As senators for your departments, we ask you to help us encourage your faculty to participate. Serving as a judge is the best way faculty can support students participating in the symposium.</a:t>
            </a:r>
            <a:endParaRPr lang="en-US" dirty="0"/>
          </a:p>
        </p:txBody>
      </p:sp>
      <p:sp>
        <p:nvSpPr>
          <p:cNvPr id="4" name="Slide Number Placeholder 3"/>
          <p:cNvSpPr>
            <a:spLocks noGrp="1"/>
          </p:cNvSpPr>
          <p:nvPr>
            <p:ph type="sldNum" sz="quarter" idx="10"/>
          </p:nvPr>
        </p:nvSpPr>
        <p:spPr/>
        <p:txBody>
          <a:bodyPr/>
          <a:lstStyle/>
          <a:p>
            <a:fld id="{DD7F6AE6-8526-4C59-9A36-6DF0DD6C0B96}" type="slidenum">
              <a:rPr lang="en-US" smtClean="0"/>
              <a:pPr/>
              <a:t>4</a:t>
            </a:fld>
            <a:endParaRPr lang="en-US" dirty="0"/>
          </a:p>
        </p:txBody>
      </p:sp>
    </p:spTree>
    <p:extLst>
      <p:ext uri="{BB962C8B-B14F-4D97-AF65-F5344CB8AC3E}">
        <p14:creationId xmlns:p14="http://schemas.microsoft.com/office/powerpoint/2010/main" val="2892959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format for This is Research used</a:t>
            </a:r>
            <a:r>
              <a:rPr lang="en-US" baseline="0" dirty="0" smtClean="0"/>
              <a:t> in 2015 went well – our post event survey suggested we should do something similar in 2016.  We will be building on last year to feature events that build connection among our faculty and help increase the visibility of research and creative scholarship.</a:t>
            </a:r>
            <a:endParaRPr lang="en-US" dirty="0" smtClean="0"/>
          </a:p>
          <a:p>
            <a:endParaRPr lang="en-US" dirty="0" smtClean="0"/>
          </a:p>
          <a:p>
            <a:r>
              <a:rPr lang="en-US" dirty="0" smtClean="0"/>
              <a:t>In September</a:t>
            </a:r>
            <a:r>
              <a:rPr lang="en-US" baseline="0" dirty="0" smtClean="0"/>
              <a:t> 2016 we will learn about the work of some of our most successful researchers, and we will recognize the work of some of our newer scholars. </a:t>
            </a:r>
          </a:p>
          <a:p>
            <a:endParaRPr lang="en-US" baseline="0" dirty="0" smtClean="0"/>
          </a:p>
          <a:p>
            <a:r>
              <a:rPr lang="en-US" baseline="0" dirty="0" smtClean="0"/>
              <a:t>We will strongly encourage faculty, students, staff and administrators to attend the symposium, and we will increase our efforts to attract external audiences. </a:t>
            </a:r>
            <a:r>
              <a:rPr lang="en-US" baseline="0" dirty="0" smtClean="0"/>
              <a:t> In 2015 some faculty and students thought that students should not attend the faculty symposium – but this is not the case.  We strongly encourage students to come to this event.</a:t>
            </a:r>
            <a:endParaRPr lang="en-US" baseline="0" dirty="0" smtClean="0"/>
          </a:p>
          <a:p>
            <a:endParaRPr lang="en-US" baseline="0" dirty="0" smtClean="0"/>
          </a:p>
          <a:p>
            <a:r>
              <a:rPr lang="en-US" baseline="0" dirty="0" smtClean="0"/>
              <a:t>The 2016 Creative Scholarship Showcase will have featured events on the dates of the symposium, but will continue to have activities during the month of September at different venues on campus.  We have a creative scholarship subcommittee who will be planning the showcase</a:t>
            </a:r>
            <a:r>
              <a:rPr lang="en-US" baseline="0" dirty="0" smtClean="0"/>
              <a:t>. Information will be posted soon on the This is Research website under the Creative Scholarship Showcase tab.</a:t>
            </a:r>
            <a:endParaRPr lang="en-US" dirty="0"/>
          </a:p>
        </p:txBody>
      </p:sp>
      <p:sp>
        <p:nvSpPr>
          <p:cNvPr id="4" name="Slide Number Placeholder 3"/>
          <p:cNvSpPr>
            <a:spLocks noGrp="1"/>
          </p:cNvSpPr>
          <p:nvPr>
            <p:ph type="sldNum" sz="quarter" idx="10"/>
          </p:nvPr>
        </p:nvSpPr>
        <p:spPr/>
        <p:txBody>
          <a:bodyPr/>
          <a:lstStyle/>
          <a:p>
            <a:fld id="{DD7F6AE6-8526-4C59-9A36-6DF0DD6C0B96}" type="slidenum">
              <a:rPr lang="en-US" smtClean="0"/>
              <a:pPr/>
              <a:t>5</a:t>
            </a:fld>
            <a:endParaRPr lang="en-US" dirty="0"/>
          </a:p>
        </p:txBody>
      </p:sp>
    </p:spTree>
    <p:extLst>
      <p:ext uri="{BB962C8B-B14F-4D97-AF65-F5344CB8AC3E}">
        <p14:creationId xmlns:p14="http://schemas.microsoft.com/office/powerpoint/2010/main" val="328995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671CD0-2EDF-4228-B4AD-164CB2DA7D3C}" type="slidenum">
              <a:rPr lang="en-US">
                <a:solidFill>
                  <a:prstClr val="black"/>
                </a:solidFill>
              </a:rPr>
              <a:pPr fontAlgn="base">
                <a:spcBef>
                  <a:spcPct val="0"/>
                </a:spcBef>
                <a:spcAft>
                  <a:spcPct val="0"/>
                </a:spcAft>
              </a:pPr>
              <a:t>6</a:t>
            </a:fld>
            <a:endParaRPr lang="en-US" dirty="0">
              <a:solidFill>
                <a:prstClr val="black"/>
              </a:solidFill>
            </a:endParaRPr>
          </a:p>
        </p:txBody>
      </p:sp>
    </p:spTree>
    <p:extLst>
      <p:ext uri="{BB962C8B-B14F-4D97-AF65-F5344CB8AC3E}">
        <p14:creationId xmlns:p14="http://schemas.microsoft.com/office/powerpoint/2010/main" val="698708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614B50-1936-4718-BDE8-3CBAA27BEBC5}" type="datetimeFigureOut">
              <a:rPr lang="en-US" smtClean="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14B50-1936-4718-BDE8-3CBAA27BEBC5}" type="datetimeFigureOut">
              <a:rPr lang="en-US" smtClean="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14B50-1936-4718-BDE8-3CBAA27BEBC5}" type="datetimeFigureOut">
              <a:rPr lang="en-US" smtClean="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1/12/2016</a:t>
            </a:fld>
            <a:endParaRPr lang="en-US" dirty="0">
              <a:solidFill>
                <a:prstClr val="black"/>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3906951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1/12/2016</a:t>
            </a:fld>
            <a:endParaRPr lang="en-US" dirty="0">
              <a:solidFill>
                <a:prstClr val="black"/>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3900402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1/12/2016</a:t>
            </a:fld>
            <a:endParaRPr lang="en-US" dirty="0">
              <a:solidFill>
                <a:prstClr val="black"/>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40817757"/>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1/12/2016</a:t>
            </a:fld>
            <a:endParaRPr lang="en-US" dirty="0">
              <a:solidFill>
                <a:prstClr val="black"/>
              </a:solidFill>
            </a:endParaRPr>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905453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6"/>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1/12/2016</a:t>
            </a:fld>
            <a:endParaRPr lang="en-US" dirty="0">
              <a:solidFill>
                <a:prstClr val="black"/>
              </a:solidFill>
            </a:endParaRPr>
          </a:p>
        </p:txBody>
      </p:sp>
      <p:sp>
        <p:nvSpPr>
          <p:cNvPr id="8" name="Footer Placeholder 7"/>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4222117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1/12/2016</a:t>
            </a:fld>
            <a:endParaRPr lang="en-US" dirty="0">
              <a:solidFill>
                <a:prstClr val="black"/>
              </a:solidFill>
            </a:endParaRPr>
          </a:p>
        </p:txBody>
      </p:sp>
      <p:sp>
        <p:nvSpPr>
          <p:cNvPr id="4" name="Footer Placeholder 3"/>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51263590"/>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1/12/2016</a:t>
            </a:fld>
            <a:endParaRPr lang="en-US" dirty="0">
              <a:solidFill>
                <a:prstClr val="black"/>
              </a:solidFill>
            </a:endParaRPr>
          </a:p>
        </p:txBody>
      </p:sp>
      <p:sp>
        <p:nvSpPr>
          <p:cNvPr id="3" name="Footer Placeholder 2"/>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2196768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1/12/2016</a:t>
            </a:fld>
            <a:endParaRPr lang="en-US" dirty="0">
              <a:solidFill>
                <a:prstClr val="black"/>
              </a:solidFill>
            </a:endParaRPr>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0045958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14B50-1936-4718-BDE8-3CBAA27BEBC5}" type="datetimeFigureOut">
              <a:rPr lang="en-US" smtClean="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1/12/2016</a:t>
            </a:fld>
            <a:endParaRPr lang="en-US" dirty="0">
              <a:solidFill>
                <a:prstClr val="black"/>
              </a:solidFill>
            </a:endParaRPr>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1612093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1/12/2016</a:t>
            </a:fld>
            <a:endParaRPr lang="en-US" dirty="0">
              <a:solidFill>
                <a:prstClr val="black"/>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7116010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a:lstStyle/>
          <a:p>
            <a:fld id="{E99D87EA-A56B-49CD-9B50-1090403D8559}" type="datetimeFigureOut">
              <a:rPr lang="en-US" smtClean="0">
                <a:solidFill>
                  <a:prstClr val="black"/>
                </a:solidFill>
              </a:rPr>
              <a:pPr/>
              <a:t>1/12/2016</a:t>
            </a:fld>
            <a:endParaRPr lang="en-US" dirty="0">
              <a:solidFill>
                <a:prstClr val="black"/>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fld id="{12D47CCB-33B8-4EED-9872-91839A7AF71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26995388"/>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49329" y="6172200"/>
            <a:ext cx="2270760" cy="547171"/>
          </a:xfrm>
          <a:prstGeom prst="rect">
            <a:avLst/>
          </a:prstGeom>
        </p:spPr>
      </p:pic>
    </p:spTree>
    <p:extLst>
      <p:ext uri="{BB962C8B-B14F-4D97-AF65-F5344CB8AC3E}">
        <p14:creationId xmlns:p14="http://schemas.microsoft.com/office/powerpoint/2010/main" val="297585104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614B50-1936-4718-BDE8-3CBAA27BEBC5}" type="datetimeFigureOut">
              <a:rPr lang="en-US" smtClean="0"/>
              <a:pPr/>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614B50-1936-4718-BDE8-3CBAA27BEBC5}" type="datetimeFigureOut">
              <a:rPr lang="en-US" smtClean="0"/>
              <a:pPr/>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614B50-1936-4718-BDE8-3CBAA27BEBC5}" type="datetimeFigureOut">
              <a:rPr lang="en-US" smtClean="0"/>
              <a:pPr/>
              <a:t>1/12/2016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14B50-1936-4718-BDE8-3CBAA27BEBC5}" type="datetimeFigureOut">
              <a:rPr lang="en-US" smtClean="0"/>
              <a:pPr/>
              <a:t>1/12/2016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14B50-1936-4718-BDE8-3CBAA27BEBC5}" type="datetimeFigureOut">
              <a:rPr lang="en-US" smtClean="0"/>
              <a:pPr/>
              <a:t>1/12/2016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14B50-1936-4718-BDE8-3CBAA27BEBC5}" type="datetimeFigureOut">
              <a:rPr lang="en-US" smtClean="0"/>
              <a:pPr/>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14B50-1936-4718-BDE8-3CBAA27BEBC5}" type="datetimeFigureOut">
              <a:rPr lang="en-US" smtClean="0"/>
              <a:pPr/>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097C38-AA2D-4401-8ADC-F6EA6A085F6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14B50-1936-4718-BDE8-3CBAA27BEBC5}" type="datetimeFigureOut">
              <a:rPr lang="en-US" smtClean="0"/>
              <a:pPr/>
              <a:t>1/12/2016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97C38-AA2D-4401-8ADC-F6EA6A085F6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VPREH_L_289,158.jpg"/>
          <p:cNvPicPr>
            <a:picLocks noChangeAspect="1"/>
          </p:cNvPicPr>
          <p:nvPr/>
        </p:nvPicPr>
        <p:blipFill>
          <a:blip r:embed="rId14" cstate="print"/>
          <a:stretch>
            <a:fillRect/>
          </a:stretch>
        </p:blipFill>
        <p:spPr>
          <a:xfrm>
            <a:off x="6210300" y="5943602"/>
            <a:ext cx="2781300" cy="741680"/>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8596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txStyles>
    <p:titleStyle>
      <a:lvl1pPr algn="ctr" defTabSz="914400" rtl="0" eaLnBrk="1" latinLnBrk="0" hangingPunct="1">
        <a:spcBef>
          <a:spcPct val="0"/>
        </a:spcBef>
        <a:buNone/>
        <a:defRPr sz="3200" b="1" i="1" kern="1200">
          <a:solidFill>
            <a:srgbClr val="003366"/>
          </a:solidFill>
          <a:latin typeface="Garamond" pitchFamily="18" charset="0"/>
          <a:ea typeface="+mj-ea"/>
          <a:cs typeface="+mj-cs"/>
        </a:defRPr>
      </a:lvl1pPr>
    </p:titleStyle>
    <p:bodyStyle>
      <a:lvl1pPr marL="342900" indent="-342900" algn="l" defTabSz="914400" rtl="0" eaLnBrk="1" latinLnBrk="0" hangingPunct="1">
        <a:spcBef>
          <a:spcPct val="20000"/>
        </a:spcBef>
        <a:buClr>
          <a:srgbClr val="FF6600"/>
        </a:buClr>
        <a:buFont typeface="Wingdings" pitchFamily="2" charset="2"/>
        <a:buChar char="§"/>
        <a:defRPr sz="3000" kern="1200">
          <a:solidFill>
            <a:schemeClr val="tx1"/>
          </a:solidFill>
          <a:latin typeface="Arno Pro" pitchFamily="18" charset="0"/>
          <a:ea typeface="+mn-ea"/>
          <a:cs typeface="+mn-cs"/>
        </a:defRPr>
      </a:lvl1pPr>
      <a:lvl2pPr marL="742950" indent="-285750" algn="l" defTabSz="914400" rtl="0" eaLnBrk="1" latinLnBrk="0" hangingPunct="1">
        <a:spcBef>
          <a:spcPct val="20000"/>
        </a:spcBef>
        <a:buClr>
          <a:srgbClr val="003366"/>
        </a:buClr>
        <a:buFont typeface="Arial" pitchFamily="34" charset="0"/>
        <a:buChar char="•"/>
        <a:defRPr sz="2800" kern="1200">
          <a:solidFill>
            <a:schemeClr val="tx1"/>
          </a:solidFill>
          <a:latin typeface="Arno Pro" pitchFamily="18" charset="0"/>
          <a:ea typeface="+mn-ea"/>
          <a:cs typeface="+mn-cs"/>
        </a:defRPr>
      </a:lvl2pPr>
      <a:lvl3pPr marL="1143000" indent="-228600" algn="l" defTabSz="914400" rtl="0" eaLnBrk="1" latinLnBrk="0" hangingPunct="1">
        <a:spcBef>
          <a:spcPct val="20000"/>
        </a:spcBef>
        <a:buClr>
          <a:srgbClr val="FF6600"/>
        </a:buClr>
        <a:buFont typeface="Wingdings 2" pitchFamily="18" charset="2"/>
        <a:buChar char="·"/>
        <a:defRPr sz="2400" kern="1200">
          <a:solidFill>
            <a:schemeClr val="tx1"/>
          </a:solidFill>
          <a:latin typeface="Arno Pro" pitchFamily="18" charset="0"/>
          <a:ea typeface="+mn-ea"/>
          <a:cs typeface="+mn-cs"/>
        </a:defRPr>
      </a:lvl3pPr>
      <a:lvl4pPr marL="1600200" indent="-228600" algn="l" defTabSz="914400" rtl="0" eaLnBrk="1" latinLnBrk="0" hangingPunct="1">
        <a:spcBef>
          <a:spcPct val="20000"/>
        </a:spcBef>
        <a:buClr>
          <a:srgbClr val="003366"/>
        </a:buClr>
        <a:buFont typeface="Wingdings" pitchFamily="2" charset="2"/>
        <a:buChar char="Ø"/>
        <a:defRPr sz="2000" kern="1200">
          <a:solidFill>
            <a:schemeClr val="tx1"/>
          </a:solidFill>
          <a:latin typeface="Arno Pro" pitchFamily="18" charset="0"/>
          <a:ea typeface="+mn-ea"/>
          <a:cs typeface="+mn-cs"/>
        </a:defRPr>
      </a:lvl4pPr>
      <a:lvl5pPr marL="2057400" indent="-228600" algn="l" defTabSz="914400" rtl="0" eaLnBrk="1" latinLnBrk="0" hangingPunct="1">
        <a:spcBef>
          <a:spcPct val="20000"/>
        </a:spcBef>
        <a:buClr>
          <a:srgbClr val="FF6600"/>
        </a:buClr>
        <a:buFont typeface="Wingdings" pitchFamily="2" charset="2"/>
        <a:buChar char="v"/>
        <a:defRPr sz="2000" kern="1200">
          <a:solidFill>
            <a:schemeClr val="tx1"/>
          </a:solidFill>
          <a:latin typeface="Arno Pro"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jp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mailto:wolflor@auburn.edu" TargetMode="External"/><Relationship Id="rId4" Type="http://schemas.openxmlformats.org/officeDocument/2006/relationships/hyperlink" Target="mailto:jkerpelman@auburn.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RESEARCH_W_289 158.jpg"/>
          <p:cNvPicPr>
            <a:picLocks noChangeAspect="1"/>
          </p:cNvPicPr>
          <p:nvPr/>
        </p:nvPicPr>
        <p:blipFill>
          <a:blip r:embed="rId3" cstate="print"/>
          <a:srcRect/>
          <a:stretch>
            <a:fillRect/>
          </a:stretch>
        </p:blipFill>
        <p:spPr bwMode="auto">
          <a:xfrm>
            <a:off x="952500" y="609600"/>
            <a:ext cx="7239000" cy="3810000"/>
          </a:xfrm>
          <a:prstGeom prst="rect">
            <a:avLst/>
          </a:prstGeom>
          <a:noFill/>
          <a:ln w="9525">
            <a:noFill/>
            <a:miter lim="800000"/>
            <a:headEnd/>
            <a:tailEnd/>
          </a:ln>
        </p:spPr>
      </p:pic>
      <p:sp>
        <p:nvSpPr>
          <p:cNvPr id="2" name="TextBox 1"/>
          <p:cNvSpPr txBox="1"/>
          <p:nvPr/>
        </p:nvSpPr>
        <p:spPr>
          <a:xfrm>
            <a:off x="4456220" y="5527990"/>
            <a:ext cx="3733800" cy="830997"/>
          </a:xfrm>
          <a:prstGeom prst="rect">
            <a:avLst/>
          </a:prstGeom>
          <a:noFill/>
        </p:spPr>
        <p:txBody>
          <a:bodyPr wrap="square" rtlCol="0">
            <a:spAutoFit/>
          </a:bodyPr>
          <a:lstStyle/>
          <a:p>
            <a:r>
              <a:rPr lang="en-US" sz="1200" dirty="0" smtClean="0">
                <a:latin typeface="Adobe Caslon Pro"/>
              </a:rPr>
              <a:t>Lorraine Wolf, Ph.D.</a:t>
            </a:r>
          </a:p>
          <a:p>
            <a:r>
              <a:rPr lang="en-US" sz="1200" dirty="0" smtClean="0">
                <a:latin typeface="Adobe Caslon Pro"/>
              </a:rPr>
              <a:t>Director of Undergraduate Research</a:t>
            </a:r>
          </a:p>
          <a:p>
            <a:r>
              <a:rPr lang="en-US" sz="1200" dirty="0" smtClean="0">
                <a:latin typeface="Adobe Caslon Pro"/>
              </a:rPr>
              <a:t>Professor of Geosciences</a:t>
            </a:r>
          </a:p>
          <a:p>
            <a:r>
              <a:rPr lang="en-US" sz="1200" dirty="0" smtClean="0">
                <a:latin typeface="Adobe Caslon Pro"/>
              </a:rPr>
              <a:t>College of Sciences and Mathematics</a:t>
            </a:r>
          </a:p>
        </p:txBody>
      </p:sp>
      <p:sp>
        <p:nvSpPr>
          <p:cNvPr id="4" name="TextBox 3"/>
          <p:cNvSpPr txBox="1"/>
          <p:nvPr/>
        </p:nvSpPr>
        <p:spPr>
          <a:xfrm>
            <a:off x="100614" y="5532581"/>
            <a:ext cx="4166586" cy="830997"/>
          </a:xfrm>
          <a:prstGeom prst="rect">
            <a:avLst/>
          </a:prstGeom>
          <a:noFill/>
        </p:spPr>
        <p:txBody>
          <a:bodyPr wrap="square" rtlCol="0">
            <a:spAutoFit/>
          </a:bodyPr>
          <a:lstStyle/>
          <a:p>
            <a:r>
              <a:rPr lang="en-US" sz="1200" dirty="0" smtClean="0">
                <a:latin typeface="Adobe Caslon Pro"/>
              </a:rPr>
              <a:t>Jennifer Kerpelman, Ph.D.</a:t>
            </a:r>
          </a:p>
          <a:p>
            <a:r>
              <a:rPr lang="en-US" sz="1200" dirty="0" smtClean="0">
                <a:latin typeface="Adobe Caslon Pro"/>
              </a:rPr>
              <a:t>Professor of Human Development and Family Studies</a:t>
            </a:r>
          </a:p>
          <a:p>
            <a:r>
              <a:rPr lang="en-US" sz="1200" dirty="0" smtClean="0">
                <a:latin typeface="Adobe Caslon Pro"/>
              </a:rPr>
              <a:t>Associate Dean for Research and Graduate Studies</a:t>
            </a:r>
          </a:p>
          <a:p>
            <a:r>
              <a:rPr lang="en-US" sz="1200" dirty="0" smtClean="0">
                <a:latin typeface="Adobe Caslon Pro"/>
              </a:rPr>
              <a:t>College of Human Sciences</a:t>
            </a:r>
            <a:endParaRPr lang="en-US" sz="1200" dirty="0">
              <a:latin typeface="Adobe Caslon Pro"/>
            </a:endParaRPr>
          </a:p>
        </p:txBody>
      </p:sp>
      <p:sp>
        <p:nvSpPr>
          <p:cNvPr id="6" name="Rectangle 5"/>
          <p:cNvSpPr/>
          <p:nvPr/>
        </p:nvSpPr>
        <p:spPr>
          <a:xfrm>
            <a:off x="2133600" y="4419600"/>
            <a:ext cx="4876800" cy="923330"/>
          </a:xfrm>
          <a:prstGeom prst="rect">
            <a:avLst/>
          </a:prstGeom>
        </p:spPr>
        <p:txBody>
          <a:bodyPr wrap="square">
            <a:spAutoFit/>
          </a:bodyPr>
          <a:lstStyle/>
          <a:p>
            <a:pPr algn="ctr"/>
            <a:r>
              <a:rPr lang="en-US" b="1" dirty="0">
                <a:solidFill>
                  <a:srgbClr val="1F497D">
                    <a:lumMod val="75000"/>
                  </a:srgbClr>
                </a:solidFill>
                <a:latin typeface="Adobe Caslon Pro" pitchFamily="18" charset="0"/>
              </a:rPr>
              <a:t>University </a:t>
            </a:r>
            <a:r>
              <a:rPr lang="en-US" b="1" dirty="0" smtClean="0">
                <a:solidFill>
                  <a:srgbClr val="1F497D">
                    <a:lumMod val="75000"/>
                  </a:srgbClr>
                </a:solidFill>
                <a:latin typeface="Adobe Caslon Pro" pitchFamily="18" charset="0"/>
              </a:rPr>
              <a:t>Faculty Senate Presentation</a:t>
            </a:r>
          </a:p>
          <a:p>
            <a:pPr algn="ctr"/>
            <a:r>
              <a:rPr lang="en-US" b="1" dirty="0" smtClean="0">
                <a:solidFill>
                  <a:srgbClr val="1F497D">
                    <a:lumMod val="75000"/>
                  </a:srgbClr>
                </a:solidFill>
                <a:latin typeface="Adobe Caslon Pro" pitchFamily="18" charset="0"/>
              </a:rPr>
              <a:t>January 19, 2016</a:t>
            </a:r>
            <a:endParaRPr lang="en-US" b="1" dirty="0">
              <a:solidFill>
                <a:srgbClr val="1F497D">
                  <a:lumMod val="75000"/>
                </a:srgbClr>
              </a:solidFill>
              <a:latin typeface="Adobe Caslon Pro" pitchFamily="18" charset="0"/>
            </a:endParaRPr>
          </a:p>
          <a:p>
            <a:pPr algn="ctr"/>
            <a:endParaRPr lang="en-US" b="1" dirty="0">
              <a:solidFill>
                <a:srgbClr val="1F497D">
                  <a:lumMod val="75000"/>
                </a:srgbClr>
              </a:solidFill>
              <a:latin typeface="Adobe Caslon Pro" pitchFamily="18" charset="0"/>
            </a:endParaRPr>
          </a:p>
        </p:txBody>
      </p:sp>
      <p:pic>
        <p:nvPicPr>
          <p:cNvPr id="7" name="Picture 4" descr="RESEARCH_T_289 158.jpg"/>
          <p:cNvPicPr>
            <a:picLocks noChangeAspect="1"/>
          </p:cNvPicPr>
          <p:nvPr/>
        </p:nvPicPr>
        <p:blipFill>
          <a:blip r:embed="rId4" cstate="print"/>
          <a:srcRect/>
          <a:stretch>
            <a:fillRect/>
          </a:stretch>
        </p:blipFill>
        <p:spPr bwMode="auto">
          <a:xfrm>
            <a:off x="7162800" y="6191363"/>
            <a:ext cx="1862426" cy="619878"/>
          </a:xfrm>
          <a:prstGeom prst="rect">
            <a:avLst/>
          </a:prstGeom>
          <a:noFill/>
          <a:ln w="9525">
            <a:noFill/>
            <a:miter lim="800000"/>
            <a:headEnd/>
            <a:tailEnd/>
          </a:ln>
        </p:spPr>
      </p:pic>
    </p:spTree>
    <p:extLst>
      <p:ext uri="{BB962C8B-B14F-4D97-AF65-F5344CB8AC3E}">
        <p14:creationId xmlns:p14="http://schemas.microsoft.com/office/powerpoint/2010/main" val="79130414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RESEARCH_W_289 158.jpg"/>
          <p:cNvPicPr>
            <a:picLocks noChangeAspect="1"/>
          </p:cNvPicPr>
          <p:nvPr/>
        </p:nvPicPr>
        <p:blipFill>
          <a:blip r:embed="rId3" cstate="print"/>
          <a:srcRect/>
          <a:stretch>
            <a:fillRect/>
          </a:stretch>
        </p:blipFill>
        <p:spPr bwMode="auto">
          <a:xfrm>
            <a:off x="952500" y="152400"/>
            <a:ext cx="7239000" cy="3810000"/>
          </a:xfrm>
          <a:prstGeom prst="rect">
            <a:avLst/>
          </a:prstGeom>
          <a:noFill/>
          <a:ln w="9525">
            <a:noFill/>
            <a:miter lim="800000"/>
            <a:headEnd/>
            <a:tailEnd/>
          </a:ln>
        </p:spPr>
      </p:pic>
      <p:sp>
        <p:nvSpPr>
          <p:cNvPr id="3" name="TextBox 2"/>
          <p:cNvSpPr txBox="1"/>
          <p:nvPr/>
        </p:nvSpPr>
        <p:spPr>
          <a:xfrm>
            <a:off x="342900" y="4114800"/>
            <a:ext cx="8572500" cy="1200329"/>
          </a:xfrm>
          <a:prstGeom prst="rect">
            <a:avLst/>
          </a:prstGeom>
          <a:noFill/>
        </p:spPr>
        <p:txBody>
          <a:bodyPr wrap="square" rtlCol="0">
            <a:spAutoFit/>
          </a:bodyPr>
          <a:lstStyle/>
          <a:p>
            <a:pPr algn="ctr"/>
            <a:r>
              <a:rPr lang="en-US" sz="2400" b="1" dirty="0" smtClean="0">
                <a:solidFill>
                  <a:schemeClr val="accent6">
                    <a:lumMod val="75000"/>
                  </a:schemeClr>
                </a:solidFill>
              </a:rPr>
              <a:t>This is Research 2016</a:t>
            </a:r>
          </a:p>
          <a:p>
            <a:r>
              <a:rPr lang="en-US" sz="2400" b="1" dirty="0" smtClean="0">
                <a:solidFill>
                  <a:srgbClr val="1F497D">
                    <a:lumMod val="75000"/>
                  </a:srgbClr>
                </a:solidFill>
              </a:rPr>
              <a:t>Student Symposium </a:t>
            </a:r>
            <a:r>
              <a:rPr lang="en-US" sz="2400" b="1" i="1" dirty="0" smtClean="0">
                <a:solidFill>
                  <a:schemeClr val="accent6">
                    <a:lumMod val="75000"/>
                  </a:schemeClr>
                </a:solidFill>
              </a:rPr>
              <a:t>April </a:t>
            </a:r>
            <a:r>
              <a:rPr lang="en-US" sz="2400" i="1" dirty="0" smtClean="0">
                <a:solidFill>
                  <a:schemeClr val="accent6">
                    <a:lumMod val="75000"/>
                  </a:schemeClr>
                </a:solidFill>
              </a:rPr>
              <a:t>12</a:t>
            </a:r>
            <a:r>
              <a:rPr lang="en-US" sz="2400" b="1" i="1" dirty="0" smtClean="0">
                <a:solidFill>
                  <a:schemeClr val="accent6">
                    <a:lumMod val="75000"/>
                  </a:schemeClr>
                </a:solidFill>
              </a:rPr>
              <a:t>/13; Awards April 18</a:t>
            </a:r>
          </a:p>
          <a:p>
            <a:r>
              <a:rPr lang="en-US" sz="2400" b="1" dirty="0" smtClean="0">
                <a:solidFill>
                  <a:srgbClr val="1F497D">
                    <a:lumMod val="75000"/>
                  </a:srgbClr>
                </a:solidFill>
              </a:rPr>
              <a:t>Faculty </a:t>
            </a:r>
            <a:r>
              <a:rPr lang="en-US" sz="2400" b="1" dirty="0">
                <a:solidFill>
                  <a:srgbClr val="1F497D">
                    <a:lumMod val="75000"/>
                  </a:srgbClr>
                </a:solidFill>
              </a:rPr>
              <a:t>Symposium </a:t>
            </a:r>
            <a:r>
              <a:rPr lang="en-US" sz="2400" b="1" i="1" dirty="0" smtClean="0">
                <a:solidFill>
                  <a:schemeClr val="accent6">
                    <a:lumMod val="75000"/>
                  </a:schemeClr>
                </a:solidFill>
              </a:rPr>
              <a:t>September </a:t>
            </a:r>
            <a:r>
              <a:rPr lang="en-US" sz="2400" i="1" dirty="0" smtClean="0">
                <a:solidFill>
                  <a:schemeClr val="accent6">
                    <a:lumMod val="75000"/>
                  </a:schemeClr>
                </a:solidFill>
              </a:rPr>
              <a:t>15</a:t>
            </a:r>
            <a:r>
              <a:rPr lang="en-US" sz="2400" b="1" i="1" dirty="0" smtClean="0">
                <a:solidFill>
                  <a:schemeClr val="accent6">
                    <a:lumMod val="75000"/>
                  </a:schemeClr>
                </a:solidFill>
              </a:rPr>
              <a:t>/16</a:t>
            </a:r>
            <a:endParaRPr lang="en-US" sz="2400" b="1" i="1" dirty="0">
              <a:solidFill>
                <a:schemeClr val="accent6">
                  <a:lumMod val="75000"/>
                </a:schemeClr>
              </a:solidFill>
            </a:endParaRPr>
          </a:p>
        </p:txBody>
      </p:sp>
      <p:pic>
        <p:nvPicPr>
          <p:cNvPr id="4" name="Picture 4" descr="RESEARCH_T_289 158.jpg"/>
          <p:cNvPicPr>
            <a:picLocks noChangeAspect="1"/>
          </p:cNvPicPr>
          <p:nvPr/>
        </p:nvPicPr>
        <p:blipFill>
          <a:blip r:embed="rId4" cstate="print"/>
          <a:srcRect/>
          <a:stretch>
            <a:fillRect/>
          </a:stretch>
        </p:blipFill>
        <p:spPr bwMode="auto">
          <a:xfrm>
            <a:off x="6976774" y="6106391"/>
            <a:ext cx="2117725" cy="704850"/>
          </a:xfrm>
          <a:prstGeom prst="rect">
            <a:avLst/>
          </a:prstGeom>
          <a:noFill/>
          <a:ln w="9525">
            <a:noFill/>
            <a:miter lim="800000"/>
            <a:headEnd/>
            <a:tailEnd/>
          </a:ln>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5315129"/>
            <a:ext cx="824865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30090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228600" y="304799"/>
            <a:ext cx="8534400" cy="2155371"/>
          </a:xfrm>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Auburn University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solidFill>
                  <a:schemeClr val="accent6">
                    <a:lumMod val="75000"/>
                  </a:schemeClr>
                </a:solidFill>
                <a:effectLst>
                  <a:outerShdw blurRad="38100" dist="38100" dir="2700000" algn="tl">
                    <a:srgbClr val="000000">
                      <a:alpha val="43137"/>
                    </a:srgbClr>
                  </a:outerShdw>
                </a:effectLst>
              </a:rPr>
              <a:t>This is Research 2016</a:t>
            </a:r>
            <a:br>
              <a:rPr lang="en-US" dirty="0" smtClean="0">
                <a:solidFill>
                  <a:schemeClr val="accent6">
                    <a:lumMod val="75000"/>
                  </a:schemeClr>
                </a:solidFill>
                <a:effectLst>
                  <a:outerShdw blurRad="38100" dist="38100" dir="2700000" algn="tl">
                    <a:srgbClr val="000000">
                      <a:alpha val="43137"/>
                    </a:srgbClr>
                  </a:outerShdw>
                </a:effectLst>
              </a:rPr>
            </a:br>
            <a:r>
              <a:rPr lang="en-US" dirty="0" smtClean="0">
                <a:solidFill>
                  <a:schemeClr val="tx2"/>
                </a:solidFill>
                <a:effectLst>
                  <a:outerShdw blurRad="38100" dist="38100" dir="2700000" algn="tl">
                    <a:srgbClr val="000000">
                      <a:alpha val="43137"/>
                    </a:srgbClr>
                  </a:outerShdw>
                </a:effectLst>
              </a:rPr>
              <a:t>Student Symposium</a:t>
            </a:r>
            <a:br>
              <a:rPr lang="en-US" dirty="0" smtClean="0">
                <a:solidFill>
                  <a:schemeClr val="tx2"/>
                </a:solidFill>
                <a:effectLst>
                  <a:outerShdw blurRad="38100" dist="38100" dir="2700000" algn="tl">
                    <a:srgbClr val="000000">
                      <a:alpha val="43137"/>
                    </a:srgbClr>
                  </a:outerShdw>
                </a:effectLst>
              </a:rPr>
            </a:br>
            <a:r>
              <a:rPr lang="en-US" sz="3600" u="sng" dirty="0" smtClean="0">
                <a:solidFill>
                  <a:schemeClr val="accent6">
                    <a:lumMod val="75000"/>
                  </a:schemeClr>
                </a:solidFill>
                <a:effectLst>
                  <a:outerShdw blurRad="38100" dist="38100" dir="2700000" algn="tl">
                    <a:srgbClr val="000000">
                      <a:alpha val="43137"/>
                    </a:srgbClr>
                  </a:outerShdw>
                </a:effectLst>
              </a:rPr>
              <a:t>Registration: January 14 - February 23</a:t>
            </a:r>
            <a:endParaRPr lang="en-US" sz="3600" u="sng" dirty="0" smtClean="0">
              <a:solidFill>
                <a:schemeClr val="accent6">
                  <a:lumMod val="75000"/>
                </a:schemeClr>
              </a:solidFill>
              <a:effectLst>
                <a:outerShdw blurRad="38100" dist="38100" dir="2700000" algn="tl">
                  <a:srgbClr val="000000">
                    <a:alpha val="43137"/>
                  </a:srgbClr>
                </a:outerShdw>
              </a:effectLst>
              <a:cs typeface="Arial" charset="0"/>
            </a:endParaRPr>
          </a:p>
        </p:txBody>
      </p:sp>
      <p:sp>
        <p:nvSpPr>
          <p:cNvPr id="5" name="Content Placeholder 4"/>
          <p:cNvSpPr>
            <a:spLocks noGrp="1"/>
          </p:cNvSpPr>
          <p:nvPr>
            <p:ph sz="half" idx="2"/>
          </p:nvPr>
        </p:nvSpPr>
        <p:spPr>
          <a:xfrm>
            <a:off x="4589585" y="2487153"/>
            <a:ext cx="4478215" cy="3448469"/>
          </a:xfrm>
        </p:spPr>
        <p:txBody>
          <a:bodyPr>
            <a:noAutofit/>
          </a:bodyPr>
          <a:lstStyle/>
          <a:p>
            <a:pPr marL="400050" lvl="1" indent="0">
              <a:buNone/>
            </a:pPr>
            <a:endParaRPr lang="en-US" sz="900" b="1" dirty="0" smtClean="0">
              <a:solidFill>
                <a:schemeClr val="accent1">
                  <a:lumMod val="75000"/>
                </a:schemeClr>
              </a:solidFill>
            </a:endParaRPr>
          </a:p>
          <a:p>
            <a:r>
              <a:rPr lang="en-US" sz="2000" dirty="0" smtClean="0"/>
              <a:t>Graduate and Undergraduate Students welcome</a:t>
            </a:r>
          </a:p>
          <a:p>
            <a:r>
              <a:rPr lang="en-US" sz="2000" dirty="0" smtClean="0"/>
              <a:t>Oral  and Poster </a:t>
            </a:r>
            <a:r>
              <a:rPr lang="en-US" sz="2000" dirty="0"/>
              <a:t>P</a:t>
            </a:r>
            <a:r>
              <a:rPr lang="en-US" sz="2000" dirty="0" smtClean="0"/>
              <a:t>resentations: </a:t>
            </a:r>
            <a:r>
              <a:rPr lang="en-US" sz="2000" b="1" dirty="0" smtClean="0"/>
              <a:t>Abstracts accepted January 14-February 23, 2016</a:t>
            </a:r>
            <a:endParaRPr lang="en-US" sz="2000" dirty="0"/>
          </a:p>
          <a:p>
            <a:r>
              <a:rPr lang="en-US" sz="2000" dirty="0" smtClean="0"/>
              <a:t>Judging and Awards </a:t>
            </a:r>
            <a:endParaRPr lang="en-US" sz="2000" dirty="0"/>
          </a:p>
          <a:p>
            <a:r>
              <a:rPr lang="en-US" sz="2000" dirty="0" smtClean="0"/>
              <a:t>Visibility of student research to internal and external audiences</a:t>
            </a:r>
          </a:p>
          <a:p>
            <a:r>
              <a:rPr lang="en-US" sz="2000" dirty="0" smtClean="0"/>
              <a:t>Held in the STUDENT CENTER</a:t>
            </a:r>
          </a:p>
          <a:p>
            <a:endParaRPr lang="en-US" sz="900" dirty="0"/>
          </a:p>
          <a:p>
            <a:pPr marL="0" indent="0">
              <a:buNone/>
            </a:pPr>
            <a:r>
              <a:rPr lang="en-US" sz="900" b="1" dirty="0"/>
              <a:t> </a:t>
            </a:r>
            <a:endParaRPr lang="en-US" sz="900" dirty="0"/>
          </a:p>
          <a:p>
            <a:pPr marL="0" indent="0">
              <a:buNone/>
            </a:pPr>
            <a:r>
              <a:rPr lang="en-US" sz="1000" b="1" dirty="0"/>
              <a:t> </a:t>
            </a:r>
            <a:endParaRPr lang="en-US" sz="1000" dirty="0"/>
          </a:p>
        </p:txBody>
      </p:sp>
      <p:pic>
        <p:nvPicPr>
          <p:cNvPr id="8" name="Picture 4" descr="RESEARCH_T_289 158.jpg"/>
          <p:cNvPicPr>
            <a:picLocks noChangeAspect="1"/>
          </p:cNvPicPr>
          <p:nvPr/>
        </p:nvPicPr>
        <p:blipFill>
          <a:blip r:embed="rId3" cstate="print"/>
          <a:srcRect/>
          <a:stretch>
            <a:fillRect/>
          </a:stretch>
        </p:blipFill>
        <p:spPr bwMode="auto">
          <a:xfrm>
            <a:off x="6976774" y="6106391"/>
            <a:ext cx="2117725" cy="704850"/>
          </a:xfrm>
          <a:prstGeom prst="rect">
            <a:avLst/>
          </a:prstGeom>
          <a:noFill/>
          <a:ln w="9525">
            <a:noFill/>
            <a:miter lim="800000"/>
            <a:headEnd/>
            <a:tailEnd/>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347" y="4118678"/>
            <a:ext cx="1581150" cy="2108200"/>
          </a:xfrm>
          <a:prstGeom prst="rect">
            <a:avLst/>
          </a:prstGeom>
        </p:spPr>
      </p:pic>
      <p:pic>
        <p:nvPicPr>
          <p:cNvPr id="10" name="Picture 4" descr="Slideshow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6987" y="3220955"/>
            <a:ext cx="2111938" cy="9904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651" y="3580164"/>
            <a:ext cx="2209800" cy="1657350"/>
          </a:xfrm>
          <a:prstGeom prst="rect">
            <a:avLst/>
          </a:prstGeom>
        </p:spPr>
      </p:pic>
      <p:pic>
        <p:nvPicPr>
          <p:cNvPr id="2050" name="Picture 2" descr="Slideshow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590800"/>
            <a:ext cx="2590800" cy="10351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4452" y="5128491"/>
            <a:ext cx="2221895" cy="1666421"/>
          </a:xfrm>
          <a:prstGeom prst="rect">
            <a:avLst/>
          </a:prstGeom>
        </p:spPr>
      </p:pic>
      <p:pic>
        <p:nvPicPr>
          <p:cNvPr id="11" name="Picture 6" descr="Slideshow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6347" y="5807708"/>
            <a:ext cx="2438400" cy="97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81356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Judges Needed!</a:t>
            </a:r>
            <a:endParaRPr lang="en-US" dirty="0"/>
          </a:p>
        </p:txBody>
      </p:sp>
      <p:sp>
        <p:nvSpPr>
          <p:cNvPr id="3" name="Content Placeholder 2"/>
          <p:cNvSpPr>
            <a:spLocks noGrp="1"/>
          </p:cNvSpPr>
          <p:nvPr>
            <p:ph sz="half" idx="1"/>
          </p:nvPr>
        </p:nvSpPr>
        <p:spPr>
          <a:xfrm>
            <a:off x="457200" y="1524000"/>
            <a:ext cx="7848600" cy="4525963"/>
          </a:xfrm>
        </p:spPr>
        <p:txBody>
          <a:bodyPr>
            <a:normAutofit/>
          </a:bodyPr>
          <a:lstStyle/>
          <a:p>
            <a:r>
              <a:rPr lang="en-US" sz="2000" dirty="0" smtClean="0"/>
              <a:t>Our biggest challenge each year is recruiting enough judges for the student symposium.</a:t>
            </a:r>
          </a:p>
          <a:p>
            <a:endParaRPr lang="en-US" sz="2000" dirty="0" smtClean="0"/>
          </a:p>
          <a:p>
            <a:r>
              <a:rPr lang="en-US" sz="2000" dirty="0" smtClean="0"/>
              <a:t>Having enough judges is one of the most important ways to support our students.</a:t>
            </a:r>
          </a:p>
          <a:p>
            <a:endParaRPr lang="en-US" sz="2000" dirty="0" smtClean="0"/>
          </a:p>
          <a:p>
            <a:r>
              <a:rPr lang="en-US" sz="2000" dirty="0" smtClean="0"/>
              <a:t>We ask that senators encourage your faculty to sign up to judge student presentations.  An online sign-up link will be sent soon.</a:t>
            </a:r>
          </a:p>
        </p:txBody>
      </p:sp>
      <p:pic>
        <p:nvPicPr>
          <p:cNvPr id="1026" name="Picture 2" descr="C:\Users\Jennifer\AppData\Local\Microsoft\Windows\Temporary Internet Files\Content.IE5\CBC5VODI\Judge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807648"/>
            <a:ext cx="3581400" cy="205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348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828800"/>
          </a:xfrm>
        </p:spPr>
        <p:txBody>
          <a:bodyPr>
            <a:normAutofit fontScale="90000"/>
          </a:bodyPr>
          <a:lstStyle/>
          <a:p>
            <a:r>
              <a:rPr lang="en-US" dirty="0">
                <a:solidFill>
                  <a:schemeClr val="tx2"/>
                </a:solidFill>
                <a:effectLst>
                  <a:outerShdw blurRad="38100" dist="38100" dir="2700000" algn="tl">
                    <a:srgbClr val="000000">
                      <a:alpha val="43137"/>
                    </a:srgbClr>
                  </a:outerShdw>
                </a:effectLst>
              </a:rPr>
              <a:t>Auburn University </a:t>
            </a:r>
            <a:br>
              <a:rPr lang="en-US" dirty="0">
                <a:solidFill>
                  <a:schemeClr val="tx2"/>
                </a:solidFill>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This </a:t>
            </a:r>
            <a:r>
              <a:rPr lang="en-US" dirty="0">
                <a:effectLst>
                  <a:outerShdw blurRad="38100" dist="38100" dir="2700000" algn="tl">
                    <a:srgbClr val="000000">
                      <a:alpha val="43137"/>
                    </a:srgbClr>
                  </a:outerShdw>
                </a:effectLst>
              </a:rPr>
              <a:t>is Research </a:t>
            </a:r>
            <a:r>
              <a:rPr lang="en-US" dirty="0" smtClean="0">
                <a:effectLst>
                  <a:outerShdw blurRad="38100" dist="38100" dir="2700000" algn="tl">
                    <a:srgbClr val="000000">
                      <a:alpha val="43137"/>
                    </a:srgbClr>
                  </a:outerShdw>
                </a:effectLst>
              </a:rPr>
              <a:t>2016</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smtClean="0">
                <a:solidFill>
                  <a:schemeClr val="accent6">
                    <a:lumMod val="75000"/>
                  </a:schemeClr>
                </a:solidFill>
                <a:effectLst>
                  <a:outerShdw blurRad="38100" dist="38100" dir="2700000" algn="tl">
                    <a:srgbClr val="000000">
                      <a:alpha val="43137"/>
                    </a:srgbClr>
                  </a:outerShdw>
                </a:effectLst>
              </a:rPr>
              <a:t>Faculty Symposium September 2016</a:t>
            </a:r>
            <a:br>
              <a:rPr lang="en-US" dirty="0" smtClean="0">
                <a:solidFill>
                  <a:schemeClr val="accent6">
                    <a:lumMod val="75000"/>
                  </a:schemeClr>
                </a:solidFill>
                <a:effectLst>
                  <a:outerShdw blurRad="38100" dist="38100" dir="2700000" algn="tl">
                    <a:srgbClr val="000000">
                      <a:alpha val="43137"/>
                    </a:srgbClr>
                  </a:outerShdw>
                </a:effectLst>
              </a:rPr>
            </a:br>
            <a:endParaRPr lang="en-US" dirty="0">
              <a:solidFill>
                <a:schemeClr val="accent6">
                  <a:lumMod val="75000"/>
                </a:schemeClr>
              </a:solidFill>
            </a:endParaRPr>
          </a:p>
        </p:txBody>
      </p:sp>
      <p:sp>
        <p:nvSpPr>
          <p:cNvPr id="4" name="Content Placeholder 3"/>
          <p:cNvSpPr>
            <a:spLocks noGrp="1"/>
          </p:cNvSpPr>
          <p:nvPr>
            <p:ph sz="half" idx="2"/>
          </p:nvPr>
        </p:nvSpPr>
        <p:spPr>
          <a:xfrm>
            <a:off x="4281203" y="1905001"/>
            <a:ext cx="4813296" cy="4906240"/>
          </a:xfrm>
        </p:spPr>
        <p:txBody>
          <a:bodyPr>
            <a:normAutofit fontScale="25000" lnSpcReduction="20000"/>
          </a:bodyPr>
          <a:lstStyle/>
          <a:p>
            <a:endParaRPr lang="en-US" sz="7200" dirty="0" smtClean="0"/>
          </a:p>
          <a:p>
            <a:r>
              <a:rPr lang="en-US" sz="8000" dirty="0" smtClean="0"/>
              <a:t>Visibility and Connection</a:t>
            </a:r>
          </a:p>
          <a:p>
            <a:pPr lvl="1"/>
            <a:r>
              <a:rPr lang="en-US" sz="8000" dirty="0" smtClean="0"/>
              <a:t>Auburn Talks </a:t>
            </a:r>
          </a:p>
          <a:p>
            <a:pPr lvl="1"/>
            <a:r>
              <a:rPr lang="en-US" sz="8000" dirty="0" smtClean="0"/>
              <a:t>Interactive Poster Session</a:t>
            </a:r>
          </a:p>
          <a:p>
            <a:pPr lvl="1"/>
            <a:r>
              <a:rPr lang="en-US" sz="8000" dirty="0" smtClean="0"/>
              <a:t>Creative Scholarship Showcase</a:t>
            </a:r>
          </a:p>
          <a:p>
            <a:pPr lvl="1"/>
            <a:r>
              <a:rPr lang="en-US" sz="8000" dirty="0" smtClean="0"/>
              <a:t>Lightning Sessions</a:t>
            </a:r>
          </a:p>
          <a:p>
            <a:pPr lvl="1"/>
            <a:r>
              <a:rPr lang="en-US" sz="8000" dirty="0" smtClean="0"/>
              <a:t>Round Tables</a:t>
            </a:r>
          </a:p>
          <a:p>
            <a:pPr lvl="1"/>
            <a:r>
              <a:rPr lang="en-US" sz="8000" dirty="0" smtClean="0"/>
              <a:t>Reception for Cluster Hires</a:t>
            </a:r>
          </a:p>
          <a:p>
            <a:pPr lvl="1"/>
            <a:r>
              <a:rPr lang="en-US" sz="8000" dirty="0" smtClean="0"/>
              <a:t>Highlighting Research Resources on Campus</a:t>
            </a:r>
          </a:p>
          <a:p>
            <a:pPr lvl="1"/>
            <a:r>
              <a:rPr lang="en-US" sz="8000" dirty="0" smtClean="0"/>
              <a:t>Visibility of research to internal and external audiences</a:t>
            </a:r>
          </a:p>
          <a:p>
            <a:pPr lvl="1"/>
            <a:endParaRPr lang="en-US" sz="7200" dirty="0" smtClean="0"/>
          </a:p>
          <a:p>
            <a:pPr marL="0" indent="0">
              <a:buNone/>
            </a:pPr>
            <a:r>
              <a:rPr lang="en-US" sz="7200" dirty="0" smtClean="0"/>
              <a:t>Held in the AUBURN UNIVESITY HOTEL AND DIXON CONFERENCE CENTER</a:t>
            </a:r>
            <a:endParaRPr lang="en-US" sz="7200" dirty="0"/>
          </a:p>
          <a:p>
            <a:pPr marL="0" indent="0">
              <a:buNone/>
            </a:pPr>
            <a:endParaRPr lang="en-US" sz="7200" dirty="0"/>
          </a:p>
        </p:txBody>
      </p:sp>
      <p:pic>
        <p:nvPicPr>
          <p:cNvPr id="5" name="Picture 4" descr="RESEARCH_T_289 158.jpg"/>
          <p:cNvPicPr>
            <a:picLocks noChangeAspect="1"/>
          </p:cNvPicPr>
          <p:nvPr/>
        </p:nvPicPr>
        <p:blipFill>
          <a:blip r:embed="rId3" cstate="print"/>
          <a:srcRect/>
          <a:stretch>
            <a:fillRect/>
          </a:stretch>
        </p:blipFill>
        <p:spPr bwMode="auto">
          <a:xfrm>
            <a:off x="6976774" y="6106391"/>
            <a:ext cx="2117725" cy="704850"/>
          </a:xfrm>
          <a:prstGeom prst="rect">
            <a:avLst/>
          </a:prstGeom>
          <a:noFill/>
          <a:ln w="9525">
            <a:noFill/>
            <a:miter lim="800000"/>
            <a:headEnd/>
            <a:tailEnd/>
          </a:ln>
        </p:spPr>
      </p:pic>
      <p:pic>
        <p:nvPicPr>
          <p:cNvPr id="3074" name="Picture 2" descr="Slideshow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785" y="3152188"/>
            <a:ext cx="3767327" cy="12901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lideshow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05000"/>
            <a:ext cx="3641790" cy="12471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lideshow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69" y="4442369"/>
            <a:ext cx="3382042" cy="115823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lideshow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5600602"/>
            <a:ext cx="3671602" cy="125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306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457200" y="274638"/>
            <a:ext cx="8229600" cy="3078162"/>
          </a:xfrm>
        </p:spPr>
        <p:txBody>
          <a:bodyPr>
            <a:normAutofit/>
          </a:bodyPr>
          <a:lstStyle/>
          <a:p>
            <a:r>
              <a:rPr lang="en-US" dirty="0" smtClean="0">
                <a:effectLst>
                  <a:outerShdw blurRad="38100" dist="38100" dir="2700000" algn="tl">
                    <a:srgbClr val="000000">
                      <a:alpha val="43137"/>
                    </a:srgbClr>
                  </a:outerShdw>
                </a:effectLst>
                <a:latin typeface="+mn-lt"/>
              </a:rPr>
              <a:t>Auburn University </a:t>
            </a:r>
            <a:br>
              <a:rPr lang="en-US" dirty="0" smtClean="0">
                <a:effectLst>
                  <a:outerShdw blurRad="38100" dist="38100" dir="2700000" algn="tl">
                    <a:srgbClr val="000000">
                      <a:alpha val="43137"/>
                    </a:srgbClr>
                  </a:outerShdw>
                </a:effectLst>
                <a:latin typeface="+mn-lt"/>
              </a:rPr>
            </a:br>
            <a:r>
              <a:rPr lang="en-US" dirty="0" smtClean="0">
                <a:solidFill>
                  <a:schemeClr val="accent6">
                    <a:lumMod val="75000"/>
                  </a:schemeClr>
                </a:solidFill>
                <a:effectLst>
                  <a:outerShdw blurRad="38100" dist="38100" dir="2700000" algn="tl">
                    <a:srgbClr val="000000">
                      <a:alpha val="43137"/>
                    </a:srgbClr>
                  </a:outerShdw>
                </a:effectLst>
                <a:latin typeface="+mn-lt"/>
              </a:rPr>
              <a:t>This is Research 2016</a:t>
            </a:r>
            <a:br>
              <a:rPr lang="en-US" dirty="0" smtClean="0">
                <a:solidFill>
                  <a:schemeClr val="accent6">
                    <a:lumMod val="75000"/>
                  </a:schemeClr>
                </a:solidFill>
                <a:effectLst>
                  <a:outerShdw blurRad="38100" dist="38100" dir="2700000" algn="tl">
                    <a:srgbClr val="000000">
                      <a:alpha val="43137"/>
                    </a:srgbClr>
                  </a:outerShdw>
                </a:effectLst>
                <a:latin typeface="+mn-lt"/>
              </a:rPr>
            </a:br>
            <a:r>
              <a:rPr lang="en-US" dirty="0" smtClean="0">
                <a:effectLst>
                  <a:outerShdw blurRad="38100" dist="38100" dir="2700000" algn="tl">
                    <a:srgbClr val="000000">
                      <a:alpha val="43137"/>
                    </a:srgbClr>
                  </a:outerShdw>
                </a:effectLst>
                <a:latin typeface="+mn-lt"/>
              </a:rPr>
              <a:t>Student Symposium: April  </a:t>
            </a:r>
            <a:r>
              <a:rPr lang="en-US" b="0" dirty="0" smtClean="0">
                <a:effectLst>
                  <a:outerShdw blurRad="38100" dist="38100" dir="2700000" algn="tl">
                    <a:srgbClr val="000000">
                      <a:alpha val="43137"/>
                    </a:srgbClr>
                  </a:outerShdw>
                </a:effectLst>
                <a:latin typeface="+mn-lt"/>
              </a:rPr>
              <a:t>12</a:t>
            </a:r>
            <a:r>
              <a:rPr lang="en-US" dirty="0" smtClean="0">
                <a:effectLst>
                  <a:outerShdw blurRad="38100" dist="38100" dir="2700000" algn="tl">
                    <a:srgbClr val="000000">
                      <a:alpha val="43137"/>
                    </a:srgbClr>
                  </a:outerShdw>
                </a:effectLst>
                <a:latin typeface="+mn-lt"/>
              </a:rPr>
              <a:t> &amp; 13</a:t>
            </a:r>
            <a:br>
              <a:rPr lang="en-US" dirty="0" smtClean="0">
                <a:effectLst>
                  <a:outerShdw blurRad="38100" dist="38100" dir="2700000" algn="tl">
                    <a:srgbClr val="000000">
                      <a:alpha val="43137"/>
                    </a:srgbClr>
                  </a:outerShdw>
                </a:effectLst>
                <a:latin typeface="+mn-lt"/>
              </a:rPr>
            </a:br>
            <a:r>
              <a:rPr lang="en-US" dirty="0" smtClean="0">
                <a:effectLst>
                  <a:outerShdw blurRad="38100" dist="38100" dir="2700000" algn="tl">
                    <a:srgbClr val="000000">
                      <a:alpha val="43137"/>
                    </a:srgbClr>
                  </a:outerShdw>
                </a:effectLst>
                <a:latin typeface="+mn-lt"/>
              </a:rPr>
              <a:t>Faculty Symposium: September </a:t>
            </a:r>
            <a:r>
              <a:rPr lang="en-US" b="0" dirty="0" smtClean="0">
                <a:effectLst>
                  <a:outerShdw blurRad="38100" dist="38100" dir="2700000" algn="tl">
                    <a:srgbClr val="000000">
                      <a:alpha val="43137"/>
                    </a:srgbClr>
                  </a:outerShdw>
                </a:effectLst>
                <a:latin typeface="+mn-lt"/>
              </a:rPr>
              <a:t>15</a:t>
            </a:r>
            <a:r>
              <a:rPr lang="en-US" dirty="0" smtClean="0">
                <a:effectLst>
                  <a:outerShdw blurRad="38100" dist="38100" dir="2700000" algn="tl">
                    <a:srgbClr val="000000">
                      <a:alpha val="43137"/>
                    </a:srgbClr>
                  </a:outerShdw>
                </a:effectLst>
                <a:latin typeface="+mn-lt"/>
              </a:rPr>
              <a:t> &amp; 16</a:t>
            </a:r>
            <a:endParaRPr lang="en-US" dirty="0" smtClean="0">
              <a:effectLst>
                <a:outerShdw blurRad="38100" dist="38100" dir="2700000" algn="tl">
                  <a:srgbClr val="000000">
                    <a:alpha val="43137"/>
                  </a:srgbClr>
                </a:outerShdw>
              </a:effectLst>
              <a:latin typeface="+mn-lt"/>
              <a:cs typeface="Arial" charset="0"/>
            </a:endParaRPr>
          </a:p>
        </p:txBody>
      </p:sp>
      <p:pic>
        <p:nvPicPr>
          <p:cNvPr id="9" name="Picture 4" descr="RESEARCH_T_289 158.jpg"/>
          <p:cNvPicPr>
            <a:picLocks noChangeAspect="1"/>
          </p:cNvPicPr>
          <p:nvPr/>
        </p:nvPicPr>
        <p:blipFill>
          <a:blip r:embed="rId3" cstate="print"/>
          <a:srcRect/>
          <a:stretch>
            <a:fillRect/>
          </a:stretch>
        </p:blipFill>
        <p:spPr bwMode="auto">
          <a:xfrm>
            <a:off x="6976774" y="6106391"/>
            <a:ext cx="2117725" cy="704850"/>
          </a:xfrm>
          <a:prstGeom prst="rect">
            <a:avLst/>
          </a:prstGeom>
          <a:noFill/>
          <a:ln w="9525">
            <a:noFill/>
            <a:miter lim="800000"/>
            <a:headEnd/>
            <a:tailEnd/>
          </a:ln>
        </p:spPr>
      </p:pic>
      <p:sp>
        <p:nvSpPr>
          <p:cNvPr id="2" name="TextBox 1"/>
          <p:cNvSpPr txBox="1"/>
          <p:nvPr/>
        </p:nvSpPr>
        <p:spPr>
          <a:xfrm>
            <a:off x="152400" y="4626429"/>
            <a:ext cx="4114800" cy="2062103"/>
          </a:xfrm>
          <a:prstGeom prst="rect">
            <a:avLst/>
          </a:prstGeom>
          <a:noFill/>
        </p:spPr>
        <p:txBody>
          <a:bodyPr wrap="square" rtlCol="0">
            <a:spAutoFit/>
          </a:bodyPr>
          <a:lstStyle/>
          <a:p>
            <a:r>
              <a:rPr lang="en-US" sz="1600" dirty="0" smtClean="0">
                <a:latin typeface="Arno Pro"/>
              </a:rPr>
              <a:t>Dr. Jennifer Kerpelman</a:t>
            </a:r>
          </a:p>
          <a:p>
            <a:r>
              <a:rPr lang="en-US" sz="1600" dirty="0" smtClean="0">
                <a:latin typeface="Arno Pro"/>
              </a:rPr>
              <a:t>This is Research 2016 Steering Committee Chair</a:t>
            </a:r>
          </a:p>
          <a:p>
            <a:r>
              <a:rPr lang="en-US" sz="1600" dirty="0" smtClean="0">
                <a:latin typeface="Arno Pro"/>
              </a:rPr>
              <a:t>Contact: </a:t>
            </a:r>
            <a:r>
              <a:rPr lang="en-US" sz="1600" dirty="0" smtClean="0">
                <a:latin typeface="Arno Pro"/>
                <a:hlinkClick r:id="rId4"/>
              </a:rPr>
              <a:t>jkerpelman@auburn.edu</a:t>
            </a:r>
            <a:endParaRPr lang="en-US" sz="1600" dirty="0" smtClean="0">
              <a:latin typeface="Arno Pro"/>
            </a:endParaRPr>
          </a:p>
          <a:p>
            <a:endParaRPr lang="en-US" sz="1600" dirty="0">
              <a:latin typeface="Arno Pro"/>
            </a:endParaRPr>
          </a:p>
          <a:p>
            <a:r>
              <a:rPr lang="en-US" sz="1600" dirty="0" smtClean="0">
                <a:latin typeface="Arno Pro"/>
              </a:rPr>
              <a:t>Dr. Lorraine Wolf</a:t>
            </a:r>
          </a:p>
          <a:p>
            <a:r>
              <a:rPr lang="en-US" sz="1600" dirty="0" smtClean="0">
                <a:latin typeface="Arno Pro"/>
              </a:rPr>
              <a:t>Undergraduate Research</a:t>
            </a:r>
          </a:p>
          <a:p>
            <a:r>
              <a:rPr lang="en-US" sz="1600" dirty="0" smtClean="0">
                <a:latin typeface="Arno Pro"/>
              </a:rPr>
              <a:t>Contact: </a:t>
            </a:r>
            <a:r>
              <a:rPr lang="en-US" sz="1600" dirty="0" smtClean="0">
                <a:latin typeface="Arno Pro"/>
                <a:hlinkClick r:id="rId5"/>
              </a:rPr>
              <a:t>wolflor@auburn.edu</a:t>
            </a:r>
            <a:r>
              <a:rPr lang="en-US" sz="1600" dirty="0" smtClean="0">
                <a:latin typeface="Arno Pro"/>
              </a:rPr>
              <a:t> </a:t>
            </a:r>
            <a:endParaRPr lang="en-US" sz="1600" dirty="0">
              <a:latin typeface="Arno Pro"/>
            </a:endParaRPr>
          </a:p>
        </p:txBody>
      </p:sp>
      <p:sp>
        <p:nvSpPr>
          <p:cNvPr id="4" name="TextBox 3"/>
          <p:cNvSpPr txBox="1"/>
          <p:nvPr/>
        </p:nvSpPr>
        <p:spPr>
          <a:xfrm>
            <a:off x="3319174" y="3841707"/>
            <a:ext cx="3657600" cy="646331"/>
          </a:xfrm>
          <a:prstGeom prst="rect">
            <a:avLst/>
          </a:prstGeom>
          <a:noFill/>
        </p:spPr>
        <p:txBody>
          <a:bodyPr wrap="square" rtlCol="0">
            <a:spAutoFit/>
          </a:bodyPr>
          <a:lstStyle/>
          <a:p>
            <a:r>
              <a:rPr lang="en-US" sz="3600" dirty="0" smtClean="0">
                <a:latin typeface="Arno Pro"/>
              </a:rPr>
              <a:t>Questions?</a:t>
            </a:r>
            <a:endParaRPr lang="en-US" sz="3600" dirty="0">
              <a:latin typeface="Arno Pro"/>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675" y="2840038"/>
            <a:ext cx="824865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5083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810</Words>
  <Application>Microsoft Office PowerPoint</Application>
  <PresentationFormat>On-screen Show (4:3)</PresentationFormat>
  <Paragraphs>81</Paragraphs>
  <Slides>6</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Adobe Caslon Pro</vt:lpstr>
      <vt:lpstr>Arial</vt:lpstr>
      <vt:lpstr>Arno Pro</vt:lpstr>
      <vt:lpstr>Calibri</vt:lpstr>
      <vt:lpstr>Garamond</vt:lpstr>
      <vt:lpstr>Wingdings</vt:lpstr>
      <vt:lpstr>Wingdings 2</vt:lpstr>
      <vt:lpstr>Office Theme</vt:lpstr>
      <vt:lpstr>1_Office Theme</vt:lpstr>
      <vt:lpstr>PowerPoint Presentation</vt:lpstr>
      <vt:lpstr>PowerPoint Presentation</vt:lpstr>
      <vt:lpstr>Auburn University  This is Research 2016 Student Symposium Registration: January 14 - February 23</vt:lpstr>
      <vt:lpstr>Judges Needed!</vt:lpstr>
      <vt:lpstr>Auburn University  This is Research 2016 Faculty Symposium September 2016 </vt:lpstr>
      <vt:lpstr>Auburn University  This is Research 2016 Student Symposium: April  12 &amp; 13 Faculty Symposium: September 15 &amp; 16</vt:lpstr>
    </vt:vector>
  </TitlesOfParts>
  <Company>Auburn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C.A. Pinkert</dc:creator>
  <cp:lastModifiedBy>Jennifer Kerpelman</cp:lastModifiedBy>
  <cp:revision>113</cp:revision>
  <cp:lastPrinted>2012-04-02T21:50:06Z</cp:lastPrinted>
  <dcterms:created xsi:type="dcterms:W3CDTF">2010-08-30T16:56:44Z</dcterms:created>
  <dcterms:modified xsi:type="dcterms:W3CDTF">2016-01-12T16:47:59Z</dcterms:modified>
</cp:coreProperties>
</file>