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2" r:id="rId10"/>
    <p:sldId id="264" r:id="rId11"/>
    <p:sldId id="263" r:id="rId12"/>
    <p:sldId id="269" r:id="rId13"/>
    <p:sldId id="265" r:id="rId14"/>
    <p:sldId id="266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77" d="100"/>
          <a:sy n="77" d="100"/>
        </p:scale>
        <p:origin x="-24" y="-10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senate update</a:t>
            </a:r>
          </a:p>
          <a:p>
            <a:pPr algn="ctr"/>
            <a:r>
              <a:rPr lang="en-US" sz="4000" dirty="0" smtClean="0"/>
              <a:t>June 2016</a:t>
            </a:r>
            <a:endParaRPr lang="en-US" sz="40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60209" y="815545"/>
            <a:ext cx="10058400" cy="2286247"/>
          </a:xfrm>
        </p:spPr>
        <p:txBody>
          <a:bodyPr/>
          <a:lstStyle/>
          <a:p>
            <a:pPr algn="ctr" eaLnBrk="1" hangingPunct="1"/>
            <a:r>
              <a:rPr lang="en-GB" altLang="en-US" dirty="0" smtClean="0"/>
              <a:t>Teaching Effectiveness Committee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Charge 1:  </a:t>
            </a:r>
            <a:br>
              <a:rPr lang="en-US" sz="5400" b="1" dirty="0" smtClean="0"/>
            </a:br>
            <a:r>
              <a:rPr lang="en-US" sz="5400" b="1" dirty="0" smtClean="0"/>
              <a:t>current </a:t>
            </a:r>
            <a:r>
              <a:rPr lang="en-US" sz="5400" b="1" dirty="0"/>
              <a:t>student evaluation of teaching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1849" y="1759764"/>
            <a:ext cx="11825416" cy="480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Current </a:t>
            </a:r>
            <a:r>
              <a:rPr lang="en-US" sz="4000" dirty="0"/>
              <a:t>SET’s Global Questions are:</a:t>
            </a:r>
          </a:p>
          <a:p>
            <a:pPr marL="0" indent="0">
              <a:buNone/>
            </a:pPr>
            <a:r>
              <a:rPr lang="en-US" sz="4000" dirty="0"/>
              <a:t>Q1:  The instructor encouraged me to think critically.</a:t>
            </a:r>
          </a:p>
          <a:p>
            <a:pPr marL="0" indent="0">
              <a:buNone/>
            </a:pPr>
            <a:r>
              <a:rPr lang="en-US" sz="4000" dirty="0"/>
              <a:t>Q2: The grading techniques were fair.</a:t>
            </a:r>
          </a:p>
          <a:p>
            <a:pPr marL="0" indent="0">
              <a:buNone/>
            </a:pPr>
            <a:r>
              <a:rPr lang="en-US" sz="4000" dirty="0"/>
              <a:t>Q3. The instructor created a conducive atmosphere for learning.</a:t>
            </a:r>
          </a:p>
          <a:p>
            <a:pPr marL="0" indent="0">
              <a:buNone/>
            </a:pPr>
            <a:r>
              <a:rPr lang="en-US" sz="4000" dirty="0"/>
              <a:t>Q4.The instructor explained course material clearly.</a:t>
            </a:r>
          </a:p>
          <a:p>
            <a:pPr marL="57150" indent="0">
              <a:buNone/>
            </a:pPr>
            <a:endParaRPr lang="en-GB" alt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656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dirty="0" smtClean="0"/>
              <a:t>Future phases for improvement of SET’s:</a:t>
            </a:r>
            <a:endParaRPr lang="en-US" sz="54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6498" y="1809196"/>
            <a:ext cx="11615351" cy="480167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Phase </a:t>
            </a:r>
            <a:r>
              <a:rPr lang="en-US" sz="3200" dirty="0">
                <a:solidFill>
                  <a:srgbClr val="FF0000"/>
                </a:solidFill>
              </a:rPr>
              <a:t>II:</a:t>
            </a:r>
          </a:p>
          <a:p>
            <a:pPr marL="514350" indent="-457200">
              <a:buFont typeface="Wingdings" panose="05000000000000000000" pitchFamily="2" charset="2"/>
              <a:buChar char="v"/>
            </a:pPr>
            <a:r>
              <a:rPr lang="en-US" sz="3200" dirty="0"/>
              <a:t>Work with interested department chairs to pilot a mid-term feedback </a:t>
            </a:r>
            <a:r>
              <a:rPr lang="en-US" sz="3200" dirty="0" smtClean="0"/>
              <a:t>programs </a:t>
            </a:r>
            <a:r>
              <a:rPr lang="en-US" sz="3200" dirty="0"/>
              <a:t>where </a:t>
            </a:r>
            <a:r>
              <a:rPr lang="en-US" sz="3200" dirty="0" err="1"/>
              <a:t>AUevaluate</a:t>
            </a:r>
            <a:r>
              <a:rPr lang="en-US" sz="3200" dirty="0"/>
              <a:t> is administered at mid-term and faculty have access to feedback to make small tweak</a:t>
            </a:r>
            <a:r>
              <a:rPr lang="en-US" sz="3200" dirty="0" smtClean="0"/>
              <a:t>. Also work on emphasizing Peer Review processes.</a:t>
            </a:r>
            <a:endParaRPr lang="en-US" sz="3200" dirty="0"/>
          </a:p>
          <a:p>
            <a:pPr marL="5715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Phase </a:t>
            </a:r>
            <a:r>
              <a:rPr lang="en-US" sz="3200" dirty="0">
                <a:solidFill>
                  <a:srgbClr val="FF0000"/>
                </a:solidFill>
              </a:rPr>
              <a:t>III: </a:t>
            </a:r>
          </a:p>
          <a:p>
            <a:pPr marL="514350" indent="-457200">
              <a:buFont typeface="Wingdings" panose="05000000000000000000" pitchFamily="2" charset="2"/>
              <a:buChar char="v"/>
            </a:pPr>
            <a:r>
              <a:rPr lang="en-US" sz="3200" dirty="0"/>
              <a:t>Depending on what we find with Phase II, create a “requirement” for </a:t>
            </a:r>
            <a:r>
              <a:rPr lang="en-US" sz="3200" dirty="0" err="1"/>
              <a:t>AUevaluate</a:t>
            </a:r>
            <a:r>
              <a:rPr lang="en-US" sz="3200" dirty="0"/>
              <a:t> completion for students: grades will not be released until students complete the survey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43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dirty="0" smtClean="0"/>
              <a:t>Future phases for improvement of SET’s:</a:t>
            </a:r>
            <a:endParaRPr lang="en-US" sz="54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08919" y="1796839"/>
            <a:ext cx="11615351" cy="4801672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US" sz="3200" u="sng" dirty="0" smtClean="0">
                <a:solidFill>
                  <a:srgbClr val="FF0000"/>
                </a:solidFill>
              </a:rPr>
              <a:t>Other </a:t>
            </a:r>
            <a:r>
              <a:rPr lang="en-US" sz="3200" u="sng" dirty="0">
                <a:solidFill>
                  <a:srgbClr val="FF0000"/>
                </a:solidFill>
              </a:rPr>
              <a:t>ideas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</a:p>
          <a:p>
            <a:pPr marL="628650" indent="-571500">
              <a:buFont typeface="Wingdings" panose="05000000000000000000" pitchFamily="2" charset="2"/>
              <a:buChar char="v"/>
            </a:pPr>
            <a:r>
              <a:rPr lang="en-US" sz="3200" dirty="0"/>
              <a:t>Use the anonymous survey tool in Canvas to solicit periodic feedback from students for points toward a quiz grade. </a:t>
            </a:r>
          </a:p>
          <a:p>
            <a:pPr marL="628650" indent="-571500">
              <a:buFont typeface="Wingdings" panose="05000000000000000000" pitchFamily="2" charset="2"/>
              <a:buChar char="v"/>
            </a:pPr>
            <a:r>
              <a:rPr lang="en-US" sz="3200" dirty="0" smtClean="0"/>
              <a:t>Using </a:t>
            </a:r>
            <a:r>
              <a:rPr lang="en-US" sz="3200" dirty="0"/>
              <a:t>reminder e-mails from instructors and messages posted on online class discussions can significantly increase response rates.</a:t>
            </a:r>
          </a:p>
          <a:p>
            <a:pPr marL="628650" indent="-571500">
              <a:buFont typeface="Wingdings" panose="05000000000000000000" pitchFamily="2" charset="2"/>
              <a:buChar char="v"/>
            </a:pPr>
            <a:r>
              <a:rPr lang="en-US" sz="3200" dirty="0"/>
              <a:t>Student Concourse presence prior to finals to promote </a:t>
            </a:r>
            <a:r>
              <a:rPr lang="en-US" sz="3200" dirty="0" err="1"/>
              <a:t>AUEvaluate</a:t>
            </a:r>
            <a:r>
              <a:rPr lang="en-US" sz="3200" dirty="0" smtClean="0"/>
              <a:t>.</a:t>
            </a:r>
          </a:p>
          <a:p>
            <a:pPr marL="628650" indent="-571500">
              <a:buFont typeface="Wingdings" panose="05000000000000000000" pitchFamily="2" charset="2"/>
              <a:buChar char="v"/>
            </a:pPr>
            <a:r>
              <a:rPr lang="en-US" sz="3200" dirty="0" smtClean="0"/>
              <a:t>Encourage other best practices for improving participation.</a:t>
            </a:r>
            <a:endParaRPr lang="en-US" sz="3200" dirty="0"/>
          </a:p>
          <a:p>
            <a:pPr marL="0" indent="0">
              <a:buNone/>
            </a:pPr>
            <a:endParaRPr lang="en-GB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900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32" y="879729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3600" b="1" dirty="0" smtClean="0"/>
              <a:t>Charge 2: 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Review </a:t>
            </a:r>
            <a:r>
              <a:rPr lang="en-US" sz="3600" b="1" dirty="0"/>
              <a:t>and recommend proposals for funding for the Breeden Teaching Grant-in-Aid program and Departmental Award for Educational Excellence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48282" y="2056328"/>
            <a:ext cx="11615351" cy="48016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200" dirty="0" smtClean="0"/>
              <a:t>Evaluated </a:t>
            </a:r>
            <a:r>
              <a:rPr lang="en-US" sz="3200" dirty="0"/>
              <a:t>proposals in the fall (moved from spring)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Travel enhancement $2000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Research oriented  $4000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Made </a:t>
            </a:r>
            <a:r>
              <a:rPr lang="en-US" sz="3200" dirty="0" smtClean="0"/>
              <a:t>various recommendations </a:t>
            </a:r>
            <a:r>
              <a:rPr lang="en-US" sz="3200" dirty="0"/>
              <a:t>to Provost for special funding requests &amp; </a:t>
            </a:r>
            <a:r>
              <a:rPr lang="en-US" sz="3200" dirty="0" smtClean="0"/>
              <a:t>external Professor </a:t>
            </a:r>
            <a:r>
              <a:rPr lang="en-US" sz="3200" dirty="0"/>
              <a:t>of the Year 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Recommended funding ~$30 K of </a:t>
            </a:r>
            <a:r>
              <a:rPr lang="en-US" sz="3200" dirty="0" smtClean="0">
                <a:solidFill>
                  <a:srgbClr val="FF0000"/>
                </a:solidFill>
              </a:rPr>
              <a:t>ten</a:t>
            </a:r>
            <a:r>
              <a:rPr lang="en-US" sz="3200" dirty="0" smtClean="0"/>
              <a:t> </a:t>
            </a:r>
            <a:r>
              <a:rPr lang="en-US" sz="3200" dirty="0"/>
              <a:t>proposals for the 2016 year</a:t>
            </a:r>
          </a:p>
          <a:p>
            <a:pPr marL="0" indent="0" eaLnBrk="1" hangingPunct="1">
              <a:buNone/>
            </a:pPr>
            <a:endParaRPr lang="en-GB" alt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7150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372" y="719090"/>
            <a:ext cx="11284190" cy="800792"/>
          </a:xfrm>
        </p:spPr>
        <p:txBody>
          <a:bodyPr>
            <a:noAutofit/>
          </a:bodyPr>
          <a:lstStyle/>
          <a:p>
            <a:r>
              <a:rPr lang="en-US" sz="4400" dirty="0"/>
              <a:t/>
            </a:r>
            <a:br>
              <a:rPr lang="en-US" sz="44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Charge </a:t>
            </a:r>
            <a:r>
              <a:rPr lang="en-US" sz="3200" b="1" dirty="0"/>
              <a:t>Category 3:  </a:t>
            </a:r>
            <a:r>
              <a:rPr lang="en-US" sz="3200" dirty="0"/>
              <a:t>Faculty Development - provide systematic approaches to faculty evaluation, offer formal faculty development programs, and recognize excellence in teaching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85352" y="1648554"/>
            <a:ext cx="11726562" cy="4801672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Evaluated </a:t>
            </a:r>
            <a:r>
              <a:rPr lang="en-US" sz="3200" dirty="0">
                <a:solidFill>
                  <a:srgbClr val="FF0000"/>
                </a:solidFill>
              </a:rPr>
              <a:t>Departmental Award For Education </a:t>
            </a:r>
            <a:r>
              <a:rPr lang="en-US" sz="3200" dirty="0" smtClean="0">
                <a:solidFill>
                  <a:srgbClr val="FF0000"/>
                </a:solidFill>
              </a:rPr>
              <a:t>Excellence </a:t>
            </a:r>
            <a:r>
              <a:rPr lang="en-US" sz="3200" dirty="0" smtClean="0"/>
              <a:t>(</a:t>
            </a: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</a:t>
            </a:r>
            <a:r>
              <a:rPr lang="en-US" sz="2400" dirty="0"/>
              <a:t>year</a:t>
            </a:r>
            <a:r>
              <a:rPr lang="en-US" sz="32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$30,000 Grant / Award </a:t>
            </a:r>
            <a:r>
              <a:rPr lang="en-US" sz="3200" dirty="0" smtClean="0"/>
              <a:t> (</a:t>
            </a:r>
            <a:r>
              <a:rPr lang="en-US" sz="2400" dirty="0" smtClean="0"/>
              <a:t>three </a:t>
            </a:r>
            <a:r>
              <a:rPr lang="en-US" sz="2400" dirty="0"/>
              <a:t>yearly installments of $</a:t>
            </a:r>
            <a:r>
              <a:rPr lang="en-US" sz="2400" dirty="0" smtClean="0"/>
              <a:t>10,000</a:t>
            </a:r>
            <a:r>
              <a:rPr lang="en-US" sz="3200" dirty="0" smtClean="0"/>
              <a:t>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3200" dirty="0" smtClean="0"/>
              <a:t>Proposals collected in March ; Finalists in April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3200" dirty="0" smtClean="0"/>
              <a:t>Reviewed OUTSTANDING written </a:t>
            </a:r>
            <a:r>
              <a:rPr lang="en-US" sz="3200" dirty="0"/>
              <a:t>proposals and a departmental </a:t>
            </a:r>
            <a:r>
              <a:rPr lang="en-US" sz="3200" dirty="0" smtClean="0"/>
              <a:t>presentations </a:t>
            </a:r>
            <a:r>
              <a:rPr lang="en-US" sz="3200" dirty="0"/>
              <a:t>by  Anatomy, Physiology and Pharmacology (CVM), English, Geosciences, </a:t>
            </a:r>
            <a:r>
              <a:rPr lang="en-US" sz="3200" dirty="0" smtClean="0"/>
              <a:t>and </a:t>
            </a:r>
            <a:r>
              <a:rPr lang="en-US" sz="3200" dirty="0"/>
              <a:t>Library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u="sng" dirty="0" smtClean="0"/>
              <a:t>Geosciences</a:t>
            </a:r>
            <a:r>
              <a:rPr lang="en-US" sz="3200" dirty="0" smtClean="0"/>
              <a:t> has been recognized </a:t>
            </a:r>
            <a:r>
              <a:rPr lang="en-US" sz="3200" dirty="0"/>
              <a:t>as the DAEE recipient during the faculty awards program in the fall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308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02" y="1052723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Charge </a:t>
            </a:r>
            <a:r>
              <a:rPr lang="en-US" sz="4400" b="1" dirty="0" smtClean="0"/>
              <a:t>Category </a:t>
            </a:r>
            <a:r>
              <a:rPr lang="en-US" sz="4400" b="1" dirty="0"/>
              <a:t>3:</a:t>
            </a:r>
            <a:r>
              <a:rPr lang="en-US" sz="4400" dirty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evaluate </a:t>
            </a:r>
            <a:r>
              <a:rPr lang="en-US" sz="4400" dirty="0"/>
              <a:t>existing resources for teaching</a:t>
            </a:r>
            <a:r>
              <a:rPr lang="en-US" sz="4400" b="1" dirty="0" smtClean="0"/>
              <a:t>  </a:t>
            </a:r>
            <a:r>
              <a:rPr lang="en-US" sz="4400" b="1" dirty="0"/>
              <a:t/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185352" y="1833906"/>
            <a:ext cx="11615351" cy="4801672"/>
          </a:xfrm>
        </p:spPr>
        <p:txBody>
          <a:bodyPr>
            <a:noAutofit/>
          </a:bodyPr>
          <a:lstStyle/>
          <a:p>
            <a:r>
              <a:rPr lang="en-US" sz="4400" dirty="0" smtClean="0"/>
              <a:t> Regularly </a:t>
            </a:r>
            <a:r>
              <a:rPr lang="en-US" sz="4400" dirty="0"/>
              <a:t>reviewed </a:t>
            </a:r>
            <a:r>
              <a:rPr lang="en-US" sz="4400" dirty="0" smtClean="0"/>
              <a:t>campus teaching </a:t>
            </a:r>
            <a:r>
              <a:rPr lang="en-US" sz="4400" dirty="0"/>
              <a:t>activities </a:t>
            </a:r>
            <a:endParaRPr lang="en-US" sz="4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400" dirty="0" smtClean="0"/>
              <a:t>Participated in Conversations in Teaching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400" dirty="0" smtClean="0"/>
              <a:t>Participated </a:t>
            </a:r>
            <a:r>
              <a:rPr lang="en-US" sz="4400" dirty="0"/>
              <a:t>in </a:t>
            </a:r>
            <a:r>
              <a:rPr lang="en-US" sz="4400" dirty="0" err="1"/>
              <a:t>iTeach</a:t>
            </a:r>
            <a:r>
              <a:rPr lang="en-US" sz="4400" dirty="0"/>
              <a:t> program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400" dirty="0"/>
              <a:t>Participated in selection processes for </a:t>
            </a:r>
            <a:r>
              <a:rPr lang="en-US" sz="4400" dirty="0" err="1"/>
              <a:t>Biggio</a:t>
            </a:r>
            <a:r>
              <a:rPr lang="en-US" sz="4400" dirty="0"/>
              <a:t> Center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400" dirty="0"/>
              <a:t>Participated in ad hoc committees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4400" dirty="0"/>
          </a:p>
          <a:p>
            <a:endParaRPr lang="en-GB" alt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1852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800" b="1" i="1" dirty="0">
                <a:solidFill>
                  <a:srgbClr val="FF0000"/>
                </a:solidFill>
              </a:rPr>
              <a:t>Thanks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Char char=" "/>
            </a:pPr>
            <a:endParaRPr lang="en-US" sz="5400" dirty="0" smtClean="0">
              <a:solidFill>
                <a:srgbClr val="FF0000"/>
              </a:solidFill>
            </a:endParaRPr>
          </a:p>
          <a:p>
            <a:pPr marL="0" lvl="1" indent="0" algn="ctr">
              <a:spcBef>
                <a:spcPts val="1200"/>
              </a:spcBef>
              <a:spcAft>
                <a:spcPts val="200"/>
              </a:spcAft>
              <a:buClrTx/>
              <a:buSzPct val="100000"/>
              <a:buNone/>
            </a:pPr>
            <a:r>
              <a:rPr lang="en-US" sz="5400" dirty="0" smtClean="0">
                <a:solidFill>
                  <a:srgbClr val="0070C0"/>
                </a:solidFill>
              </a:rPr>
              <a:t>to </a:t>
            </a:r>
            <a:r>
              <a:rPr lang="en-US" sz="5400" dirty="0">
                <a:solidFill>
                  <a:srgbClr val="0070C0"/>
                </a:solidFill>
              </a:rPr>
              <a:t>each active committee member for their commitment, dedication and hard work.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095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16" y="447241"/>
            <a:ext cx="11615352" cy="145075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Chickering</a:t>
            </a:r>
            <a:r>
              <a:rPr lang="en-US" dirty="0"/>
              <a:t>, Arthur W.; </a:t>
            </a:r>
            <a:r>
              <a:rPr lang="en-US" dirty="0" err="1"/>
              <a:t>Gamson</a:t>
            </a:r>
            <a:r>
              <a:rPr lang="en-US" dirty="0"/>
              <a:t>, Zelda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Seven </a:t>
            </a:r>
            <a:r>
              <a:rPr lang="en-US" dirty="0"/>
              <a:t>Principles for Good Practice in </a:t>
            </a:r>
            <a:r>
              <a:rPr lang="en-US" dirty="0" smtClean="0"/>
              <a:t>Undergraduate Education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2"/>
            <a:ext cx="11207578" cy="4925769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/>
              <a:t>(1</a:t>
            </a:r>
            <a:r>
              <a:rPr lang="en-US" sz="3800" dirty="0" smtClean="0"/>
              <a:t>) encourages </a:t>
            </a:r>
            <a:r>
              <a:rPr lang="en-US" sz="3800" dirty="0"/>
              <a:t>contacts between students and faculty; </a:t>
            </a:r>
            <a:endParaRPr lang="en-US" sz="3800" dirty="0" smtClean="0"/>
          </a:p>
          <a:p>
            <a:r>
              <a:rPr lang="en-US" sz="3800" dirty="0" smtClean="0"/>
              <a:t>(</a:t>
            </a:r>
            <a:r>
              <a:rPr lang="en-US" sz="3800" dirty="0"/>
              <a:t>2) </a:t>
            </a:r>
            <a:r>
              <a:rPr lang="en-US" sz="3800" dirty="0" smtClean="0"/>
              <a:t>develops reciprocity </a:t>
            </a:r>
            <a:r>
              <a:rPr lang="en-US" sz="3800" dirty="0"/>
              <a:t>and </a:t>
            </a:r>
            <a:r>
              <a:rPr lang="en-US" sz="3800" dirty="0" smtClean="0"/>
              <a:t>cooperation </a:t>
            </a:r>
            <a:r>
              <a:rPr lang="en-US" sz="3800" dirty="0"/>
              <a:t>among students; </a:t>
            </a:r>
            <a:endParaRPr lang="en-US" sz="3800" dirty="0" smtClean="0"/>
          </a:p>
          <a:p>
            <a:r>
              <a:rPr lang="en-US" sz="3800" dirty="0" smtClean="0"/>
              <a:t>(</a:t>
            </a:r>
            <a:r>
              <a:rPr lang="en-US" sz="3800" dirty="0"/>
              <a:t>3</a:t>
            </a:r>
            <a:r>
              <a:rPr lang="en-US" sz="3800" dirty="0" smtClean="0"/>
              <a:t>) uses </a:t>
            </a:r>
            <a:r>
              <a:rPr lang="en-US" sz="3800" dirty="0"/>
              <a:t>active </a:t>
            </a:r>
            <a:r>
              <a:rPr lang="en-US" sz="3800" dirty="0" smtClean="0"/>
              <a:t>learning techniques</a:t>
            </a:r>
            <a:r>
              <a:rPr lang="en-US" sz="3800" dirty="0"/>
              <a:t>; </a:t>
            </a:r>
            <a:endParaRPr lang="en-US" sz="3800" dirty="0" smtClean="0"/>
          </a:p>
          <a:p>
            <a:r>
              <a:rPr lang="en-US" sz="3800" dirty="0" smtClean="0"/>
              <a:t>(</a:t>
            </a:r>
            <a:r>
              <a:rPr lang="en-US" sz="3800" dirty="0"/>
              <a:t>4) gives prompt feedback; </a:t>
            </a:r>
            <a:endParaRPr lang="en-US" sz="3800" dirty="0" smtClean="0"/>
          </a:p>
          <a:p>
            <a:r>
              <a:rPr lang="en-US" sz="3800" dirty="0" smtClean="0"/>
              <a:t>(</a:t>
            </a:r>
            <a:r>
              <a:rPr lang="en-US" sz="3800" dirty="0"/>
              <a:t>5) emphasizes </a:t>
            </a:r>
            <a:r>
              <a:rPr lang="en-US" sz="3800" dirty="0" smtClean="0"/>
              <a:t>time on </a:t>
            </a:r>
            <a:r>
              <a:rPr lang="en-US" sz="3800" dirty="0"/>
              <a:t>task</a:t>
            </a:r>
            <a:r>
              <a:rPr lang="en-US" sz="3800" dirty="0" smtClean="0"/>
              <a:t>;</a:t>
            </a:r>
          </a:p>
          <a:p>
            <a:r>
              <a:rPr lang="en-US" sz="3800" dirty="0" smtClean="0"/>
              <a:t>(</a:t>
            </a:r>
            <a:r>
              <a:rPr lang="en-US" sz="3800" dirty="0"/>
              <a:t>6) communicates high expectations; and </a:t>
            </a:r>
            <a:endParaRPr lang="en-US" sz="3800" dirty="0" smtClean="0"/>
          </a:p>
          <a:p>
            <a:r>
              <a:rPr lang="en-US" sz="3800" dirty="0" smtClean="0"/>
              <a:t>(</a:t>
            </a:r>
            <a:r>
              <a:rPr lang="en-US" sz="3800" dirty="0"/>
              <a:t>7) respects </a:t>
            </a:r>
            <a:r>
              <a:rPr lang="en-US" sz="3800" dirty="0" smtClean="0"/>
              <a:t>diverse talents and </a:t>
            </a:r>
            <a:r>
              <a:rPr lang="en-US" sz="3800" dirty="0"/>
              <a:t>ways of learning. </a:t>
            </a:r>
            <a:endParaRPr lang="en-US" sz="3800" dirty="0" smtClean="0"/>
          </a:p>
          <a:p>
            <a:r>
              <a:rPr lang="en-US" dirty="0" smtClean="0"/>
              <a:t>Examples </a:t>
            </a:r>
            <a:r>
              <a:rPr lang="en-US" dirty="0"/>
              <a:t>of approaches that have been used indifferent kinds of college in the last </a:t>
            </a:r>
            <a:r>
              <a:rPr lang="en-US" dirty="0" smtClean="0"/>
              <a:t>few years </a:t>
            </a:r>
            <a:r>
              <a:rPr lang="en-US" dirty="0"/>
              <a:t>are described. </a:t>
            </a:r>
            <a:r>
              <a:rPr lang="en-US" dirty="0" smtClean="0"/>
              <a:t>In addition</a:t>
            </a:r>
            <a:r>
              <a:rPr lang="en-US" dirty="0"/>
              <a:t>, the implications of these principles for </a:t>
            </a:r>
            <a:r>
              <a:rPr lang="en-US" dirty="0" smtClean="0"/>
              <a:t>the way states fund </a:t>
            </a:r>
            <a:r>
              <a:rPr lang="en-US" dirty="0"/>
              <a:t>and govern higher education and for </a:t>
            </a:r>
            <a:r>
              <a:rPr lang="en-US" dirty="0" smtClean="0"/>
              <a:t>the way </a:t>
            </a:r>
            <a:r>
              <a:rPr lang="en-US" dirty="0"/>
              <a:t>institutions are </a:t>
            </a:r>
            <a:r>
              <a:rPr lang="en-US" dirty="0" smtClean="0"/>
              <a:t>run are </a:t>
            </a:r>
            <a:r>
              <a:rPr lang="en-US" dirty="0"/>
              <a:t>briefly discussed. Examples of good approaches include: </a:t>
            </a:r>
            <a:r>
              <a:rPr lang="en-US" dirty="0" smtClean="0"/>
              <a:t>freshman seminars </a:t>
            </a:r>
            <a:r>
              <a:rPr lang="en-US" dirty="0"/>
              <a:t>on important topics taught by senior faculty; </a:t>
            </a:r>
            <a:r>
              <a:rPr lang="en-US" dirty="0" smtClean="0"/>
              <a:t>learning groups </a:t>
            </a:r>
            <a:r>
              <a:rPr lang="en-US" dirty="0"/>
              <a:t>of five to seven students who meet regularly during class </a:t>
            </a:r>
            <a:r>
              <a:rPr lang="en-US" dirty="0" smtClean="0"/>
              <a:t>to solve </a:t>
            </a:r>
            <a:r>
              <a:rPr lang="en-US" dirty="0"/>
              <a:t>problems set by the instructor; active learning </a:t>
            </a:r>
            <a:r>
              <a:rPr lang="en-US" dirty="0" smtClean="0"/>
              <a:t>using structured </a:t>
            </a:r>
            <a:r>
              <a:rPr lang="en-US" dirty="0"/>
              <a:t>exercises, </a:t>
            </a:r>
            <a:r>
              <a:rPr lang="en-US" dirty="0" smtClean="0"/>
              <a:t>discussions</a:t>
            </a:r>
            <a:r>
              <a:rPr lang="en-US" dirty="0"/>
              <a:t>, team projects, and peer critiques</a:t>
            </a:r>
            <a:r>
              <a:rPr lang="en-US" dirty="0" smtClean="0"/>
              <a:t>, as </a:t>
            </a:r>
            <a:r>
              <a:rPr lang="en-US" dirty="0"/>
              <a:t>well as internships and independent study; and mastery learning</a:t>
            </a:r>
            <a:r>
              <a:rPr lang="en-US" dirty="0" smtClean="0"/>
              <a:t>, contract </a:t>
            </a:r>
            <a:r>
              <a:rPr lang="en-US" dirty="0"/>
              <a:t>learning, and computer-assisted instruction approaches</a:t>
            </a:r>
            <a:r>
              <a:rPr lang="en-US" dirty="0" smtClean="0"/>
              <a:t>, which </a:t>
            </a:r>
            <a:r>
              <a:rPr lang="en-US" dirty="0"/>
              <a:t>required adequate time on learning.</a:t>
            </a:r>
          </a:p>
        </p:txBody>
      </p:sp>
    </p:spTree>
    <p:extLst>
      <p:ext uri="{BB962C8B-B14F-4D97-AF65-F5344CB8AC3E}">
        <p14:creationId xmlns:p14="http://schemas.microsoft.com/office/powerpoint/2010/main" val="29404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Outline</a:t>
            </a:r>
            <a:endParaRPr lang="en-US" sz="54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9557" y="1845734"/>
            <a:ext cx="11071654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altLang="en-US" sz="5400" i="1" dirty="0" smtClean="0"/>
              <a:t>Review</a:t>
            </a:r>
            <a:r>
              <a:rPr lang="en-GB" altLang="en-US" sz="5400" dirty="0" smtClean="0"/>
              <a:t> </a:t>
            </a:r>
            <a:r>
              <a:rPr lang="en-GB" altLang="en-US" sz="5400" dirty="0" smtClean="0"/>
              <a:t>TEC </a:t>
            </a:r>
            <a:r>
              <a:rPr lang="en-GB" altLang="en-US" sz="5400" dirty="0" smtClean="0"/>
              <a:t>purpose and </a:t>
            </a:r>
            <a:r>
              <a:rPr lang="en-GB" altLang="en-US" sz="5400" dirty="0" smtClean="0"/>
              <a:t>composition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5400" i="1" dirty="0" smtClean="0"/>
              <a:t>Report</a:t>
            </a:r>
            <a:r>
              <a:rPr lang="en-GB" altLang="en-US" sz="5400" dirty="0" smtClean="0"/>
              <a:t> </a:t>
            </a:r>
            <a:r>
              <a:rPr lang="en-GB" altLang="en-US" sz="5400" dirty="0" smtClean="0"/>
              <a:t>on </a:t>
            </a:r>
            <a:r>
              <a:rPr lang="en-GB" altLang="en-US" sz="5400" dirty="0" smtClean="0"/>
              <a:t>ongoing </a:t>
            </a:r>
            <a:r>
              <a:rPr lang="en-GB" altLang="en-US" sz="5400" dirty="0" smtClean="0"/>
              <a:t>‘charges’ and </a:t>
            </a:r>
            <a:r>
              <a:rPr lang="en-GB" altLang="en-US" sz="5400" dirty="0" smtClean="0"/>
              <a:t>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en-US" sz="5400" i="1" dirty="0" smtClean="0"/>
              <a:t>Project</a:t>
            </a:r>
            <a:r>
              <a:rPr lang="en-GB" altLang="en-US" sz="5400" dirty="0" smtClean="0"/>
              <a:t> </a:t>
            </a:r>
            <a:r>
              <a:rPr lang="en-GB" altLang="en-US" sz="5400" dirty="0" smtClean="0"/>
              <a:t>a tentative </a:t>
            </a:r>
            <a:r>
              <a:rPr lang="en-GB" altLang="en-US" sz="5400" dirty="0" smtClean="0"/>
              <a:t>continuing agenda </a:t>
            </a:r>
          </a:p>
          <a:p>
            <a:pPr marL="201168" lvl="1" indent="0">
              <a:buNone/>
            </a:pPr>
            <a:r>
              <a:rPr lang="en-GB" altLang="en-US" sz="5200" dirty="0"/>
              <a:t>	</a:t>
            </a:r>
            <a:r>
              <a:rPr lang="en-GB" altLang="en-US" sz="5200" dirty="0" smtClean="0"/>
              <a:t> for </a:t>
            </a:r>
            <a:r>
              <a:rPr lang="en-GB" altLang="en-US" sz="5200" dirty="0" smtClean="0"/>
              <a:t>2016-17</a:t>
            </a:r>
          </a:p>
          <a:p>
            <a:pPr marL="0" indent="0" eaLnBrk="1" hangingPunct="1">
              <a:buNone/>
            </a:pPr>
            <a:endParaRPr lang="en-GB" alt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6765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005840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Charge of the TEC:</a:t>
            </a:r>
            <a:endParaRPr lang="en-US" sz="54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846263"/>
            <a:ext cx="11071225" cy="40227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200" i="1" dirty="0" smtClean="0"/>
              <a:t>“The </a:t>
            </a:r>
            <a:r>
              <a:rPr lang="en-US" sz="3200" i="1" dirty="0"/>
              <a:t>committee shall review what is currently in place in the University with respect to appropriate and reasonable </a:t>
            </a:r>
            <a:r>
              <a:rPr lang="en-US" sz="3200" i="1" dirty="0">
                <a:solidFill>
                  <a:srgbClr val="FF0000"/>
                </a:solidFill>
              </a:rPr>
              <a:t>teaching</a:t>
            </a:r>
            <a:r>
              <a:rPr lang="en-US" sz="3200" i="1" dirty="0"/>
              <a:t> assignments. </a:t>
            </a:r>
            <a:endParaRPr lang="en-US" sz="3200" i="1" dirty="0" smtClean="0"/>
          </a:p>
          <a:p>
            <a:pPr marL="0" indent="0" eaLnBrk="1" hangingPunct="1">
              <a:buNone/>
            </a:pPr>
            <a:r>
              <a:rPr lang="en-US" sz="3200" i="1" dirty="0" smtClean="0"/>
              <a:t>The </a:t>
            </a:r>
            <a:r>
              <a:rPr lang="en-US" sz="3200" i="1" dirty="0"/>
              <a:t>committee shall establish policy for the </a:t>
            </a:r>
            <a:r>
              <a:rPr lang="en-US" sz="3200" i="1" dirty="0">
                <a:solidFill>
                  <a:srgbClr val="FF0000"/>
                </a:solidFill>
              </a:rPr>
              <a:t>Teaching Grant-in-Aid program </a:t>
            </a:r>
            <a:r>
              <a:rPr lang="en-US" sz="3200" i="1" dirty="0"/>
              <a:t>and review and recommend proposals for funding. </a:t>
            </a:r>
            <a:endParaRPr lang="en-US" sz="3200" i="1" dirty="0" smtClean="0"/>
          </a:p>
          <a:p>
            <a:pPr marL="0" indent="0" eaLnBrk="1" hangingPunct="1">
              <a:buNone/>
            </a:pPr>
            <a:r>
              <a:rPr lang="en-US" sz="3200" i="1" dirty="0" smtClean="0"/>
              <a:t>It </a:t>
            </a:r>
            <a:r>
              <a:rPr lang="en-US" sz="3200" i="1" dirty="0"/>
              <a:t>shall also evaluate existing resources for teaching, provide systematic approaches to faculty evaluation, offer formal faculty development programs, and </a:t>
            </a:r>
            <a:r>
              <a:rPr lang="en-US" sz="3200" i="1" dirty="0">
                <a:solidFill>
                  <a:srgbClr val="FF0000"/>
                </a:solidFill>
              </a:rPr>
              <a:t>recognize excellence in teaching</a:t>
            </a:r>
            <a:r>
              <a:rPr lang="en-US" sz="3200" i="1" dirty="0" smtClean="0"/>
              <a:t>.” </a:t>
            </a:r>
            <a:endParaRPr lang="en-GB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134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005840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Composition of the TEC:  (n=18)</a:t>
            </a:r>
            <a:endParaRPr lang="en-US" sz="5400" b="1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846263"/>
            <a:ext cx="11071225" cy="4022725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3200" u="sng" dirty="0"/>
              <a:t>Faculty</a:t>
            </a:r>
            <a:r>
              <a:rPr lang="en-US" sz="3200" dirty="0"/>
              <a:t>: Thirteen faculty. Each school or college shall be represented by at least one faculty member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200" u="sng" dirty="0"/>
              <a:t>Continuing/Ex-officio</a:t>
            </a:r>
            <a:r>
              <a:rPr lang="en-US" sz="3200" dirty="0"/>
              <a:t>: Provost or designee, one member from the Instructional Technology Council, One member of the </a:t>
            </a:r>
            <a:r>
              <a:rPr lang="en-US" sz="3200" dirty="0" err="1"/>
              <a:t>Biggio</a:t>
            </a:r>
            <a:r>
              <a:rPr lang="en-US" sz="3200" dirty="0"/>
              <a:t> Center for the Enhancement of Teaching and Learning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200" u="sng" dirty="0"/>
              <a:t>Undergraduates</a:t>
            </a:r>
            <a:r>
              <a:rPr lang="en-US" sz="3200" dirty="0"/>
              <a:t>: One undergraduate student nominated by the Student Government Association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3200" u="sng" dirty="0"/>
              <a:t>Graduate</a:t>
            </a:r>
            <a:r>
              <a:rPr lang="en-US" sz="3200" dirty="0"/>
              <a:t>: One graduate student nominated by the Graduate Student Organization</a:t>
            </a:r>
            <a:r>
              <a:rPr lang="en-US" sz="3200" i="1" dirty="0"/>
              <a:t> </a:t>
            </a:r>
            <a:endParaRPr lang="en-GB" altLang="en-US" sz="3200" dirty="0"/>
          </a:p>
          <a:p>
            <a:pPr marL="0" indent="0" eaLnBrk="1" hangingPunct="1">
              <a:buNone/>
            </a:pPr>
            <a:endParaRPr lang="en-GB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3334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4" y="533739"/>
            <a:ext cx="10357433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Membership of the TEC:  (2015-2016)</a:t>
            </a:r>
            <a:endParaRPr lang="en-US" sz="5400" b="1" dirty="0"/>
          </a:p>
        </p:txBody>
      </p:sp>
      <p:sp>
        <p:nvSpPr>
          <p:cNvPr id="3" name="Rectangle 2"/>
          <p:cNvSpPr/>
          <p:nvPr/>
        </p:nvSpPr>
        <p:spPr>
          <a:xfrm>
            <a:off x="6030097" y="2013228"/>
            <a:ext cx="6289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Adit Singh, College of Engineering –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Todd Steury, School of Forestry and Wildlife Sciences –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Dean Schwartz, College of Vet Med– 2016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Karla Teel, College of Human Sciences– 2016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Gorden, College of Sciences and Mathematics – 2017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Jaena Alabi, Library – 2017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DeWayne Searcy (2015) Jennifer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Cornnett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College of Business– 2017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 Student Representative:  Jacqueline Keck –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Graduate Student Rep:  Benjamin Arnberg – 2016</a:t>
            </a:r>
            <a:endParaRPr lang="en-GB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13228"/>
            <a:ext cx="58900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Chair, Donald Mulvaney, College of Agriculture – 2017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Constance Relihan, Assoc. Provost for UG Studies – Continuing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Kathy McClelland, Instructional Technology Council – Continuing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Diane Boyd, Dir.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Biggio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Center for the Enhancement of Teaching and Learning – Continuing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Mathew Hall,, College of Architecture, Design, and Construction – 2018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Lucretia Tripp, College of Education– 2018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William Pope, School of Nursing – 2018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Murali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Dhanasekaran, School of Pharmacy – 2018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W. Malczycki, College of Liberal Arts – 2016 </a:t>
            </a:r>
          </a:p>
        </p:txBody>
      </p:sp>
    </p:spTree>
    <p:extLst>
      <p:ext uri="{BB962C8B-B14F-4D97-AF65-F5344CB8AC3E}">
        <p14:creationId xmlns:p14="http://schemas.microsoft.com/office/powerpoint/2010/main" val="33097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Charge 1:   student </a:t>
            </a:r>
            <a:r>
              <a:rPr lang="en-US" sz="5400" b="1" dirty="0"/>
              <a:t>evaluation of teaching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08919" y="2723591"/>
            <a:ext cx="11615351" cy="99579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GB" altLang="en-US" sz="6000" dirty="0" smtClean="0">
                <a:solidFill>
                  <a:srgbClr val="FF0000"/>
                </a:solidFill>
              </a:rPr>
              <a:t>Current approach and use has flaws</a:t>
            </a:r>
            <a:endParaRPr lang="en-GB" altLang="en-US" sz="6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Charge 1:   student </a:t>
            </a:r>
            <a:r>
              <a:rPr lang="en-US" sz="5400" b="1" dirty="0"/>
              <a:t>evaluation of teaching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1849" y="1759764"/>
            <a:ext cx="11615351" cy="4801672"/>
          </a:xfrm>
        </p:spPr>
        <p:txBody>
          <a:bodyPr>
            <a:normAutofit fontScale="92500" lnSpcReduction="10000"/>
          </a:bodyPr>
          <a:lstStyle/>
          <a:p>
            <a:pPr marL="57150" indent="0">
              <a:buNone/>
            </a:pPr>
            <a:r>
              <a:rPr lang="en-US" sz="4500" dirty="0"/>
              <a:t>Phase I. </a:t>
            </a:r>
            <a:r>
              <a:rPr lang="en-US" sz="4500" dirty="0" smtClean="0"/>
              <a:t>  </a:t>
            </a:r>
            <a:r>
              <a:rPr lang="en-US" sz="4500" i="1" dirty="0" smtClean="0"/>
              <a:t>The </a:t>
            </a:r>
            <a:r>
              <a:rPr lang="en-US" sz="4500" i="1" dirty="0"/>
              <a:t>TEC proposes a continual improvement process involving Phases</a:t>
            </a:r>
            <a:r>
              <a:rPr lang="en-US" sz="3100" i="1" dirty="0"/>
              <a:t>.</a:t>
            </a:r>
          </a:p>
          <a:p>
            <a:pPr marL="262890" indent="-457200">
              <a:buFont typeface="Wingdings" panose="05000000000000000000" pitchFamily="2" charset="2"/>
              <a:buChar char="Ø"/>
            </a:pPr>
            <a:r>
              <a:rPr lang="en-US" sz="4500" dirty="0" smtClean="0">
                <a:solidFill>
                  <a:srgbClr val="FF0000"/>
                </a:solidFill>
              </a:rPr>
              <a:t>encourage </a:t>
            </a:r>
            <a:r>
              <a:rPr lang="en-US" sz="4500" dirty="0">
                <a:solidFill>
                  <a:srgbClr val="FF0000"/>
                </a:solidFill>
              </a:rPr>
              <a:t>reinforcement</a:t>
            </a:r>
            <a:r>
              <a:rPr lang="en-US" sz="4500" dirty="0">
                <a:solidFill>
                  <a:schemeClr val="tx1"/>
                </a:solidFill>
              </a:rPr>
              <a:t> of the fact that course evaluations by students are only one facet of how we evaluate teaching.  Any meaningful evaluation should take into account multiple measures of performance.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500" dirty="0" smtClean="0"/>
              <a:t>continued </a:t>
            </a:r>
            <a:r>
              <a:rPr lang="en-US" sz="4500" dirty="0"/>
              <a:t>to </a:t>
            </a:r>
            <a:r>
              <a:rPr lang="en-US" sz="4500" dirty="0">
                <a:solidFill>
                  <a:srgbClr val="FF0000"/>
                </a:solidFill>
              </a:rPr>
              <a:t>examine </a:t>
            </a:r>
            <a:r>
              <a:rPr lang="en-US" sz="4500" dirty="0" smtClean="0">
                <a:solidFill>
                  <a:srgbClr val="FF0000"/>
                </a:solidFill>
              </a:rPr>
              <a:t>literature and data </a:t>
            </a:r>
          </a:p>
          <a:p>
            <a:pPr marL="0" indent="0" eaLnBrk="1" hangingPunct="1">
              <a:buNone/>
            </a:pPr>
            <a:endParaRPr lang="en-GB" alt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14087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Charge 1:   student </a:t>
            </a:r>
            <a:r>
              <a:rPr lang="en-US" sz="5400" b="1" dirty="0"/>
              <a:t>evaluation of teaching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1849" y="1759764"/>
            <a:ext cx="11615351" cy="4801672"/>
          </a:xfrm>
        </p:spPr>
        <p:txBody>
          <a:bodyPr>
            <a:normAutofit fontScale="85000" lnSpcReduction="10000"/>
          </a:bodyPr>
          <a:lstStyle/>
          <a:p>
            <a:pPr marL="57150" indent="0">
              <a:buNone/>
            </a:pPr>
            <a:r>
              <a:rPr lang="en-US" sz="4500" dirty="0"/>
              <a:t>Phase I. </a:t>
            </a:r>
            <a:endParaRPr lang="en-US" sz="4500" dirty="0" smtClean="0"/>
          </a:p>
          <a:p>
            <a:pPr marL="57150" indent="0">
              <a:buNone/>
            </a:pPr>
            <a:r>
              <a:rPr lang="en-US" sz="4500" dirty="0" smtClean="0"/>
              <a:t>leaning </a:t>
            </a:r>
            <a:r>
              <a:rPr lang="en-US" sz="4500" dirty="0"/>
              <a:t>toward  suggesting </a:t>
            </a:r>
            <a:r>
              <a:rPr lang="en-US" sz="4500" dirty="0">
                <a:solidFill>
                  <a:srgbClr val="FF0000"/>
                </a:solidFill>
              </a:rPr>
              <a:t>Revision of current University-wide questions </a:t>
            </a:r>
            <a:r>
              <a:rPr lang="en-US" sz="4500" dirty="0"/>
              <a:t>(with faculty and student feedback) to be applicable to a range of teaching methodologies (active learning, online learning, etc.) and in alignment with </a:t>
            </a:r>
            <a:r>
              <a:rPr lang="en-US" sz="4500" dirty="0" err="1"/>
              <a:t>Gamson</a:t>
            </a:r>
            <a:r>
              <a:rPr lang="en-US" sz="4500" dirty="0"/>
              <a:t> and </a:t>
            </a:r>
            <a:r>
              <a:rPr lang="en-US" sz="4500" dirty="0" err="1"/>
              <a:t>Chickering’s</a:t>
            </a:r>
            <a:r>
              <a:rPr lang="en-US" sz="4500" dirty="0"/>
              <a:t> 7 Principles </a:t>
            </a:r>
            <a:r>
              <a:rPr lang="en-US" sz="4500" dirty="0" err="1"/>
              <a:t>Principles</a:t>
            </a:r>
            <a:r>
              <a:rPr lang="en-US" sz="4500" dirty="0"/>
              <a:t> for Good Practice in Undergraduate Education.</a:t>
            </a:r>
          </a:p>
          <a:p>
            <a:r>
              <a:rPr lang="en-US" sz="4500" dirty="0">
                <a:solidFill>
                  <a:srgbClr val="FF0000"/>
                </a:solidFill>
              </a:rPr>
              <a:t>Identify questions which provide </a:t>
            </a:r>
            <a:r>
              <a:rPr lang="en-US" sz="4500" u="sng" dirty="0">
                <a:solidFill>
                  <a:srgbClr val="FF0000"/>
                </a:solidFill>
              </a:rPr>
              <a:t>formative</a:t>
            </a:r>
            <a:r>
              <a:rPr lang="en-US" sz="4500" dirty="0">
                <a:solidFill>
                  <a:srgbClr val="FF0000"/>
                </a:solidFill>
              </a:rPr>
              <a:t> feedback for multiple </a:t>
            </a:r>
            <a:r>
              <a:rPr lang="en-US" sz="4500" dirty="0" smtClean="0">
                <a:solidFill>
                  <a:srgbClr val="FF0000"/>
                </a:solidFill>
              </a:rPr>
              <a:t>contexts</a:t>
            </a:r>
            <a:endParaRPr lang="en-US" sz="45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GB" alt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22696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875" y="533739"/>
            <a:ext cx="11284190" cy="80079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Charge 1:  </a:t>
            </a:r>
            <a:br>
              <a:rPr lang="en-US" sz="5400" b="1" dirty="0" smtClean="0"/>
            </a:br>
            <a:r>
              <a:rPr lang="en-US" sz="5400" b="1" dirty="0" smtClean="0"/>
              <a:t>current </a:t>
            </a:r>
            <a:r>
              <a:rPr lang="en-US" sz="5400" b="1" dirty="0"/>
              <a:t>student evaluation of teaching 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71849" y="1759764"/>
            <a:ext cx="11615351" cy="4801672"/>
          </a:xfrm>
        </p:spPr>
        <p:txBody>
          <a:bodyPr>
            <a:normAutofit fontScale="55000" lnSpcReduction="20000"/>
          </a:bodyPr>
          <a:lstStyle/>
          <a:p>
            <a:pPr marL="57150" indent="0">
              <a:buNone/>
            </a:pPr>
            <a:r>
              <a:rPr lang="en-US" sz="4800" i="1" dirty="0"/>
              <a:t>Possible global questions on student evaluation of teaching survey with plans for fall TEC to make formal with Faculty Senate approval </a:t>
            </a:r>
          </a:p>
          <a:p>
            <a:pPr marL="57150" indent="0">
              <a:buNone/>
            </a:pPr>
            <a:r>
              <a:rPr lang="en-US" sz="4800" i="1" dirty="0"/>
              <a:t> </a:t>
            </a:r>
            <a:r>
              <a:rPr lang="en-US" sz="4800" dirty="0"/>
              <a:t> </a:t>
            </a:r>
          </a:p>
          <a:p>
            <a:pPr lvl="0">
              <a:buFont typeface="+mj-lt"/>
              <a:buAutoNum type="arabicPeriod"/>
            </a:pPr>
            <a:r>
              <a:rPr lang="en-US" sz="4800" dirty="0" smtClean="0"/>
              <a:t>         I </a:t>
            </a:r>
            <a:r>
              <a:rPr lang="en-US" sz="4800" dirty="0"/>
              <a:t>was prompted to think analytically about the course material. </a:t>
            </a:r>
          </a:p>
          <a:p>
            <a:pPr lvl="0">
              <a:buFont typeface="+mj-lt"/>
              <a:buAutoNum type="arabicPeriod"/>
            </a:pPr>
            <a:r>
              <a:rPr lang="en-US" sz="4800" dirty="0" smtClean="0"/>
              <a:t>         I </a:t>
            </a:r>
            <a:r>
              <a:rPr lang="en-US" sz="4800" dirty="0"/>
              <a:t>understood how my progress would be measured and evaluated.</a:t>
            </a:r>
          </a:p>
          <a:p>
            <a:pPr lvl="0">
              <a:buFont typeface="+mj-lt"/>
              <a:buAutoNum type="arabicPeriod"/>
            </a:pPr>
            <a:r>
              <a:rPr lang="en-US" sz="4800" dirty="0" smtClean="0"/>
              <a:t>         I </a:t>
            </a:r>
            <a:r>
              <a:rPr lang="en-US" sz="4800" dirty="0"/>
              <a:t>took advantage of opportunities to interact with the course </a:t>
            </a:r>
            <a:r>
              <a:rPr lang="en-US" sz="4800" dirty="0" smtClean="0"/>
              <a:t>instructor.         	(</a:t>
            </a:r>
            <a:r>
              <a:rPr lang="en-US" sz="4800" dirty="0"/>
              <a:t>electronically, during office hours, in class</a:t>
            </a:r>
            <a:r>
              <a:rPr lang="en-US" sz="4800" dirty="0" smtClean="0"/>
              <a:t>).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4800" dirty="0" smtClean="0"/>
              <a:t>The </a:t>
            </a:r>
            <a:r>
              <a:rPr lang="en-US" sz="4800" dirty="0"/>
              <a:t>instructor created an environment conducive to my learning</a:t>
            </a:r>
            <a:r>
              <a:rPr lang="en-US" sz="4800" dirty="0" smtClean="0"/>
              <a:t>.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4800" dirty="0" smtClean="0"/>
              <a:t> I </a:t>
            </a:r>
            <a:r>
              <a:rPr lang="en-US" sz="4800" dirty="0"/>
              <a:t>acquired new knowledge and practiced new skills.</a:t>
            </a:r>
          </a:p>
          <a:p>
            <a:pPr marL="914400" lvl="0" indent="-914400">
              <a:buFont typeface="+mj-lt"/>
              <a:buAutoNum type="arabicPeriod"/>
            </a:pPr>
            <a:r>
              <a:rPr lang="en-US" sz="4800" dirty="0" smtClean="0"/>
              <a:t>As </a:t>
            </a:r>
            <a:r>
              <a:rPr lang="en-US" sz="4800" dirty="0"/>
              <a:t>a result of the instructor’s guidance, I am better able to learn on my </a:t>
            </a:r>
            <a:r>
              <a:rPr lang="en-US" sz="4800" dirty="0" smtClean="0"/>
              <a:t>own.</a:t>
            </a:r>
            <a:endParaRPr lang="en-GB" altLang="en-US" sz="4500" dirty="0" smtClean="0"/>
          </a:p>
        </p:txBody>
      </p:sp>
    </p:spTree>
    <p:extLst>
      <p:ext uri="{BB962C8B-B14F-4D97-AF65-F5344CB8AC3E}">
        <p14:creationId xmlns:p14="http://schemas.microsoft.com/office/powerpoint/2010/main" val="402222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</TotalTime>
  <Words>1040</Words>
  <Application>Microsoft Office PowerPoint</Application>
  <PresentationFormat>Custom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Teaching Effectiveness Committee</vt:lpstr>
      <vt:lpstr>Outline</vt:lpstr>
      <vt:lpstr>Charge of the TEC:</vt:lpstr>
      <vt:lpstr>Composition of the TEC:  (n=18)</vt:lpstr>
      <vt:lpstr>Membership of the TEC:  (2015-2016)</vt:lpstr>
      <vt:lpstr>Charge 1:   student evaluation of teaching </vt:lpstr>
      <vt:lpstr>Charge 1:   student evaluation of teaching </vt:lpstr>
      <vt:lpstr>Charge 1:   student evaluation of teaching </vt:lpstr>
      <vt:lpstr>Charge 1:   current student evaluation of teaching </vt:lpstr>
      <vt:lpstr>Charge 1:   current student evaluation of teaching </vt:lpstr>
      <vt:lpstr> Future phases for improvement of SET’s:</vt:lpstr>
      <vt:lpstr> Future phases for improvement of SET’s:</vt:lpstr>
      <vt:lpstr> Charge 2:   Review and recommend proposals for funding for the Breeden Teaching Grant-in-Aid program and Departmental Award for Educational Excellence</vt:lpstr>
      <vt:lpstr>   Charge Category 3:  Faculty Development - provide systematic approaches to faculty evaluation, offer formal faculty development programs, and recognize excellence in teaching</vt:lpstr>
      <vt:lpstr> Charge Category 3:  evaluate existing resources for teaching   </vt:lpstr>
      <vt:lpstr>Thanks</vt:lpstr>
      <vt:lpstr>Chickering, Arthur W.; Gamson, Zelda  Seven Principles for Good Practice in Undergraduate Education.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Donald Mulvaney</dc:creator>
  <cp:lastModifiedBy>Donald Mulvaney</cp:lastModifiedBy>
  <cp:revision>8</cp:revision>
  <dcterms:created xsi:type="dcterms:W3CDTF">2014-09-12T02:11:56Z</dcterms:created>
  <dcterms:modified xsi:type="dcterms:W3CDTF">2016-06-09T18:57:06Z</dcterms:modified>
</cp:coreProperties>
</file>