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60" r:id="rId2"/>
  </p:sldMasterIdLst>
  <p:notesMasterIdLst>
    <p:notesMasterId r:id="rId16"/>
  </p:notesMasterIdLst>
  <p:sldIdLst>
    <p:sldId id="777" r:id="rId3"/>
    <p:sldId id="778" r:id="rId4"/>
    <p:sldId id="779" r:id="rId5"/>
    <p:sldId id="780" r:id="rId6"/>
    <p:sldId id="781" r:id="rId7"/>
    <p:sldId id="782" r:id="rId8"/>
    <p:sldId id="783" r:id="rId9"/>
    <p:sldId id="784" r:id="rId10"/>
    <p:sldId id="786" r:id="rId11"/>
    <p:sldId id="788" r:id="rId12"/>
    <p:sldId id="789" r:id="rId13"/>
    <p:sldId id="790" r:id="rId14"/>
    <p:sldId id="787" r:id="rId15"/>
  </p:sldIdLst>
  <p:sldSz cx="9144000" cy="6858000" type="screen4x3"/>
  <p:notesSz cx="6950075" cy="92360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609"/>
    <a:srgbClr val="001E54"/>
    <a:srgbClr val="FCD904"/>
    <a:srgbClr val="99FF33"/>
    <a:srgbClr val="00CCFF"/>
    <a:srgbClr val="FF1DFF"/>
    <a:srgbClr val="71E200"/>
    <a:srgbClr val="FFFF99"/>
    <a:srgbClr val="5EC2A8"/>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9496" autoAdjust="0"/>
  </p:normalViewPr>
  <p:slideViewPr>
    <p:cSldViewPr snapToGrid="0">
      <p:cViewPr>
        <p:scale>
          <a:sx n="86" d="100"/>
          <a:sy n="86" d="100"/>
        </p:scale>
        <p:origin x="-2322" y="-480"/>
      </p:cViewPr>
      <p:guideLst>
        <p:guide orient="horz" pos="2160"/>
        <p:guide pos="2880"/>
      </p:guideLst>
    </p:cSldViewPr>
  </p:slideViewPr>
  <p:outlineViewPr>
    <p:cViewPr>
      <p:scale>
        <a:sx n="33" d="100"/>
        <a:sy n="33" d="100"/>
      </p:scale>
      <p:origin x="0" y="5478"/>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67" d="100"/>
          <a:sy n="67" d="100"/>
        </p:scale>
        <p:origin x="-323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6" tIns="46243" rIns="92486" bIns="46243" rtlCol="0"/>
          <a:lstStyle>
            <a:lvl1pPr algn="r">
              <a:defRPr sz="1200"/>
            </a:lvl1pPr>
          </a:lstStyle>
          <a:p>
            <a:fld id="{86A18B51-5BB4-491B-A0B6-0DFEF979BF91}" type="datetimeFigureOut">
              <a:rPr lang="en-US" smtClean="0"/>
              <a:t>3/17/2016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6" tIns="46243" rIns="92486" bIns="46243" rtlCol="0" anchor="b"/>
          <a:lstStyle>
            <a:lvl1pPr algn="r">
              <a:defRPr sz="1200"/>
            </a:lvl1pPr>
          </a:lstStyle>
          <a:p>
            <a:fld id="{56A5CA1A-96A3-4978-857B-F356FF2E063B}" type="slidenum">
              <a:rPr lang="en-US" smtClean="0"/>
              <a:t>‹#›</a:t>
            </a:fld>
            <a:endParaRPr lang="en-US"/>
          </a:p>
        </p:txBody>
      </p:sp>
    </p:spTree>
    <p:extLst>
      <p:ext uri="{BB962C8B-B14F-4D97-AF65-F5344CB8AC3E}">
        <p14:creationId xmlns:p14="http://schemas.microsoft.com/office/powerpoint/2010/main" val="302507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5CA1A-96A3-4978-857B-F356FF2E063B}" type="slidenum">
              <a:rPr lang="en-US" smtClean="0"/>
              <a:t>1</a:t>
            </a:fld>
            <a:endParaRPr lang="en-US"/>
          </a:p>
        </p:txBody>
      </p:sp>
    </p:spTree>
    <p:extLst>
      <p:ext uri="{BB962C8B-B14F-4D97-AF65-F5344CB8AC3E}">
        <p14:creationId xmlns:p14="http://schemas.microsoft.com/office/powerpoint/2010/main" val="147705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E39B6F-9BB9-4BDE-9ADB-011DBFCAA0A2}"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0CD235-9171-4F98-897B-974FBE036E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4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EA1CF9-2061-4A30-8E82-BB05134D15AE}"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08B939-79B0-41AE-A5FD-347D2D0E8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74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655E41-4632-46D1-8B2F-A3DC685E3A87}"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F34160-E547-466E-A111-79E6E27882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521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F299D-6360-4D66-ADB9-4B1501F92650}"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help</a:t>
            </a:r>
            <a:endParaRPr lang="en-US"/>
          </a:p>
        </p:txBody>
      </p:sp>
      <p:sp>
        <p:nvSpPr>
          <p:cNvPr id="6" name="Slide Number Placeholder 5"/>
          <p:cNvSpPr>
            <a:spLocks noGrp="1"/>
          </p:cNvSpPr>
          <p:nvPr>
            <p:ph type="sldNum" sz="quarter" idx="12"/>
          </p:nvPr>
        </p:nvSpPr>
        <p:spPr/>
        <p:txBody>
          <a:bodyPr/>
          <a:lstStyle/>
          <a:p>
            <a:fld id="{32EDF558-1A69-4645-8153-5165E25B5A4B}" type="slidenum">
              <a:rPr lang="en-US" smtClean="0"/>
              <a:t>‹#›</a:t>
            </a:fld>
            <a:endParaRPr lang="en-US"/>
          </a:p>
        </p:txBody>
      </p:sp>
    </p:spTree>
    <p:extLst>
      <p:ext uri="{BB962C8B-B14F-4D97-AF65-F5344CB8AC3E}">
        <p14:creationId xmlns:p14="http://schemas.microsoft.com/office/powerpoint/2010/main" val="391232310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A98FBE5D-51B4-49CE-A417-61ADF9C8FA2A}" type="datetime1">
              <a:rPr lang="en-US" smtClean="0">
                <a:solidFill>
                  <a:prstClr val="black"/>
                </a:solidFill>
              </a:rPr>
              <a:t>3/17/2016</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8757036-7A10-4500-A91B-746293D954DF}"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65832656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9E4BCEF-1EAC-4B85-BE43-678107CB34C1}" type="datetime1">
              <a:rPr lang="en-US" smtClean="0">
                <a:solidFill>
                  <a:prstClr val="black"/>
                </a:solidFill>
              </a:rPr>
              <a:t>3/17/2016</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9608EDA-3194-4D70-8278-5708170E3ABA}"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2061814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defRPr/>
            </a:pPr>
            <a:fld id="{C13E4D63-C670-4A5F-83C7-F5FE683DC44B}" type="datetime1">
              <a:rPr lang="en-US" smtClean="0">
                <a:solidFill>
                  <a:prstClr val="black"/>
                </a:solidFill>
              </a:rPr>
              <a:t>3/17/2016</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3DC2372-2EF0-4F1F-A194-9F66495DB13D}"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00748149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defRPr/>
            </a:pPr>
            <a:fld id="{DFDB9CD6-E370-4EDB-BB46-4EA18AEF8CC2}" type="datetime1">
              <a:rPr lang="en-US" smtClean="0">
                <a:solidFill>
                  <a:prstClr val="black"/>
                </a:solidFill>
              </a:rPr>
              <a:t>3/17/2016</a:t>
            </a:fld>
            <a:endParaRPr lang="en-US" dirty="0">
              <a:solidFill>
                <a:prstClr val="black"/>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CE36E46-1DDF-4159-B13D-3B5AB577CA40}"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419294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fld id="{7E1913B3-026D-4927-B243-54A66D0641BE}" type="datetime1">
              <a:rPr lang="en-US" smtClean="0">
                <a:solidFill>
                  <a:prstClr val="black"/>
                </a:solidFill>
              </a:rPr>
              <a:t>3/17/2016</a:t>
            </a:fld>
            <a:endParaRPr lang="en-US" dirty="0">
              <a:solidFill>
                <a:prstClr val="black"/>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51BBF08-62E4-4244-B116-7AD44CB2DC85}"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90377582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666B677D-7D85-4F12-97B3-C559E97D918E}" type="datetime1">
              <a:rPr lang="en-US" smtClean="0">
                <a:solidFill>
                  <a:prstClr val="black"/>
                </a:solidFill>
              </a:rPr>
              <a:t>3/17/2016</a:t>
            </a:fld>
            <a:endParaRPr lang="en-US" dirty="0">
              <a:solidFill>
                <a:prstClr val="black"/>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81732697-7B5E-4E81-9748-A19117B56F24}"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88475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4993124A-5C88-4DD5-87DA-FC9EB3222ED8}" type="datetime1">
              <a:rPr lang="en-US" smtClean="0">
                <a:solidFill>
                  <a:prstClr val="black"/>
                </a:solidFill>
              </a:rPr>
              <a:t>3/17/2016</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45B9539-461A-45C1-B4FA-1BF3A5A83CC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32617619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8180EE-8D92-4AF7-B8EA-21D144269296}"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3B1B82-9273-4578-86D1-067F34194A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50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3D024BBB-7477-4513-AA4E-A4BC69F29674}" type="datetime1">
              <a:rPr lang="en-US" smtClean="0">
                <a:solidFill>
                  <a:prstClr val="black"/>
                </a:solidFill>
              </a:rPr>
              <a:t>3/17/2016</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3730FCA-5D13-4BB5-A191-F8A2DF218A6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49525729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EA19293B-5988-48C4-B2B7-135DA31E2A9E}" type="datetime1">
              <a:rPr lang="en-US" smtClean="0">
                <a:solidFill>
                  <a:prstClr val="black"/>
                </a:solidFill>
              </a:rPr>
              <a:t>3/17/2016</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0F51445-BEB5-4B1F-85F3-1FB97BB1FF3D}"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11856035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BF6128B1-AB1D-4A39-B793-88E059F231CD}" type="datetime1">
              <a:rPr lang="en-US" smtClean="0">
                <a:solidFill>
                  <a:prstClr val="black"/>
                </a:solidFill>
              </a:rPr>
              <a:t>3/17/2016</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C338CF7-90D7-4F67-A253-3AFC65A1EFC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96190457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98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0BEFAD-2AD3-4CEB-B70F-044946404B2C}"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536A1E-4566-43B9-852F-D23342104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6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EFC3A-99E1-4EAB-BDFB-0AF1D07D47F1}" type="datetime1">
              <a:rPr lang="en-US" smtClean="0">
                <a:solidFill>
                  <a:prstClr val="black">
                    <a:tint val="75000"/>
                  </a:prstClr>
                </a:solidFill>
              </a:rPr>
              <a:t>3/17/2016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502F8-4199-4C3F-9329-D91DAA2F66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800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3D4270-96C2-4AB2-9659-315BD897B341}" type="datetime1">
              <a:rPr lang="en-US" smtClean="0">
                <a:solidFill>
                  <a:prstClr val="black">
                    <a:tint val="75000"/>
                  </a:prstClr>
                </a:solidFill>
              </a:rPr>
              <a:t>3/17/2016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673BF4B-E5DE-4337-BE8F-165E7F210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13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2E82A8-8292-45A9-A24C-0871C95FD8A3}" type="datetime1">
              <a:rPr lang="en-US" smtClean="0">
                <a:solidFill>
                  <a:prstClr val="black">
                    <a:tint val="75000"/>
                  </a:prstClr>
                </a:solidFill>
              </a:rPr>
              <a:t>3/17/2016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B085BB-BDC1-45C9-89C8-7A313ACB6A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902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D2717E-8B46-4F2E-9A29-C3B1A5F6043F}" type="datetime1">
              <a:rPr lang="en-US" smtClean="0">
                <a:solidFill>
                  <a:prstClr val="black">
                    <a:tint val="75000"/>
                  </a:prstClr>
                </a:solidFill>
              </a:rPr>
              <a:t>3/17/2016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154DBB-5E85-47AC-B2E5-C1542D263B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0059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A33D01-A253-4F0D-8ACC-3D880A4FE35D}" type="datetime1">
              <a:rPr lang="en-US" smtClean="0">
                <a:solidFill>
                  <a:prstClr val="black">
                    <a:tint val="75000"/>
                  </a:prstClr>
                </a:solidFill>
              </a:rPr>
              <a:t>3/17/2016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29B450-5426-4DB3-A17F-D291187B22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19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0FB2B-6E9B-400E-A268-BB9117C74BDA}" type="datetime1">
              <a:rPr lang="en-US" smtClean="0">
                <a:solidFill>
                  <a:prstClr val="black">
                    <a:tint val="75000"/>
                  </a:prstClr>
                </a:solidFill>
              </a:rPr>
              <a:t>3/17/2016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EA3E5D-5C80-40D7-A54A-D2D1092BCD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38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9671A327-7DBA-4CA2-80ED-B5C2F183BA7B}"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BC1A2C41-4C1B-4F21-877D-5272B0EBDFB1}"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5138403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B0EE2188-52EA-4E57-B539-0F1DEF841C5C}" type="datetime1">
              <a:rPr lang="en-US" smtClean="0">
                <a:solidFill>
                  <a:prstClr val="black">
                    <a:tint val="75000"/>
                  </a:prstClr>
                </a:solidFill>
              </a:rPr>
              <a:t>3/17/2016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endParaRPr>
          </a:p>
        </p:txBody>
      </p:sp>
      <p:pic>
        <p:nvPicPr>
          <p:cNvPr id="7" name="Picture 4" descr="https://fp.auburn.edu/ocm/150logos/AU%20tower%20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 y="5368925"/>
            <a:ext cx="15716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5105400" y="6324600"/>
            <a:ext cx="3962400" cy="381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800"/>
              </a:lnSpc>
              <a:spcBef>
                <a:spcPts val="0"/>
              </a:spcBef>
              <a:buFont typeface="Arial" charset="0"/>
              <a:buNone/>
              <a:defRPr/>
            </a:pPr>
            <a:endParaRPr lang="en-US" sz="1400" dirty="0" smtClean="0">
              <a:solidFill>
                <a:srgbClr val="968C8C"/>
              </a:solidFill>
            </a:endParaRPr>
          </a:p>
        </p:txBody>
      </p:sp>
      <p:sp>
        <p:nvSpPr>
          <p:cNvPr id="9" name="Subtitle 2"/>
          <p:cNvSpPr txBox="1">
            <a:spLocks/>
          </p:cNvSpPr>
          <p:nvPr/>
        </p:nvSpPr>
        <p:spPr>
          <a:xfrm>
            <a:off x="6517179" y="6477000"/>
            <a:ext cx="2550623" cy="381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800"/>
              </a:lnSpc>
              <a:spcBef>
                <a:spcPts val="0"/>
              </a:spcBef>
              <a:buFont typeface="Arial" charset="0"/>
              <a:buNone/>
              <a:defRPr/>
            </a:pPr>
            <a:endParaRPr lang="en-US" sz="1100" dirty="0">
              <a:solidFill>
                <a:srgbClr val="968C8C"/>
              </a:solidFill>
            </a:endParaRPr>
          </a:p>
        </p:txBody>
      </p:sp>
    </p:spTree>
    <p:extLst>
      <p:ext uri="{BB962C8B-B14F-4D97-AF65-F5344CB8AC3E}">
        <p14:creationId xmlns:p14="http://schemas.microsoft.com/office/powerpoint/2010/main" val="17833786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23" r:id="rId12"/>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au.gotchabike.co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au.gotchabike.com/"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mailto:dza0015@auburn.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Changes in Faculty Parking for 2016-2017</a:t>
            </a: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Don Andrae</a:t>
            </a:r>
          </a:p>
          <a:p>
            <a:pPr algn="ctr"/>
            <a:endParaRPr lang="en-US" dirty="0"/>
          </a:p>
        </p:txBody>
      </p:sp>
    </p:spTree>
    <p:extLst>
      <p:ext uri="{BB962C8B-B14F-4D97-AF65-F5344CB8AC3E}">
        <p14:creationId xmlns:p14="http://schemas.microsoft.com/office/powerpoint/2010/main" val="10150351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Eagle Bike Share</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a:t>Go to your app store/market place and search for “Social Bicycles</a:t>
            </a:r>
            <a:r>
              <a:rPr lang="en-US" dirty="0" smtClean="0"/>
              <a:t>” or go to </a:t>
            </a:r>
            <a:r>
              <a:rPr lang="en-US" dirty="0" smtClean="0">
                <a:hlinkClick r:id="rId2"/>
              </a:rPr>
              <a:t>au.gotchabike.com</a:t>
            </a:r>
            <a:r>
              <a:rPr lang="en-US" dirty="0" smtClean="0"/>
              <a:t> and sign up on-line.</a:t>
            </a:r>
            <a:endParaRPr lang="en-US" dirty="0"/>
          </a:p>
          <a:p>
            <a:pPr lvl="1"/>
            <a:r>
              <a:rPr lang="en-US" dirty="0"/>
              <a:t>When installing, you will need to agree to allow the app to access your location and send notifications.</a:t>
            </a:r>
          </a:p>
          <a:p>
            <a:pPr lvl="1"/>
            <a:r>
              <a:rPr lang="en-US" dirty="0"/>
              <a:t>Once in the app, and when prompted after the instructions, select “Register” and then select “War Eagle Bike Share” network.</a:t>
            </a:r>
          </a:p>
          <a:p>
            <a:pPr lvl="1"/>
            <a:r>
              <a:rPr lang="en-US" dirty="0"/>
              <a:t>You must enter payment information in case you exceed the free two-hour rental period.</a:t>
            </a:r>
          </a:p>
          <a:p>
            <a:pPr lvl="1"/>
            <a:r>
              <a:rPr lang="en-US" dirty="0"/>
              <a:t>Keep in mind the PIN code you select when registering will be your PIN for accessing bicycles at the hub locations.</a:t>
            </a:r>
          </a:p>
          <a:p>
            <a:pPr lvl="1"/>
            <a:r>
              <a:rPr lang="en-US" dirty="0"/>
              <a:t>To activate your registration, you must confirm via the link in the email you will receive from socialbicycles.com.   </a:t>
            </a:r>
          </a:p>
          <a:p>
            <a:pPr lvl="1"/>
            <a:r>
              <a:rPr lang="en-US" dirty="0"/>
              <a:t>Once your registration is activated, you’re ready to ride!</a:t>
            </a:r>
          </a:p>
          <a:p>
            <a:endParaRPr lang="en-US" dirty="0"/>
          </a:p>
        </p:txBody>
      </p:sp>
    </p:spTree>
    <p:extLst>
      <p:ext uri="{BB962C8B-B14F-4D97-AF65-F5344CB8AC3E}">
        <p14:creationId xmlns:p14="http://schemas.microsoft.com/office/powerpoint/2010/main" val="31119917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Eagle Bike Share (Continued)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To use a bike without making a reservation in advance, go to a War Eagle Bike Share hub and enter your account number and PIN code.  The bike will unlock – remove the yellow U-bar and place it in the holster rings on the left side of the bike while riding.</a:t>
            </a:r>
          </a:p>
          <a:p>
            <a:r>
              <a:rPr lang="en-US" dirty="0"/>
              <a:t>To reserve a bike, go to the Social Bicycles app on your smart phone or </a:t>
            </a:r>
            <a:r>
              <a:rPr lang="en-US" dirty="0" smtClean="0"/>
              <a:t>visit </a:t>
            </a:r>
            <a:r>
              <a:rPr lang="en-US" u="sng" dirty="0" smtClean="0">
                <a:hlinkClick r:id="rId2"/>
              </a:rPr>
              <a:t>au.gotchabike.com</a:t>
            </a:r>
            <a:r>
              <a:rPr lang="en-US" dirty="0"/>
              <a:t>. Select a bike from the map that you would like to reserve.  After clicking or tapping on the bike, press the “CONFIRM” button.   A screen will pop up informing you which bicycle you have reserved and give you the opportunity to cancel the reservation.  You can then go to the War Eagle hub location, find the bicycle you reserved and enter your PIN code to unlock the U-bar.</a:t>
            </a:r>
          </a:p>
          <a:p>
            <a:r>
              <a:rPr lang="en-US" dirty="0"/>
              <a:t>If a rider would like to make a quick stop, they can press the “HOLD” button on the keypad interface and lock the bike to a nearby rack to temporarily pause the rental. Any maintenance issues encountered can also be reported directly on the keypad</a:t>
            </a:r>
            <a:r>
              <a:rPr lang="en-US" dirty="0" smtClean="0"/>
              <a:t>.</a:t>
            </a:r>
            <a:r>
              <a:rPr lang="en-US" dirty="0"/>
              <a:t> </a:t>
            </a:r>
            <a:endParaRPr lang="en-US" dirty="0" smtClean="0"/>
          </a:p>
          <a:p>
            <a:r>
              <a:rPr lang="en-US" dirty="0" smtClean="0"/>
              <a:t>When </a:t>
            </a:r>
            <a:r>
              <a:rPr lang="en-US" dirty="0"/>
              <a:t>your ride is complete, you must return the bicycle to any War Eagle Bike Share hub to end the ride and not be charged additional fees.  Be sure to lock the bike securely to the bicycle rack by securing the U-bar around the rack and insert into the designated holes at the rear of the bike. </a:t>
            </a:r>
          </a:p>
          <a:p>
            <a:endParaRPr lang="en-US" dirty="0"/>
          </a:p>
        </p:txBody>
      </p:sp>
    </p:spTree>
    <p:extLst>
      <p:ext uri="{BB962C8B-B14F-4D97-AF65-F5344CB8AC3E}">
        <p14:creationId xmlns:p14="http://schemas.microsoft.com/office/powerpoint/2010/main" val="18095110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Eagle Bike Share Hubs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 Center on Heisman</a:t>
            </a:r>
          </a:p>
          <a:p>
            <a:r>
              <a:rPr lang="en-US" dirty="0" smtClean="0"/>
              <a:t>Roosevelt Concourse by Sciences Center Classroom</a:t>
            </a:r>
          </a:p>
          <a:p>
            <a:r>
              <a:rPr lang="en-US" dirty="0" smtClean="0"/>
              <a:t>Terrell Dining in the north courtyard</a:t>
            </a:r>
          </a:p>
          <a:p>
            <a:r>
              <a:rPr lang="en-US" dirty="0" smtClean="0"/>
              <a:t>Wellness Kitchen</a:t>
            </a:r>
          </a:p>
          <a:p>
            <a:r>
              <a:rPr lang="en-US" dirty="0" err="1" smtClean="0"/>
              <a:t>Lowder</a:t>
            </a:r>
            <a:r>
              <a:rPr lang="en-US" dirty="0" smtClean="0"/>
              <a:t> by Starbucks</a:t>
            </a:r>
          </a:p>
          <a:p>
            <a:r>
              <a:rPr lang="en-US" dirty="0" smtClean="0"/>
              <a:t>West Thach by Hemlock</a:t>
            </a:r>
          </a:p>
          <a:p>
            <a:r>
              <a:rPr lang="en-US" dirty="0" smtClean="0"/>
              <a:t>Village Dining on Thach Concourse</a:t>
            </a:r>
          </a:p>
          <a:p>
            <a:r>
              <a:rPr lang="en-US" dirty="0" smtClean="0"/>
              <a:t>Cambridge by College</a:t>
            </a:r>
          </a:p>
          <a:p>
            <a:r>
              <a:rPr lang="en-US" dirty="0" smtClean="0"/>
              <a:t>South Quad Parking Deck by Duncan</a:t>
            </a:r>
          </a:p>
          <a:p>
            <a:r>
              <a:rPr lang="en-US" dirty="0" smtClean="0"/>
              <a:t>College of Veterinary Medicine by Greene Hall</a:t>
            </a:r>
            <a:endParaRPr lang="en-US" dirty="0"/>
          </a:p>
        </p:txBody>
      </p:sp>
    </p:spTree>
    <p:extLst>
      <p:ext uri="{BB962C8B-B14F-4D97-AF65-F5344CB8AC3E}">
        <p14:creationId xmlns:p14="http://schemas.microsoft.com/office/powerpoint/2010/main" val="30149143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981"/>
            <a:ext cx="8229600" cy="1143000"/>
          </a:xfrm>
        </p:spPr>
        <p:txBody>
          <a:bodyPr/>
          <a:lstStyle/>
          <a:p>
            <a:r>
              <a:rPr lang="en-US" dirty="0" smtClean="0">
                <a:solidFill>
                  <a:schemeClr val="accent1">
                    <a:lumMod val="50000"/>
                  </a:schemeClr>
                </a:solidFill>
              </a:rPr>
              <a:t>Contact Information</a:t>
            </a:r>
            <a:endParaRPr lang="en-US" dirty="0">
              <a:solidFill>
                <a:schemeClr val="accent1">
                  <a:lumMod val="50000"/>
                </a:schemeClr>
              </a:solidFill>
            </a:endParaRPr>
          </a:p>
        </p:txBody>
      </p:sp>
      <p:sp>
        <p:nvSpPr>
          <p:cNvPr id="3" name="Content Placeholder 2"/>
          <p:cNvSpPr>
            <a:spLocks noGrp="1"/>
          </p:cNvSpPr>
          <p:nvPr>
            <p:ph idx="1"/>
          </p:nvPr>
        </p:nvSpPr>
        <p:spPr>
          <a:xfrm>
            <a:off x="793630" y="2264435"/>
            <a:ext cx="8229600" cy="4525963"/>
          </a:xfrm>
        </p:spPr>
        <p:txBody>
          <a:bodyPr/>
          <a:lstStyle/>
          <a:p>
            <a:pPr marL="0" indent="0">
              <a:buNone/>
            </a:pPr>
            <a:r>
              <a:rPr lang="en-US" dirty="0" smtClean="0"/>
              <a:t>Don Andrae – Manager of Parking Services</a:t>
            </a:r>
          </a:p>
          <a:p>
            <a:pPr marL="0" indent="0">
              <a:buNone/>
            </a:pPr>
            <a:r>
              <a:rPr lang="en-US" dirty="0" smtClean="0"/>
              <a:t>Telephone #: 334/844-4143</a:t>
            </a:r>
          </a:p>
          <a:p>
            <a:pPr marL="0" indent="0">
              <a:buNone/>
            </a:pPr>
            <a:r>
              <a:rPr lang="en-US" dirty="0" smtClean="0"/>
              <a:t>Email: </a:t>
            </a:r>
            <a:r>
              <a:rPr lang="en-US" dirty="0">
                <a:hlinkClick r:id="rId2"/>
              </a:rPr>
              <a:t>dza0015@auburn.edu</a:t>
            </a:r>
            <a:endParaRPr lang="en-US" dirty="0"/>
          </a:p>
        </p:txBody>
      </p:sp>
    </p:spTree>
    <p:extLst>
      <p:ext uri="{BB962C8B-B14F-4D97-AF65-F5344CB8AC3E}">
        <p14:creationId xmlns:p14="http://schemas.microsoft.com/office/powerpoint/2010/main" val="30127979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Parking</a:t>
            </a:r>
            <a:endParaRPr lang="en-US" dirty="0"/>
          </a:p>
        </p:txBody>
      </p:sp>
      <p:sp>
        <p:nvSpPr>
          <p:cNvPr id="3" name="Content Placeholder 2"/>
          <p:cNvSpPr>
            <a:spLocks noGrp="1"/>
          </p:cNvSpPr>
          <p:nvPr>
            <p:ph idx="1"/>
          </p:nvPr>
        </p:nvSpPr>
        <p:spPr/>
        <p:txBody>
          <a:bodyPr>
            <a:normAutofit/>
          </a:bodyPr>
          <a:lstStyle/>
          <a:p>
            <a:r>
              <a:rPr lang="en-US" dirty="0" smtClean="0"/>
              <a:t>A and B zone parking enforced from 7:00 am to 5:00 pm, Monday – Friday</a:t>
            </a:r>
          </a:p>
          <a:p>
            <a:r>
              <a:rPr lang="en-US" dirty="0" smtClean="0"/>
              <a:t>Spaces are available to any vehicle, with or without a permit, for all other days and times</a:t>
            </a:r>
          </a:p>
          <a:p>
            <a:endParaRPr lang="en-US" dirty="0"/>
          </a:p>
        </p:txBody>
      </p:sp>
    </p:spTree>
    <p:extLst>
      <p:ext uri="{BB962C8B-B14F-4D97-AF65-F5344CB8AC3E}">
        <p14:creationId xmlns:p14="http://schemas.microsoft.com/office/powerpoint/2010/main" val="19293760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Parking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Change the zoning on </a:t>
            </a:r>
            <a:r>
              <a:rPr lang="en-US" dirty="0" smtClean="0"/>
              <a:t>A </a:t>
            </a:r>
            <a:r>
              <a:rPr lang="en-US" dirty="0" smtClean="0"/>
              <a:t>and B spaces </a:t>
            </a:r>
            <a:r>
              <a:rPr lang="en-US" dirty="0" smtClean="0"/>
              <a:t>in the following locations to </a:t>
            </a:r>
            <a:r>
              <a:rPr lang="en-US" dirty="0" smtClean="0"/>
              <a:t>be </a:t>
            </a:r>
            <a:r>
              <a:rPr lang="en-US" dirty="0" smtClean="0"/>
              <a:t>7:00 am to 6:00 pm enforcement</a:t>
            </a:r>
            <a:endParaRPr lang="en-US" dirty="0" smtClean="0"/>
          </a:p>
          <a:p>
            <a:r>
              <a:rPr lang="en-US" dirty="0" smtClean="0"/>
              <a:t>10 spaces </a:t>
            </a:r>
            <a:r>
              <a:rPr lang="en-US" dirty="0" smtClean="0"/>
              <a:t>in </a:t>
            </a:r>
            <a:r>
              <a:rPr lang="en-US" dirty="0" err="1" smtClean="0"/>
              <a:t>Lowder</a:t>
            </a:r>
            <a:r>
              <a:rPr lang="en-US" dirty="0" smtClean="0"/>
              <a:t> Lot</a:t>
            </a:r>
          </a:p>
          <a:p>
            <a:r>
              <a:rPr lang="en-US" dirty="0" smtClean="0"/>
              <a:t>10 </a:t>
            </a:r>
            <a:r>
              <a:rPr lang="en-US" dirty="0" smtClean="0"/>
              <a:t>spaces behind </a:t>
            </a:r>
            <a:r>
              <a:rPr lang="en-US" dirty="0" err="1" smtClean="0"/>
              <a:t>Tichenor</a:t>
            </a:r>
            <a:endParaRPr lang="en-US" dirty="0" smtClean="0"/>
          </a:p>
          <a:p>
            <a:r>
              <a:rPr lang="en-US" dirty="0" smtClean="0"/>
              <a:t>10 spaces </a:t>
            </a:r>
            <a:r>
              <a:rPr lang="en-US" dirty="0" smtClean="0"/>
              <a:t>in Library Deck</a:t>
            </a:r>
          </a:p>
          <a:p>
            <a:r>
              <a:rPr lang="en-US" dirty="0" smtClean="0"/>
              <a:t>10 spaces </a:t>
            </a:r>
            <a:r>
              <a:rPr lang="en-US" dirty="0" smtClean="0"/>
              <a:t>in Comer Lot</a:t>
            </a:r>
          </a:p>
          <a:p>
            <a:r>
              <a:rPr lang="en-US" dirty="0" smtClean="0"/>
              <a:t>10 </a:t>
            </a:r>
            <a:r>
              <a:rPr lang="en-US" dirty="0" smtClean="0"/>
              <a:t>spaces in </a:t>
            </a:r>
            <a:r>
              <a:rPr lang="en-US" dirty="0" smtClean="0"/>
              <a:t>Upchurch</a:t>
            </a:r>
          </a:p>
          <a:p>
            <a:r>
              <a:rPr lang="en-US" dirty="0" smtClean="0"/>
              <a:t>10 spaces in New Chemistry/</a:t>
            </a:r>
            <a:r>
              <a:rPr lang="en-US" dirty="0" err="1" smtClean="0"/>
              <a:t>Swingle</a:t>
            </a:r>
            <a:r>
              <a:rPr lang="en-US" dirty="0" smtClean="0"/>
              <a:t> Hall Area</a:t>
            </a:r>
            <a:endParaRPr lang="en-US" dirty="0"/>
          </a:p>
        </p:txBody>
      </p:sp>
    </p:spTree>
    <p:extLst>
      <p:ext uri="{BB962C8B-B14F-4D97-AF65-F5344CB8AC3E}">
        <p14:creationId xmlns:p14="http://schemas.microsoft.com/office/powerpoint/2010/main" val="42732045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Parking Layout</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3545" y="1600200"/>
            <a:ext cx="585690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5839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Parking Layout</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3436" y="1600200"/>
            <a:ext cx="58571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1507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Spaces</a:t>
            </a:r>
            <a:endParaRPr lang="en-US" dirty="0"/>
          </a:p>
        </p:txBody>
      </p:sp>
      <p:sp>
        <p:nvSpPr>
          <p:cNvPr id="3" name="Content Placeholder 2"/>
          <p:cNvSpPr>
            <a:spLocks noGrp="1"/>
          </p:cNvSpPr>
          <p:nvPr>
            <p:ph idx="1"/>
          </p:nvPr>
        </p:nvSpPr>
        <p:spPr>
          <a:xfrm>
            <a:off x="457200" y="1222872"/>
            <a:ext cx="8229600" cy="4903291"/>
          </a:xfrm>
        </p:spPr>
        <p:txBody>
          <a:bodyPr>
            <a:normAutofit/>
          </a:bodyPr>
          <a:lstStyle/>
          <a:p>
            <a:pPr marL="1371600" lvl="3" indent="0">
              <a:buNone/>
            </a:pPr>
            <a:r>
              <a:rPr lang="en-US" sz="800" dirty="0"/>
              <a:t>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3606797"/>
              </p:ext>
            </p:extLst>
          </p:nvPr>
        </p:nvGraphicFramePr>
        <p:xfrm>
          <a:off x="352539" y="1333038"/>
          <a:ext cx="8460954" cy="2778456"/>
        </p:xfrm>
        <a:graphic>
          <a:graphicData uri="http://schemas.openxmlformats.org/drawingml/2006/table">
            <a:tbl>
              <a:tblPr firstRow="1" bandRow="1">
                <a:tableStyleId>{5C22544A-7EE6-4342-B048-85BDC9FD1C3A}</a:tableStyleId>
              </a:tblPr>
              <a:tblGrid>
                <a:gridCol w="2016088"/>
                <a:gridCol w="1178805"/>
                <a:gridCol w="1222872"/>
                <a:gridCol w="705080"/>
                <a:gridCol w="654813"/>
                <a:gridCol w="1758416"/>
                <a:gridCol w="924880"/>
              </a:tblGrid>
              <a:tr h="463076">
                <a:tc>
                  <a:txBody>
                    <a:bodyPr/>
                    <a:lstStyle/>
                    <a:p>
                      <a:r>
                        <a:rPr lang="en-US" dirty="0" smtClean="0"/>
                        <a:t>Lot</a:t>
                      </a:r>
                      <a:endParaRPr lang="en-US" dirty="0"/>
                    </a:p>
                  </a:txBody>
                  <a:tcPr/>
                </a:tc>
                <a:tc>
                  <a:txBody>
                    <a:bodyPr/>
                    <a:lstStyle/>
                    <a:p>
                      <a:r>
                        <a:rPr lang="en-US" dirty="0" smtClean="0"/>
                        <a:t>A Zone</a:t>
                      </a:r>
                      <a:endParaRPr lang="en-US" dirty="0"/>
                    </a:p>
                  </a:txBody>
                  <a:tcPr/>
                </a:tc>
                <a:tc>
                  <a:txBody>
                    <a:bodyPr/>
                    <a:lstStyle/>
                    <a:p>
                      <a:r>
                        <a:rPr lang="en-US" dirty="0" smtClean="0"/>
                        <a:t>B Zone</a:t>
                      </a:r>
                      <a:endParaRPr lang="en-US" dirty="0"/>
                    </a:p>
                  </a:txBody>
                  <a:tcPr/>
                </a:tc>
                <a:tc>
                  <a:txBody>
                    <a:bodyPr/>
                    <a:lstStyle/>
                    <a:p>
                      <a:r>
                        <a:rPr lang="en-US" dirty="0" smtClean="0"/>
                        <a:t>PC3</a:t>
                      </a:r>
                      <a:endParaRPr lang="en-US" dirty="0"/>
                    </a:p>
                  </a:txBody>
                  <a:tcPr/>
                </a:tc>
                <a:tc>
                  <a:txBody>
                    <a:bodyPr/>
                    <a:lstStyle/>
                    <a:p>
                      <a:r>
                        <a:rPr lang="en-US" dirty="0" smtClean="0"/>
                        <a:t>PC4</a:t>
                      </a:r>
                      <a:endParaRPr lang="en-US" dirty="0"/>
                    </a:p>
                  </a:txBody>
                  <a:tcPr/>
                </a:tc>
                <a:tc>
                  <a:txBody>
                    <a:bodyPr/>
                    <a:lstStyle/>
                    <a:p>
                      <a:r>
                        <a:rPr lang="en-US" dirty="0" smtClean="0"/>
                        <a:t>Village Resident</a:t>
                      </a:r>
                      <a:endParaRPr lang="en-US" dirty="0"/>
                    </a:p>
                  </a:txBody>
                  <a:tcPr/>
                </a:tc>
                <a:tc>
                  <a:txBody>
                    <a:bodyPr/>
                    <a:lstStyle/>
                    <a:p>
                      <a:r>
                        <a:rPr lang="en-US" dirty="0" smtClean="0"/>
                        <a:t>Total</a:t>
                      </a:r>
                      <a:endParaRPr lang="en-US" dirty="0"/>
                    </a:p>
                  </a:txBody>
                  <a:tcPr/>
                </a:tc>
              </a:tr>
              <a:tr h="463076">
                <a:tc>
                  <a:txBody>
                    <a:bodyPr/>
                    <a:lstStyle/>
                    <a:p>
                      <a:r>
                        <a:rPr lang="en-US" dirty="0" smtClean="0"/>
                        <a:t>Magnolia/Donahue</a:t>
                      </a:r>
                      <a:endParaRPr lang="en-US" dirty="0"/>
                    </a:p>
                  </a:txBody>
                  <a:tcPr/>
                </a:tc>
                <a:tc>
                  <a:txBody>
                    <a:bodyPr/>
                    <a:lstStyle/>
                    <a:p>
                      <a:r>
                        <a:rPr lang="en-US" dirty="0" smtClean="0"/>
                        <a:t>33</a:t>
                      </a:r>
                      <a:endParaRPr lang="en-US" dirty="0"/>
                    </a:p>
                  </a:txBody>
                  <a:tcPr/>
                </a:tc>
                <a:tc>
                  <a:txBody>
                    <a:bodyPr/>
                    <a:lstStyle/>
                    <a:p>
                      <a:r>
                        <a:rPr lang="en-US" dirty="0" smtClean="0"/>
                        <a:t>148</a:t>
                      </a:r>
                      <a:endParaRPr lang="en-US" dirty="0"/>
                    </a:p>
                  </a:txBody>
                  <a:tcPr/>
                </a:tc>
                <a:tc>
                  <a:txBody>
                    <a:bodyPr/>
                    <a:lstStyle/>
                    <a:p>
                      <a:r>
                        <a:rPr lang="en-US" dirty="0" smtClean="0"/>
                        <a:t>313</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494</a:t>
                      </a:r>
                      <a:endParaRPr lang="en-US" dirty="0"/>
                    </a:p>
                  </a:txBody>
                  <a:tcPr/>
                </a:tc>
              </a:tr>
              <a:tr h="463076">
                <a:tc>
                  <a:txBody>
                    <a:bodyPr/>
                    <a:lstStyle/>
                    <a:p>
                      <a:r>
                        <a:rPr lang="en-US" dirty="0" smtClean="0"/>
                        <a:t>Public Safety</a:t>
                      </a:r>
                      <a:endParaRPr lang="en-US" dirty="0"/>
                    </a:p>
                  </a:txBody>
                  <a:tcPr/>
                </a:tc>
                <a:tc>
                  <a:txBody>
                    <a:bodyPr/>
                    <a:lstStyle/>
                    <a:p>
                      <a:r>
                        <a:rPr lang="en-US" dirty="0" smtClean="0"/>
                        <a:t>0</a:t>
                      </a:r>
                      <a:endParaRPr lang="en-US" dirty="0"/>
                    </a:p>
                  </a:txBody>
                  <a:tcPr/>
                </a:tc>
                <a:tc>
                  <a:txBody>
                    <a:bodyPr/>
                    <a:lstStyle/>
                    <a:p>
                      <a:r>
                        <a:rPr lang="en-US" dirty="0" smtClean="0"/>
                        <a:t>56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65</a:t>
                      </a:r>
                      <a:endParaRPr lang="en-US" dirty="0"/>
                    </a:p>
                  </a:txBody>
                  <a:tcPr/>
                </a:tc>
                <a:tc>
                  <a:txBody>
                    <a:bodyPr/>
                    <a:lstStyle/>
                    <a:p>
                      <a:r>
                        <a:rPr lang="en-US" dirty="0" smtClean="0"/>
                        <a:t>121</a:t>
                      </a:r>
                      <a:endParaRPr lang="en-US" dirty="0"/>
                    </a:p>
                  </a:txBody>
                  <a:tcPr/>
                </a:tc>
              </a:tr>
              <a:tr h="463076">
                <a:tc>
                  <a:txBody>
                    <a:bodyPr/>
                    <a:lstStyle/>
                    <a:p>
                      <a:r>
                        <a:rPr lang="en-US" dirty="0" smtClean="0"/>
                        <a:t>Magnolia/Wire</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550</a:t>
                      </a:r>
                      <a:endParaRPr lang="en-US" dirty="0"/>
                    </a:p>
                  </a:txBody>
                  <a:tcPr/>
                </a:tc>
                <a:tc>
                  <a:txBody>
                    <a:bodyPr/>
                    <a:lstStyle/>
                    <a:p>
                      <a:r>
                        <a:rPr lang="en-US" dirty="0" smtClean="0"/>
                        <a:t>550</a:t>
                      </a:r>
                      <a:endParaRPr lang="en-US" dirty="0"/>
                    </a:p>
                  </a:txBody>
                  <a:tcPr/>
                </a:tc>
              </a:tr>
              <a:tr h="463076">
                <a:tc>
                  <a:txBody>
                    <a:bodyPr/>
                    <a:lstStyle/>
                    <a:p>
                      <a:r>
                        <a:rPr lang="en-US" dirty="0" smtClean="0"/>
                        <a:t>N Park Garage</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63076">
                <a:tc>
                  <a:txBody>
                    <a:bodyPr/>
                    <a:lstStyle/>
                    <a:p>
                      <a:r>
                        <a:rPr lang="en-US" dirty="0" smtClean="0"/>
                        <a:t>Total</a:t>
                      </a:r>
                      <a:endParaRPr lang="en-US" dirty="0"/>
                    </a:p>
                  </a:txBody>
                  <a:tcPr/>
                </a:tc>
                <a:tc>
                  <a:txBody>
                    <a:bodyPr/>
                    <a:lstStyle/>
                    <a:p>
                      <a:r>
                        <a:rPr lang="en-US" dirty="0" smtClean="0"/>
                        <a:t>33</a:t>
                      </a:r>
                      <a:endParaRPr lang="en-US" dirty="0"/>
                    </a:p>
                  </a:txBody>
                  <a:tcPr/>
                </a:tc>
                <a:tc>
                  <a:txBody>
                    <a:bodyPr/>
                    <a:lstStyle/>
                    <a:p>
                      <a:r>
                        <a:rPr lang="en-US" dirty="0" smtClean="0"/>
                        <a:t>204</a:t>
                      </a:r>
                      <a:endParaRPr lang="en-US" dirty="0"/>
                    </a:p>
                  </a:txBody>
                  <a:tcPr/>
                </a:tc>
                <a:tc>
                  <a:txBody>
                    <a:bodyPr/>
                    <a:lstStyle/>
                    <a:p>
                      <a:r>
                        <a:rPr lang="en-US" dirty="0" smtClean="0"/>
                        <a:t>313</a:t>
                      </a:r>
                      <a:endParaRPr lang="en-US" dirty="0"/>
                    </a:p>
                  </a:txBody>
                  <a:tcPr/>
                </a:tc>
                <a:tc>
                  <a:txBody>
                    <a:bodyPr/>
                    <a:lstStyle/>
                    <a:p>
                      <a:r>
                        <a:rPr lang="en-US" dirty="0" smtClean="0"/>
                        <a:t>0</a:t>
                      </a:r>
                      <a:endParaRPr lang="en-US" dirty="0"/>
                    </a:p>
                  </a:txBody>
                  <a:tcPr/>
                </a:tc>
                <a:tc>
                  <a:txBody>
                    <a:bodyPr/>
                    <a:lstStyle/>
                    <a:p>
                      <a:r>
                        <a:rPr lang="en-US" dirty="0" smtClean="0"/>
                        <a:t>615</a:t>
                      </a:r>
                      <a:endParaRPr lang="en-US" dirty="0"/>
                    </a:p>
                  </a:txBody>
                  <a:tcPr/>
                </a:tc>
                <a:tc>
                  <a:txBody>
                    <a:bodyPr/>
                    <a:lstStyle/>
                    <a:p>
                      <a:r>
                        <a:rPr lang="en-US" dirty="0" smtClean="0"/>
                        <a:t>1165</a:t>
                      </a:r>
                      <a:endParaRPr lang="en-US" dirty="0"/>
                    </a:p>
                  </a:txBody>
                  <a:tcPr/>
                </a:tc>
              </a:tr>
            </a:tbl>
          </a:graphicData>
        </a:graphic>
      </p:graphicFrame>
    </p:spTree>
    <p:extLst>
      <p:ext uri="{BB962C8B-B14F-4D97-AF65-F5344CB8AC3E}">
        <p14:creationId xmlns:p14="http://schemas.microsoft.com/office/powerpoint/2010/main" val="42201270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Spaces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9833284"/>
              </p:ext>
            </p:extLst>
          </p:nvPr>
        </p:nvGraphicFramePr>
        <p:xfrm>
          <a:off x="330507" y="1377109"/>
          <a:ext cx="8471967" cy="2448132"/>
        </p:xfrm>
        <a:graphic>
          <a:graphicData uri="http://schemas.openxmlformats.org/drawingml/2006/table">
            <a:tbl>
              <a:tblPr firstRow="1" bandRow="1">
                <a:tableStyleId>{5C22544A-7EE6-4342-B048-85BDC9FD1C3A}</a:tableStyleId>
              </a:tblPr>
              <a:tblGrid>
                <a:gridCol w="2258457"/>
                <a:gridCol w="925417"/>
                <a:gridCol w="991518"/>
                <a:gridCol w="705079"/>
                <a:gridCol w="727114"/>
                <a:gridCol w="1773715"/>
                <a:gridCol w="1090667"/>
              </a:tblGrid>
              <a:tr h="593932">
                <a:tc>
                  <a:txBody>
                    <a:bodyPr/>
                    <a:lstStyle/>
                    <a:p>
                      <a:r>
                        <a:rPr lang="en-US" dirty="0" smtClean="0"/>
                        <a:t>Lot</a:t>
                      </a:r>
                      <a:endParaRPr lang="en-US" dirty="0"/>
                    </a:p>
                  </a:txBody>
                  <a:tcPr/>
                </a:tc>
                <a:tc>
                  <a:txBody>
                    <a:bodyPr/>
                    <a:lstStyle/>
                    <a:p>
                      <a:r>
                        <a:rPr lang="en-US" dirty="0" smtClean="0"/>
                        <a:t>A Zone</a:t>
                      </a:r>
                      <a:endParaRPr lang="en-US" dirty="0"/>
                    </a:p>
                  </a:txBody>
                  <a:tcPr/>
                </a:tc>
                <a:tc>
                  <a:txBody>
                    <a:bodyPr/>
                    <a:lstStyle/>
                    <a:p>
                      <a:r>
                        <a:rPr lang="en-US" dirty="0" smtClean="0"/>
                        <a:t>B</a:t>
                      </a:r>
                      <a:r>
                        <a:rPr lang="en-US" baseline="0" dirty="0" smtClean="0"/>
                        <a:t> Zone</a:t>
                      </a:r>
                      <a:endParaRPr lang="en-US" dirty="0"/>
                    </a:p>
                  </a:txBody>
                  <a:tcPr/>
                </a:tc>
                <a:tc>
                  <a:txBody>
                    <a:bodyPr/>
                    <a:lstStyle/>
                    <a:p>
                      <a:r>
                        <a:rPr lang="en-US" dirty="0" smtClean="0"/>
                        <a:t>PC3 </a:t>
                      </a:r>
                      <a:endParaRPr lang="en-US" dirty="0"/>
                    </a:p>
                  </a:txBody>
                  <a:tcPr/>
                </a:tc>
                <a:tc>
                  <a:txBody>
                    <a:bodyPr/>
                    <a:lstStyle/>
                    <a:p>
                      <a:r>
                        <a:rPr lang="en-US" dirty="0" smtClean="0"/>
                        <a:t>PC4</a:t>
                      </a:r>
                      <a:endParaRPr lang="en-US" dirty="0"/>
                    </a:p>
                  </a:txBody>
                  <a:tcPr/>
                </a:tc>
                <a:tc>
                  <a:txBody>
                    <a:bodyPr/>
                    <a:lstStyle/>
                    <a:p>
                      <a:r>
                        <a:rPr lang="en-US" dirty="0" smtClean="0"/>
                        <a:t>Village Resident</a:t>
                      </a:r>
                      <a:endParaRPr lang="en-US" dirty="0"/>
                    </a:p>
                  </a:txBody>
                  <a:tcPr/>
                </a:tc>
                <a:tc>
                  <a:txBody>
                    <a:bodyPr/>
                    <a:lstStyle/>
                    <a:p>
                      <a:r>
                        <a:rPr lang="en-US" dirty="0" smtClean="0"/>
                        <a:t>Total</a:t>
                      </a:r>
                      <a:endParaRPr lang="en-US" dirty="0"/>
                    </a:p>
                  </a:txBody>
                  <a:tcPr/>
                </a:tc>
              </a:tr>
              <a:tr h="370840">
                <a:tc>
                  <a:txBody>
                    <a:bodyPr/>
                    <a:lstStyle/>
                    <a:p>
                      <a:r>
                        <a:rPr lang="en-US" dirty="0" smtClean="0"/>
                        <a:t>Magnolia/Donahue</a:t>
                      </a:r>
                      <a:endParaRPr lang="en-US" dirty="0"/>
                    </a:p>
                  </a:txBody>
                  <a:tcPr/>
                </a:tc>
                <a:tc>
                  <a:txBody>
                    <a:bodyPr/>
                    <a:lstStyle/>
                    <a:p>
                      <a:r>
                        <a:rPr lang="en-US" dirty="0" smtClean="0"/>
                        <a:t>33</a:t>
                      </a:r>
                      <a:endParaRPr lang="en-US" dirty="0"/>
                    </a:p>
                  </a:txBody>
                  <a:tcPr/>
                </a:tc>
                <a:tc>
                  <a:txBody>
                    <a:bodyPr/>
                    <a:lstStyle/>
                    <a:p>
                      <a:r>
                        <a:rPr lang="en-US" dirty="0" smtClean="0"/>
                        <a:t>227</a:t>
                      </a:r>
                      <a:endParaRPr lang="en-US" dirty="0"/>
                    </a:p>
                  </a:txBody>
                  <a:tcPr/>
                </a:tc>
                <a:tc>
                  <a:txBody>
                    <a:bodyPr/>
                    <a:lstStyle/>
                    <a:p>
                      <a:r>
                        <a:rPr lang="en-US" dirty="0" smtClean="0"/>
                        <a:t>234</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494</a:t>
                      </a:r>
                      <a:endParaRPr lang="en-US" dirty="0"/>
                    </a:p>
                  </a:txBody>
                  <a:tcPr/>
                </a:tc>
              </a:tr>
              <a:tr h="370840">
                <a:tc>
                  <a:txBody>
                    <a:bodyPr/>
                    <a:lstStyle/>
                    <a:p>
                      <a:r>
                        <a:rPr lang="en-US" dirty="0" smtClean="0"/>
                        <a:t>Public Safety</a:t>
                      </a:r>
                      <a:endParaRPr lang="en-US" dirty="0"/>
                    </a:p>
                  </a:txBody>
                  <a:tcPr/>
                </a:tc>
                <a:tc>
                  <a:txBody>
                    <a:bodyPr/>
                    <a:lstStyle/>
                    <a:p>
                      <a:r>
                        <a:rPr lang="en-US" dirty="0" smtClean="0"/>
                        <a:t>0</a:t>
                      </a:r>
                      <a:endParaRPr lang="en-US" dirty="0"/>
                    </a:p>
                  </a:txBody>
                  <a:tcPr/>
                </a:tc>
                <a:tc>
                  <a:txBody>
                    <a:bodyPr/>
                    <a:lstStyle/>
                    <a:p>
                      <a:r>
                        <a:rPr lang="en-US" dirty="0" smtClean="0"/>
                        <a:t>121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121</a:t>
                      </a:r>
                      <a:endParaRPr lang="en-US" dirty="0"/>
                    </a:p>
                  </a:txBody>
                  <a:tcPr/>
                </a:tc>
              </a:tr>
              <a:tr h="370840">
                <a:tc>
                  <a:txBody>
                    <a:bodyPr/>
                    <a:lstStyle/>
                    <a:p>
                      <a:r>
                        <a:rPr lang="en-US" dirty="0" smtClean="0"/>
                        <a:t>Magnolia/Wire</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550</a:t>
                      </a:r>
                      <a:endParaRPr lang="en-US" dirty="0"/>
                    </a:p>
                  </a:txBody>
                  <a:tcPr/>
                </a:tc>
                <a:tc>
                  <a:txBody>
                    <a:bodyPr/>
                    <a:lstStyle/>
                    <a:p>
                      <a:r>
                        <a:rPr lang="en-US" dirty="0" smtClean="0"/>
                        <a:t>0</a:t>
                      </a:r>
                      <a:endParaRPr lang="en-US" dirty="0"/>
                    </a:p>
                  </a:txBody>
                  <a:tcPr/>
                </a:tc>
                <a:tc>
                  <a:txBody>
                    <a:bodyPr/>
                    <a:lstStyle/>
                    <a:p>
                      <a:r>
                        <a:rPr lang="en-US" dirty="0" smtClean="0"/>
                        <a:t>550</a:t>
                      </a:r>
                      <a:endParaRPr lang="en-US" dirty="0"/>
                    </a:p>
                  </a:txBody>
                  <a:tcPr/>
                </a:tc>
              </a:tr>
              <a:tr h="370840">
                <a:tc>
                  <a:txBody>
                    <a:bodyPr/>
                    <a:lstStyle/>
                    <a:p>
                      <a:r>
                        <a:rPr lang="en-US" dirty="0" smtClean="0"/>
                        <a:t>N Park Garage</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920</a:t>
                      </a:r>
                      <a:endParaRPr lang="en-US" dirty="0"/>
                    </a:p>
                  </a:txBody>
                  <a:tcPr/>
                </a:tc>
                <a:tc>
                  <a:txBody>
                    <a:bodyPr/>
                    <a:lstStyle/>
                    <a:p>
                      <a:r>
                        <a:rPr lang="en-US" dirty="0" smtClean="0"/>
                        <a:t>920</a:t>
                      </a:r>
                      <a:endParaRPr lang="en-US" dirty="0"/>
                    </a:p>
                  </a:txBody>
                  <a:tcPr/>
                </a:tc>
              </a:tr>
              <a:tr h="370840">
                <a:tc>
                  <a:txBody>
                    <a:bodyPr/>
                    <a:lstStyle/>
                    <a:p>
                      <a:r>
                        <a:rPr lang="en-US" dirty="0" smtClean="0"/>
                        <a:t>Total</a:t>
                      </a:r>
                      <a:endParaRPr lang="en-US" dirty="0"/>
                    </a:p>
                  </a:txBody>
                  <a:tcPr/>
                </a:tc>
                <a:tc>
                  <a:txBody>
                    <a:bodyPr/>
                    <a:lstStyle/>
                    <a:p>
                      <a:r>
                        <a:rPr lang="en-US" dirty="0" smtClean="0"/>
                        <a:t>33</a:t>
                      </a:r>
                      <a:endParaRPr lang="en-US" dirty="0"/>
                    </a:p>
                  </a:txBody>
                  <a:tcPr/>
                </a:tc>
                <a:tc>
                  <a:txBody>
                    <a:bodyPr/>
                    <a:lstStyle/>
                    <a:p>
                      <a:r>
                        <a:rPr lang="en-US" dirty="0" smtClean="0"/>
                        <a:t>348</a:t>
                      </a:r>
                      <a:endParaRPr lang="en-US" dirty="0"/>
                    </a:p>
                  </a:txBody>
                  <a:tcPr/>
                </a:tc>
                <a:tc>
                  <a:txBody>
                    <a:bodyPr/>
                    <a:lstStyle/>
                    <a:p>
                      <a:r>
                        <a:rPr lang="en-US" dirty="0" smtClean="0"/>
                        <a:t>234</a:t>
                      </a:r>
                      <a:endParaRPr lang="en-US" dirty="0"/>
                    </a:p>
                  </a:txBody>
                  <a:tcPr/>
                </a:tc>
                <a:tc>
                  <a:txBody>
                    <a:bodyPr/>
                    <a:lstStyle/>
                    <a:p>
                      <a:r>
                        <a:rPr lang="en-US" dirty="0" smtClean="0"/>
                        <a:t>550</a:t>
                      </a:r>
                      <a:endParaRPr lang="en-US" dirty="0"/>
                    </a:p>
                  </a:txBody>
                  <a:tcPr/>
                </a:tc>
                <a:tc>
                  <a:txBody>
                    <a:bodyPr/>
                    <a:lstStyle/>
                    <a:p>
                      <a:r>
                        <a:rPr lang="en-US" dirty="0" smtClean="0"/>
                        <a:t>920</a:t>
                      </a:r>
                      <a:endParaRPr lang="en-US" dirty="0"/>
                    </a:p>
                  </a:txBody>
                  <a:tcPr/>
                </a:tc>
                <a:tc>
                  <a:txBody>
                    <a:bodyPr/>
                    <a:lstStyle/>
                    <a:p>
                      <a:r>
                        <a:rPr lang="en-US" dirty="0" smtClean="0"/>
                        <a:t>2085</a:t>
                      </a:r>
                      <a:endParaRPr lang="en-US" dirty="0"/>
                    </a:p>
                  </a:txBody>
                  <a:tcPr/>
                </a:tc>
              </a:tr>
            </a:tbl>
          </a:graphicData>
        </a:graphic>
      </p:graphicFrame>
    </p:spTree>
    <p:extLst>
      <p:ext uri="{BB962C8B-B14F-4D97-AF65-F5344CB8AC3E}">
        <p14:creationId xmlns:p14="http://schemas.microsoft.com/office/powerpoint/2010/main" val="11466140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for Faculty/Staff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changes would create an additional 144 B zone parking spaces in the </a:t>
            </a:r>
            <a:r>
              <a:rPr lang="en-US" dirty="0" err="1" smtClean="0"/>
              <a:t>Lowder</a:t>
            </a:r>
            <a:r>
              <a:rPr lang="en-US" dirty="0" smtClean="0"/>
              <a:t>/Shelby/Nichols area.</a:t>
            </a:r>
          </a:p>
          <a:p>
            <a:r>
              <a:rPr lang="en-US" dirty="0" smtClean="0"/>
              <a:t>In addition, we have leased 44 spaces in the lot behind Chick-Fil-A and Dominos.  Entrance is off of </a:t>
            </a:r>
            <a:r>
              <a:rPr lang="en-US" dirty="0" err="1" smtClean="0"/>
              <a:t>Genelda</a:t>
            </a:r>
            <a:r>
              <a:rPr lang="en-US" dirty="0" smtClean="0"/>
              <a:t> and will expand to 100 spaces in July.</a:t>
            </a:r>
          </a:p>
          <a:p>
            <a:r>
              <a:rPr lang="en-US" dirty="0" smtClean="0"/>
              <a:t>We have lost the 100 leased spaces on Wright Street.</a:t>
            </a:r>
          </a:p>
          <a:p>
            <a:r>
              <a:rPr lang="en-US" dirty="0" smtClean="0"/>
              <a:t>We have designated 75 spaces on the front side of the Cambridge to be A zone spaces beginning this Fall.</a:t>
            </a:r>
            <a:endParaRPr lang="en-US" dirty="0"/>
          </a:p>
        </p:txBody>
      </p:sp>
    </p:spTree>
    <p:extLst>
      <p:ext uri="{BB962C8B-B14F-4D97-AF65-F5344CB8AC3E}">
        <p14:creationId xmlns:p14="http://schemas.microsoft.com/office/powerpoint/2010/main" val="39780832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576" y="291599"/>
            <a:ext cx="75438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5800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LASTDIR" val="C:\Users\pbrigham\Documents\__LOCAL\Auburn\02_JULY\2012-07-23\05_FLAT OUTPUT\2012-07-24\3D"/>
  <p:tag name="ISPRING_RESOURCE_PATHS_HASH_2" val="de86891a693613ea946f3ec42e5e8ae6729f676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5640</TotalTime>
  <Words>748</Words>
  <Application>Microsoft Office PowerPoint</Application>
  <PresentationFormat>On-screen Show (4:3)</PresentationFormat>
  <Paragraphs>145</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Custom Design</vt:lpstr>
      <vt:lpstr>Office Theme</vt:lpstr>
      <vt:lpstr> </vt:lpstr>
      <vt:lpstr>Current Parking</vt:lpstr>
      <vt:lpstr>Proposed Parking </vt:lpstr>
      <vt:lpstr>Current Parking Layout</vt:lpstr>
      <vt:lpstr>New Parking Layout</vt:lpstr>
      <vt:lpstr>Current Spaces</vt:lpstr>
      <vt:lpstr>New Spaces</vt:lpstr>
      <vt:lpstr>Changes for Faculty/Staff</vt:lpstr>
      <vt:lpstr>PowerPoint Presentation</vt:lpstr>
      <vt:lpstr>War Eagle Bike Share</vt:lpstr>
      <vt:lpstr>War Eagle Bike Share (Continued)</vt:lpstr>
      <vt:lpstr>War Eagle Bike Share Hubs</vt:lpstr>
      <vt:lpstr>Contact Information</vt:lpstr>
    </vt:vector>
  </TitlesOfParts>
  <Company>Sasaki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Brigham</dc:creator>
  <cp:lastModifiedBy>Don Andrae</cp:lastModifiedBy>
  <cp:revision>507</cp:revision>
  <cp:lastPrinted>2012-10-17T18:59:39Z</cp:lastPrinted>
  <dcterms:created xsi:type="dcterms:W3CDTF">2012-06-25T21:09:02Z</dcterms:created>
  <dcterms:modified xsi:type="dcterms:W3CDTF">2016-03-17T20:48:09Z</dcterms:modified>
</cp:coreProperties>
</file>