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0" r:id="rId2"/>
    <p:sldId id="308" r:id="rId3"/>
    <p:sldId id="285" r:id="rId4"/>
    <p:sldId id="283" r:id="rId5"/>
    <p:sldId id="284" r:id="rId6"/>
    <p:sldId id="287" r:id="rId7"/>
    <p:sldId id="288" r:id="rId8"/>
    <p:sldId id="289" r:id="rId9"/>
    <p:sldId id="290" r:id="rId10"/>
    <p:sldId id="291" r:id="rId11"/>
    <p:sldId id="305" r:id="rId12"/>
    <p:sldId id="307" r:id="rId13"/>
    <p:sldId id="306" r:id="rId14"/>
    <p:sldId id="309" r:id="rId15"/>
    <p:sldId id="297" r:id="rId16"/>
    <p:sldId id="310" r:id="rId17"/>
    <p:sldId id="302" r:id="rId18"/>
    <p:sldId id="303" r:id="rId19"/>
    <p:sldId id="304" r:id="rId20"/>
    <p:sldId id="30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22A5D"/>
    <a:srgbClr val="02295D"/>
    <a:srgbClr val="F28023"/>
    <a:srgbClr val="FF9820"/>
    <a:srgbClr val="000059"/>
    <a:srgbClr val="212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473" autoAdjust="0"/>
  </p:normalViewPr>
  <p:slideViewPr>
    <p:cSldViewPr snapToGrid="0">
      <p:cViewPr varScale="1">
        <p:scale>
          <a:sx n="117" d="100"/>
          <a:sy n="117" d="100"/>
        </p:scale>
        <p:origin x="-20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0" d="100"/>
          <a:sy n="110" d="100"/>
        </p:scale>
        <p:origin x="-3384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A2AC5-D10A-1F48-AAC7-0DD9229043D9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1ABAB-057A-0F4B-98D0-B26C14B24A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74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FBCDA-AE80-2345-836A-8E1EBDE6D5CF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A63CA-957D-BE46-BD0A-FC072EA2F2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2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2B842-9E23-1349-8106-D4526B3B4A6B}" type="datetimeFigureOut">
              <a:rPr lang="en-US" smtClean="0"/>
              <a:pPr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F3AEF-A305-7F44-A263-F98645F007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3130" y="2408470"/>
            <a:ext cx="5593061" cy="1635197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Mell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Classroom Building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&amp;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Offsite Library Archive Facility (OLAF)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6548" y="4800025"/>
            <a:ext cx="5707452" cy="2057975"/>
          </a:xfrm>
        </p:spPr>
        <p:txBody>
          <a:bodyPr>
            <a:normAutofit/>
          </a:bodyPr>
          <a:lstStyle/>
          <a:p>
            <a:r>
              <a:rPr lang="en-US" sz="2100" smtClean="0">
                <a:solidFill>
                  <a:schemeClr val="tx1"/>
                </a:solidFill>
                <a:latin typeface="Garamond"/>
                <a:cs typeface="Garamond"/>
              </a:rPr>
              <a:t>BDean</a:t>
            </a:r>
            <a:r>
              <a:rPr lang="en-US" sz="2100" dirty="0" smtClean="0">
                <a:solidFill>
                  <a:schemeClr val="tx1"/>
                </a:solidFill>
                <a:latin typeface="Garamond"/>
                <a:cs typeface="Garamond"/>
              </a:rPr>
              <a:t> of Libraries</a:t>
            </a:r>
          </a:p>
        </p:txBody>
      </p:sp>
      <p:pic>
        <p:nvPicPr>
          <p:cNvPr id="10" name="Picture 9" descr="AU tower_V_289,1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116" y="146179"/>
            <a:ext cx="1372900" cy="1372900"/>
          </a:xfrm>
          <a:prstGeom prst="rect">
            <a:avLst/>
          </a:prstGeom>
        </p:spPr>
      </p:pic>
      <p:pic>
        <p:nvPicPr>
          <p:cNvPr id="14" name="Picture 13" descr="library art.png"/>
          <p:cNvPicPr>
            <a:picLocks noChangeAspect="1"/>
          </p:cNvPicPr>
          <p:nvPr/>
        </p:nvPicPr>
        <p:blipFill>
          <a:blip r:embed="rId3"/>
          <a:srcRect t="17742"/>
          <a:stretch>
            <a:fillRect/>
          </a:stretch>
        </p:blipFill>
        <p:spPr>
          <a:xfrm>
            <a:off x="3" y="3266810"/>
            <a:ext cx="3436547" cy="359396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rot="10800000">
            <a:off x="3436551" y="4800026"/>
            <a:ext cx="5707453" cy="5"/>
          </a:xfrm>
          <a:prstGeom prst="line">
            <a:avLst/>
          </a:prstGeom>
          <a:ln>
            <a:solidFill>
              <a:srgbClr val="F2802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42847" y="5068653"/>
            <a:ext cx="55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2295D"/>
                </a:solidFill>
              </a:rPr>
              <a:t>Dean of Auburn University Libraries</a:t>
            </a:r>
          </a:p>
          <a:p>
            <a:pPr algn="ctr"/>
            <a:r>
              <a:rPr lang="en-US" sz="3200" b="1" dirty="0" smtClean="0">
                <a:solidFill>
                  <a:srgbClr val="02295D"/>
                </a:solidFill>
              </a:rPr>
              <a:t>Bonnie </a:t>
            </a:r>
            <a:r>
              <a:rPr lang="en-US" sz="3200" b="1" dirty="0" err="1" smtClean="0">
                <a:solidFill>
                  <a:srgbClr val="02295D"/>
                </a:solidFill>
              </a:rPr>
              <a:t>MacEwan</a:t>
            </a:r>
            <a:endParaRPr lang="en-US" sz="3200" b="1" dirty="0">
              <a:solidFill>
                <a:srgbClr val="02295D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t="8231" r="1050" b="8349"/>
          <a:stretch/>
        </p:blipFill>
        <p:spPr>
          <a:xfrm>
            <a:off x="-33593" y="379592"/>
            <a:ext cx="9177593" cy="59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8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2796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2295D"/>
                </a:solidFill>
              </a:rPr>
              <a:t>Second Floor of RBD Library with attached MCB</a:t>
            </a:r>
          </a:p>
          <a:p>
            <a:pPr algn="ctr"/>
            <a:r>
              <a:rPr lang="en-US" sz="2800" b="1" dirty="0" smtClean="0">
                <a:solidFill>
                  <a:srgbClr val="02295D"/>
                </a:solidFill>
              </a:rPr>
              <a:t>(1</a:t>
            </a:r>
            <a:r>
              <a:rPr lang="en-US" sz="2800" b="1" baseline="30000" dirty="0" smtClean="0">
                <a:solidFill>
                  <a:srgbClr val="02295D"/>
                </a:solidFill>
              </a:rPr>
              <a:t>st</a:t>
            </a:r>
            <a:r>
              <a:rPr lang="en-US" sz="2800" b="1" dirty="0" smtClean="0">
                <a:solidFill>
                  <a:srgbClr val="02295D"/>
                </a:solidFill>
              </a:rPr>
              <a:t> &amp; 2</a:t>
            </a:r>
            <a:r>
              <a:rPr lang="en-US" sz="2800" b="1" baseline="30000" dirty="0" smtClean="0">
                <a:solidFill>
                  <a:srgbClr val="02295D"/>
                </a:solidFill>
              </a:rPr>
              <a:t>nd</a:t>
            </a:r>
            <a:r>
              <a:rPr lang="en-US" sz="2800" b="1" dirty="0" smtClean="0">
                <a:solidFill>
                  <a:srgbClr val="02295D"/>
                </a:solidFill>
              </a:rPr>
              <a:t> levels of MCB) </a:t>
            </a:r>
            <a:endParaRPr lang="en-US" sz="3200" b="1" dirty="0">
              <a:solidFill>
                <a:srgbClr val="02295D"/>
              </a:solidFill>
            </a:endParaRPr>
          </a:p>
        </p:txBody>
      </p:sp>
      <p:pic>
        <p:nvPicPr>
          <p:cNvPr id="2" name="Picture 1" descr="2nd Floor Plan 2016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2819" r="9542" b="5603"/>
          <a:stretch/>
        </p:blipFill>
        <p:spPr>
          <a:xfrm>
            <a:off x="1290248" y="1219200"/>
            <a:ext cx="676417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6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3rd Floor plan 2016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 t="4308" r="10491" b="5941"/>
          <a:stretch/>
        </p:blipFill>
        <p:spPr>
          <a:xfrm>
            <a:off x="1009517" y="920005"/>
            <a:ext cx="7077475" cy="58620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279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2295D"/>
                </a:solidFill>
              </a:rPr>
              <a:t>Third Floor of RBD Library with attached MCB </a:t>
            </a:r>
            <a:endParaRPr lang="en-US" sz="3200" b="1" dirty="0">
              <a:solidFill>
                <a:srgbClr val="022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2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7279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2295D"/>
                </a:solidFill>
              </a:rPr>
              <a:t>Fourth Floor of RBD Library with attached MCB </a:t>
            </a:r>
            <a:endParaRPr lang="en-US" sz="3200" b="1" dirty="0">
              <a:solidFill>
                <a:srgbClr val="02295D"/>
              </a:solidFill>
            </a:endParaRPr>
          </a:p>
        </p:txBody>
      </p:sp>
      <p:pic>
        <p:nvPicPr>
          <p:cNvPr id="2" name="Picture 1" descr="4th Floor Plan 2016-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2" t="5312" r="9897" b="5935"/>
          <a:stretch/>
        </p:blipFill>
        <p:spPr>
          <a:xfrm>
            <a:off x="1194051" y="898291"/>
            <a:ext cx="7077475" cy="579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8550" y="227074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2295D"/>
                </a:solidFill>
              </a:rPr>
              <a:t>Second Floor of RBD Library after MCB construction </a:t>
            </a:r>
            <a:endParaRPr lang="en-US" sz="3200" b="1" dirty="0">
              <a:solidFill>
                <a:srgbClr val="02295D"/>
              </a:solidFill>
            </a:endParaRPr>
          </a:p>
        </p:txBody>
      </p:sp>
      <p:pic>
        <p:nvPicPr>
          <p:cNvPr id="3" name="Picture 2" descr="Anthro 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7345"/>
            <a:ext cx="9144000" cy="52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7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781" y="1867156"/>
            <a:ext cx="8466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O.L.A.F.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Offsite Library Archive Facility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4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62833"/>
            <a:ext cx="9144000" cy="645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O.L.A.F.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Project Quick Facts</a:t>
            </a: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119404" y="1183260"/>
            <a:ext cx="8705730" cy="5057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>
                <a:solidFill>
                  <a:srgbClr val="02295D"/>
                </a:solidFill>
              </a:rPr>
              <a:t>Construction Dates - 12/2015 to </a:t>
            </a:r>
            <a:r>
              <a:rPr lang="en-US" sz="4400" b="1" baseline="30000" dirty="0" smtClean="0">
                <a:solidFill>
                  <a:srgbClr val="02295D"/>
                </a:solidFill>
              </a:rPr>
              <a:t>4/2016</a:t>
            </a:r>
            <a:endParaRPr lang="en-US" sz="4400" b="1" baseline="30000" dirty="0">
              <a:solidFill>
                <a:srgbClr val="02295D"/>
              </a:solidFill>
            </a:endParaRPr>
          </a:p>
          <a:p>
            <a:endParaRPr lang="en-US" sz="4400" b="1" baseline="30000" dirty="0">
              <a:solidFill>
                <a:srgbClr val="02295D"/>
              </a:solidFill>
            </a:endParaRPr>
          </a:p>
          <a:p>
            <a:r>
              <a:rPr lang="en-US" sz="4400" b="1" baseline="30000" dirty="0">
                <a:solidFill>
                  <a:srgbClr val="02295D"/>
                </a:solidFill>
              </a:rPr>
              <a:t>Purpose  </a:t>
            </a:r>
            <a:r>
              <a:rPr lang="en-US" sz="4400" b="1" baseline="30000" dirty="0" smtClean="0">
                <a:solidFill>
                  <a:srgbClr val="02295D"/>
                </a:solidFill>
              </a:rPr>
              <a:t>- To </a:t>
            </a:r>
            <a:r>
              <a:rPr lang="en-US" sz="4400" b="1" baseline="30000" dirty="0">
                <a:solidFill>
                  <a:srgbClr val="02295D"/>
                </a:solidFill>
              </a:rPr>
              <a:t>house and preserve volumes </a:t>
            </a:r>
            <a:r>
              <a:rPr lang="en-US" sz="4400" b="1" baseline="30000" dirty="0" smtClean="0">
                <a:solidFill>
                  <a:srgbClr val="02295D"/>
                </a:solidFill>
              </a:rPr>
              <a:t>for </a:t>
            </a:r>
            <a:r>
              <a:rPr lang="en-US" sz="4400" b="1" baseline="30000" dirty="0">
                <a:solidFill>
                  <a:srgbClr val="02295D"/>
                </a:solidFill>
              </a:rPr>
              <a:t>projects such as the Scholars </a:t>
            </a:r>
            <a:r>
              <a:rPr lang="en-US" sz="4400" b="1" baseline="30000" dirty="0" smtClean="0">
                <a:solidFill>
                  <a:srgbClr val="02295D"/>
                </a:solidFill>
              </a:rPr>
              <a:t>Trust</a:t>
            </a:r>
          </a:p>
          <a:p>
            <a:endParaRPr lang="en-US" sz="4400" b="1" baseline="30000" dirty="0">
              <a:solidFill>
                <a:srgbClr val="02295D"/>
              </a:solidFill>
            </a:endParaRPr>
          </a:p>
          <a:p>
            <a:r>
              <a:rPr lang="en-US" sz="4400" b="1" baseline="30000" dirty="0" smtClean="0">
                <a:solidFill>
                  <a:srgbClr val="02295D"/>
                </a:solidFill>
              </a:rPr>
              <a:t>Building – 16,900 </a:t>
            </a:r>
            <a:r>
              <a:rPr lang="en-US" sz="4400" b="1" baseline="30000" smtClean="0">
                <a:solidFill>
                  <a:srgbClr val="02295D"/>
                </a:solidFill>
              </a:rPr>
              <a:t>square feet</a:t>
            </a:r>
            <a:endParaRPr lang="en-US" sz="4400" b="1" baseline="30000" dirty="0" smtClean="0">
              <a:solidFill>
                <a:srgbClr val="02295D"/>
              </a:solidFill>
            </a:endParaRPr>
          </a:p>
          <a:p>
            <a:endParaRPr lang="en-US" sz="4400" b="1" baseline="30000" dirty="0">
              <a:solidFill>
                <a:srgbClr val="02295D"/>
              </a:solidFill>
            </a:endParaRPr>
          </a:p>
          <a:p>
            <a:r>
              <a:rPr lang="en-US" sz="4400" b="1" baseline="30000" dirty="0" smtClean="0">
                <a:solidFill>
                  <a:srgbClr val="02295D"/>
                </a:solidFill>
              </a:rPr>
              <a:t>Shelving – 36,327 linear feet</a:t>
            </a:r>
          </a:p>
          <a:p>
            <a:endParaRPr lang="en-US" sz="4400" b="1" baseline="30000" dirty="0">
              <a:solidFill>
                <a:srgbClr val="02295D"/>
              </a:solidFill>
            </a:endParaRPr>
          </a:p>
          <a:p>
            <a:r>
              <a:rPr lang="en-US" sz="4400" b="1" baseline="30000" dirty="0" smtClean="0">
                <a:solidFill>
                  <a:srgbClr val="02295D"/>
                </a:solidFill>
              </a:rPr>
              <a:t>Accessibility - Library Courier Service with </a:t>
            </a:r>
            <a:r>
              <a:rPr lang="en-US" sz="4400" b="1" baseline="30000" dirty="0">
                <a:solidFill>
                  <a:srgbClr val="02295D"/>
                </a:solidFill>
              </a:rPr>
              <a:t>office or library delivery</a:t>
            </a:r>
          </a:p>
        </p:txBody>
      </p:sp>
    </p:spTree>
    <p:extLst>
      <p:ext uri="{BB962C8B-B14F-4D97-AF65-F5344CB8AC3E}">
        <p14:creationId xmlns:p14="http://schemas.microsoft.com/office/powerpoint/2010/main" val="166765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OLAF 2016-2-18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400"/>
            <a:ext cx="9144000" cy="324313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26602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OLAF 2016-2-18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2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OLAF 2016-2-18d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4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62833"/>
            <a:ext cx="9144000" cy="645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</a:rPr>
              <a:t>MCB Project Quick Facts</a:t>
            </a:r>
            <a:endParaRPr lang="en-US" sz="4800" dirty="0"/>
          </a:p>
        </p:txBody>
      </p:sp>
      <p:pic>
        <p:nvPicPr>
          <p:cNvPr id="6" name="Picture 5" descr="Isometric full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174" y="2047774"/>
            <a:ext cx="6748552" cy="47233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404" y="1183260"/>
            <a:ext cx="69906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baseline="30000" dirty="0">
                <a:solidFill>
                  <a:srgbClr val="02295D"/>
                </a:solidFill>
              </a:rPr>
              <a:t>Construction Dates - 12/2015 to 8/2017</a:t>
            </a:r>
          </a:p>
          <a:p>
            <a:endParaRPr lang="en-US" sz="4400" b="1" baseline="30000" dirty="0">
              <a:solidFill>
                <a:srgbClr val="02295D"/>
              </a:solidFill>
            </a:endParaRPr>
          </a:p>
          <a:p>
            <a:r>
              <a:rPr lang="en-US" sz="4400" b="1" baseline="30000" dirty="0">
                <a:solidFill>
                  <a:srgbClr val="02295D"/>
                </a:solidFill>
              </a:rPr>
              <a:t>Primary Use - Classrooms</a:t>
            </a:r>
          </a:p>
          <a:p>
            <a:endParaRPr lang="en-US" sz="3600" b="1" baseline="30000" dirty="0">
              <a:solidFill>
                <a:srgbClr val="02295D"/>
              </a:solidFill>
            </a:endParaRPr>
          </a:p>
          <a:p>
            <a:r>
              <a:rPr lang="en-US" sz="3600" b="1" baseline="30000" dirty="0">
                <a:solidFill>
                  <a:srgbClr val="02295D"/>
                </a:solidFill>
              </a:rPr>
              <a:t>107,000 Total </a:t>
            </a:r>
            <a:r>
              <a:rPr lang="en-US" sz="3600" b="1" baseline="30000" dirty="0" err="1">
                <a:solidFill>
                  <a:srgbClr val="02295D"/>
                </a:solidFill>
              </a:rPr>
              <a:t>SqFt</a:t>
            </a:r>
            <a:r>
              <a:rPr lang="en-US" sz="3600" b="1" baseline="30000" dirty="0">
                <a:solidFill>
                  <a:srgbClr val="02295D"/>
                </a:solidFill>
              </a:rPr>
              <a:t>. - 69,000 in </a:t>
            </a:r>
            <a:r>
              <a:rPr lang="en-US" sz="3600" b="1" baseline="30000" dirty="0" err="1" smtClean="0">
                <a:solidFill>
                  <a:srgbClr val="02295D"/>
                </a:solidFill>
              </a:rPr>
              <a:t>Mell</a:t>
            </a:r>
            <a:r>
              <a:rPr lang="en-US" sz="3600" b="1" baseline="30000" dirty="0" smtClean="0">
                <a:solidFill>
                  <a:srgbClr val="02295D"/>
                </a:solidFill>
              </a:rPr>
              <a:t> </a:t>
            </a:r>
            <a:r>
              <a:rPr lang="en-US" sz="3600" b="1" baseline="30000" dirty="0">
                <a:solidFill>
                  <a:srgbClr val="02295D"/>
                </a:solidFill>
              </a:rPr>
              <a:t>Classroom Building </a:t>
            </a:r>
            <a:r>
              <a:rPr lang="en-US" sz="3600" b="1" baseline="30000" dirty="0" smtClean="0">
                <a:solidFill>
                  <a:srgbClr val="02295D"/>
                </a:solidFill>
              </a:rPr>
              <a:t>and </a:t>
            </a:r>
            <a:r>
              <a:rPr lang="en-US" sz="3600" b="1" baseline="30000" dirty="0">
                <a:solidFill>
                  <a:srgbClr val="02295D"/>
                </a:solidFill>
              </a:rPr>
              <a:t>38,000 in the </a:t>
            </a:r>
            <a:r>
              <a:rPr lang="en-US" sz="3600" b="1" baseline="30000" dirty="0" smtClean="0">
                <a:solidFill>
                  <a:srgbClr val="02295D"/>
                </a:solidFill>
              </a:rPr>
              <a:t>RBD </a:t>
            </a:r>
            <a:r>
              <a:rPr lang="en-US" sz="3600" b="1" baseline="30000" dirty="0">
                <a:solidFill>
                  <a:srgbClr val="02295D"/>
                </a:solidFill>
              </a:rPr>
              <a:t>Library</a:t>
            </a:r>
          </a:p>
          <a:p>
            <a:endParaRPr lang="en-US" sz="3600" b="1" baseline="30000" dirty="0">
              <a:solidFill>
                <a:srgbClr val="02295D"/>
              </a:solidFill>
            </a:endParaRPr>
          </a:p>
          <a:p>
            <a:r>
              <a:rPr lang="en-US" sz="3600" b="1" baseline="30000" dirty="0">
                <a:solidFill>
                  <a:srgbClr val="02295D"/>
                </a:solidFill>
              </a:rPr>
              <a:t>Classrooms Added </a:t>
            </a:r>
            <a:r>
              <a:rPr lang="en-US" sz="3600" b="1" baseline="30000" dirty="0" smtClean="0">
                <a:solidFill>
                  <a:srgbClr val="02295D"/>
                </a:solidFill>
              </a:rPr>
              <a:t>– 26 active-</a:t>
            </a:r>
          </a:p>
          <a:p>
            <a:r>
              <a:rPr lang="en-US" sz="3600" b="1" baseline="30000" dirty="0">
                <a:solidFill>
                  <a:srgbClr val="02295D"/>
                </a:solidFill>
              </a:rPr>
              <a:t>l</a:t>
            </a:r>
            <a:r>
              <a:rPr lang="en-US" sz="3600" b="1" baseline="30000" dirty="0" smtClean="0">
                <a:solidFill>
                  <a:srgbClr val="02295D"/>
                </a:solidFill>
              </a:rPr>
              <a:t>earning classrooms</a:t>
            </a:r>
            <a:r>
              <a:rPr lang="en-US" sz="3600" b="1" baseline="30000" dirty="0">
                <a:solidFill>
                  <a:srgbClr val="02295D"/>
                </a:solidFill>
              </a:rPr>
              <a:t>, </a:t>
            </a:r>
            <a:endParaRPr lang="en-US" sz="3600" b="1" baseline="30000" dirty="0" smtClean="0">
              <a:solidFill>
                <a:srgbClr val="02295D"/>
              </a:solidFill>
            </a:endParaRPr>
          </a:p>
          <a:p>
            <a:r>
              <a:rPr lang="en-US" sz="3600" b="1" baseline="30000" dirty="0" smtClean="0">
                <a:solidFill>
                  <a:srgbClr val="02295D"/>
                </a:solidFill>
              </a:rPr>
              <a:t>two </a:t>
            </a:r>
            <a:r>
              <a:rPr lang="en-US" sz="3600" b="1" baseline="30000" dirty="0">
                <a:solidFill>
                  <a:srgbClr val="02295D"/>
                </a:solidFill>
              </a:rPr>
              <a:t>lecture halls</a:t>
            </a:r>
            <a:endParaRPr lang="en-US" sz="3600" b="1" dirty="0">
              <a:solidFill>
                <a:srgbClr val="0229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5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OLAF 2016-2-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86991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t="18645" r="20808" b="9047"/>
          <a:stretch/>
        </p:blipFill>
        <p:spPr>
          <a:xfrm>
            <a:off x="623188" y="0"/>
            <a:ext cx="7463806" cy="68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3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Exterior Spidle sid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83"/>
          <a:stretch/>
        </p:blipFill>
        <p:spPr>
          <a:xfrm>
            <a:off x="-15569" y="0"/>
            <a:ext cx="9159569" cy="66394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16621" r="5907" b="16106"/>
          <a:stretch/>
        </p:blipFill>
        <p:spPr>
          <a:xfrm>
            <a:off x="-1" y="651334"/>
            <a:ext cx="9147591" cy="53626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86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13771" r="5907" b="13541"/>
          <a:stretch/>
        </p:blipFill>
        <p:spPr>
          <a:xfrm>
            <a:off x="0" y="362940"/>
            <a:ext cx="9178228" cy="609611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6550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9656" r="7642" b="10249"/>
          <a:stretch/>
        </p:blipFill>
        <p:spPr>
          <a:xfrm>
            <a:off x="-6134" y="336523"/>
            <a:ext cx="9150134" cy="607637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221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" t="11555" r="1944" b="8666"/>
          <a:stretch/>
        </p:blipFill>
        <p:spPr>
          <a:xfrm>
            <a:off x="0" y="590639"/>
            <a:ext cx="9144000" cy="569691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17485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42340" y="652397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2EBA828-E589-7049-96BA-D4CD17EB1882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Mell commons devbdpresfinal_Page_0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8548" r="1288" b="8666"/>
          <a:stretch/>
        </p:blipFill>
        <p:spPr>
          <a:xfrm>
            <a:off x="-33770" y="409743"/>
            <a:ext cx="9177769" cy="585391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81670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171</Words>
  <Application>Microsoft Macintosh PowerPoint</Application>
  <PresentationFormat>On-screen Show (4:3)</PresentationFormat>
  <Paragraphs>48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Mell Classroom Building &amp; Offsite Library Archive Facility (OLAF)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Jennie Hill</dc:creator>
  <cp:lastModifiedBy>Hill, Willie</cp:lastModifiedBy>
  <cp:revision>120</cp:revision>
  <cp:lastPrinted>2016-03-16T18:12:44Z</cp:lastPrinted>
  <dcterms:created xsi:type="dcterms:W3CDTF">2011-04-20T18:23:55Z</dcterms:created>
  <dcterms:modified xsi:type="dcterms:W3CDTF">2016-03-16T18:25:25Z</dcterms:modified>
</cp:coreProperties>
</file>