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4"/>
  </p:notesMasterIdLst>
  <p:handoutMasterIdLst>
    <p:handoutMasterId r:id="rId5"/>
  </p:handoutMasterIdLst>
  <p:sldIdLst>
    <p:sldId id="258" r:id="rId2"/>
    <p:sldId id="334" r:id="rId3"/>
  </p:sldIdLst>
  <p:sldSz cx="9144000" cy="6858000" type="letter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6C0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03" autoAdjust="0"/>
    <p:restoredTop sz="84909" autoAdjust="0"/>
  </p:normalViewPr>
  <p:slideViewPr>
    <p:cSldViewPr>
      <p:cViewPr varScale="1">
        <p:scale>
          <a:sx n="103" d="100"/>
          <a:sy n="103" d="100"/>
        </p:scale>
        <p:origin x="202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87" d="100"/>
          <a:sy n="87" d="100"/>
        </p:scale>
        <p:origin x="-1860" y="-72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0025" y="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2" tIns="46966" rIns="93932" bIns="4696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0025" y="8894763"/>
            <a:ext cx="3067050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2" tIns="46966" rIns="93932" bIns="4696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01CBE8F-048F-4D1C-A579-B9F7BB9B8A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wrap="square" lIns="93932" tIns="46966" rIns="93932" bIns="4696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2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wrap="square" lIns="93932" tIns="46966" rIns="93932" bIns="4696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25769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2" tIns="46966" rIns="93932" bIns="4696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025" y="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2" tIns="46966" rIns="93932" bIns="4696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701675"/>
            <a:ext cx="4683125" cy="3511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448175"/>
            <a:ext cx="5187950" cy="421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2" tIns="46966" rIns="93932" bIns="469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4763"/>
            <a:ext cx="3067050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2" tIns="46966" rIns="93932" bIns="4696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025" y="8894763"/>
            <a:ext cx="3067050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2" tIns="46966" rIns="93932" bIns="4696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5CAD37-B580-4011-B76A-CF404B5633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62324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7713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50938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129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7327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3047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8767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4487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90207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F0F6982-F157-4B38-8131-FF3EDC0F359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9833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7713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50938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129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7327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3047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8767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4487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90207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9228F4B-BA5A-4C24-A36F-8387D9AF117B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94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362200"/>
            <a:ext cx="8610600" cy="37338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E63E02"/>
              </a:buClr>
              <a:buSzTx/>
              <a:buFont typeface="Wingdings" pitchFamily="2" charset="2"/>
              <a:buChar char="Ü"/>
              <a:tabLst/>
              <a:defRPr sz="2400" b="0" i="1">
                <a:solidFill>
                  <a:schemeClr val="tx1"/>
                </a:solidFill>
              </a:defRPr>
            </a:lvl1pPr>
            <a:lvl2pPr marL="742950" marR="0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E63E02"/>
              </a:buClr>
              <a:buSzTx/>
              <a:buFontTx/>
              <a:buNone/>
              <a:tabLst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89451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4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8610600" cy="37338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E63E02"/>
              </a:buClr>
              <a:buSzTx/>
              <a:buFont typeface="Wingdings" pitchFamily="2" charset="2"/>
              <a:buChar char="Ü"/>
              <a:tabLst/>
              <a:defRPr sz="2800" b="0" i="1" baseline="0">
                <a:solidFill>
                  <a:schemeClr val="tx1"/>
                </a:solidFill>
              </a:defRPr>
            </a:lvl1pPr>
            <a:lvl2pPr marL="742950" marR="0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E63E02"/>
              </a:buClr>
              <a:buSzTx/>
              <a:buFontTx/>
              <a:buNone/>
              <a:tabLst/>
              <a:defRPr sz="28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endParaRPr lang="en-US" noProof="0" dirty="0"/>
          </a:p>
          <a:p>
            <a:pPr lvl="0"/>
            <a:r>
              <a:rPr lang="en-US" noProof="0" dirty="0"/>
              <a:t>Make-Up Exams:</a:t>
            </a:r>
            <a:br>
              <a:rPr lang="en-US" noProof="0" dirty="0"/>
            </a:br>
            <a:r>
              <a:rPr lang="en-US" noProof="0" dirty="0"/>
              <a:t/>
            </a:r>
            <a:br>
              <a:rPr lang="en-US" noProof="0" dirty="0"/>
            </a:br>
            <a:r>
              <a:rPr lang="en-US" noProof="0" dirty="0"/>
              <a:t>All students must be given the opportunity to make up-hour exams, mid-terms.</a:t>
            </a:r>
          </a:p>
          <a:p>
            <a:pPr lvl="0"/>
            <a:endParaRPr lang="en-US" noProof="0" dirty="0"/>
          </a:p>
          <a:p>
            <a:pPr lvl="0"/>
            <a:r>
              <a:rPr lang="en-US" noProof="0" dirty="0"/>
              <a:t>Final Exams:</a:t>
            </a:r>
            <a:br>
              <a:rPr lang="en-US" noProof="0" dirty="0"/>
            </a:br>
            <a:r>
              <a:rPr lang="en-US" noProof="0" dirty="0"/>
              <a:t/>
            </a:r>
            <a:br>
              <a:rPr lang="en-US" noProof="0" dirty="0"/>
            </a:br>
            <a:r>
              <a:rPr lang="en-US" noProof="0" dirty="0"/>
              <a:t>All final exams must be given according to the official schedule.</a:t>
            </a:r>
          </a:p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52843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4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610600" cy="42672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E63E02"/>
              </a:buClr>
              <a:buSzTx/>
              <a:buFont typeface="Wingdings" pitchFamily="2" charset="2"/>
              <a:buChar char="Ü"/>
              <a:tabLst/>
              <a:defRPr sz="2800" b="0" i="1" baseline="0">
                <a:solidFill>
                  <a:schemeClr val="tx1"/>
                </a:solidFill>
              </a:defRPr>
            </a:lvl1pPr>
            <a:lvl2pPr marL="742950" marR="0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E63E02"/>
              </a:buClr>
              <a:buSzTx/>
              <a:buFontTx/>
              <a:buNone/>
              <a:tabLst/>
              <a:defRPr sz="28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endParaRPr lang="en-US" noProof="0" dirty="0"/>
          </a:p>
          <a:p>
            <a:pPr lvl="0"/>
            <a:r>
              <a:rPr lang="en-US" noProof="0" dirty="0"/>
              <a:t>Final Grades:</a:t>
            </a:r>
            <a:br>
              <a:rPr lang="en-US" noProof="0" dirty="0"/>
            </a:br>
            <a:r>
              <a:rPr lang="en-US" noProof="0" dirty="0"/>
              <a:t>All final grades must be submitted online according to the schedule (within 48 hrs.)</a:t>
            </a:r>
            <a:br>
              <a:rPr lang="en-US" noProof="0" dirty="0"/>
            </a:br>
            <a:endParaRPr lang="en-US" noProof="0" dirty="0"/>
          </a:p>
          <a:p>
            <a:pPr lvl="0"/>
            <a:r>
              <a:rPr lang="en-US" noProof="0" dirty="0"/>
              <a:t>Confidentiality of Student Records</a:t>
            </a:r>
          </a:p>
          <a:p>
            <a:pPr lvl="0"/>
            <a:endParaRPr lang="en-US" noProof="0" dirty="0"/>
          </a:p>
          <a:p>
            <a:pPr lvl="0"/>
            <a:r>
              <a:rPr lang="en-US" noProof="0" dirty="0"/>
              <a:t>Deferred Grades (Incompletes)</a:t>
            </a:r>
            <a:br>
              <a:rPr lang="en-US" noProof="0" dirty="0"/>
            </a:br>
            <a:r>
              <a:rPr lang="en-US" noProof="0" dirty="0"/>
              <a:t>Students must have completed and be passing 50% of class to be eligible.  Students must clear deferred grades </a:t>
            </a:r>
          </a:p>
        </p:txBody>
      </p:sp>
    </p:spTree>
    <p:extLst>
      <p:ext uri="{BB962C8B-B14F-4D97-AF65-F5344CB8AC3E}">
        <p14:creationId xmlns:p14="http://schemas.microsoft.com/office/powerpoint/2010/main" val="3911916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4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610600" cy="4267200"/>
          </a:xfrm>
        </p:spPr>
        <p:txBody>
          <a:bodyPr/>
          <a:lstStyle>
            <a:lvl1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E63E02"/>
              </a:buClr>
              <a:buSzTx/>
              <a:buFont typeface="Wingdings" pitchFamily="2" charset="2"/>
              <a:buChar char="Ü"/>
              <a:tabLst/>
              <a:defRPr sz="2800" b="0" i="1" baseline="0">
                <a:solidFill>
                  <a:schemeClr val="tx1"/>
                </a:solidFill>
              </a:defRPr>
            </a:lvl1pPr>
            <a:lvl2pPr marL="742950" marR="0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E63E02"/>
              </a:buClr>
              <a:buSzTx/>
              <a:buFontTx/>
              <a:buNone/>
              <a:tabLst/>
              <a:defRPr sz="28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endParaRPr lang="en-US" noProof="0" dirty="0"/>
          </a:p>
          <a:p>
            <a:pPr lvl="0"/>
            <a:endParaRPr lang="en-US" noProof="0" dirty="0"/>
          </a:p>
          <a:p>
            <a:pPr lvl="0"/>
            <a:endParaRPr lang="en-US" noProof="0" dirty="0"/>
          </a:p>
          <a:p>
            <a:pPr lvl="0"/>
            <a:r>
              <a:rPr lang="en-US" noProof="0" dirty="0"/>
              <a:t>http://www.auburn.edu/emergency</a:t>
            </a:r>
          </a:p>
        </p:txBody>
      </p:sp>
    </p:spTree>
    <p:extLst>
      <p:ext uri="{BB962C8B-B14F-4D97-AF65-F5344CB8AC3E}">
        <p14:creationId xmlns:p14="http://schemas.microsoft.com/office/powerpoint/2010/main" val="1493385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Tower on dark.png                                              0016DEDBMacintosh HD                   BE74CF2D: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00200"/>
            <a:ext cx="3581400" cy="337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285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2F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762000" y="762000"/>
            <a:ext cx="83804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kumimoji="1" lang="en-US" alt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Knowing the Academic Rules:</a:t>
            </a:r>
            <a:br>
              <a:rPr lang="en-US" dirty="0"/>
            </a:br>
            <a:r>
              <a:rPr lang="en-US" dirty="0"/>
              <a:t>How to Avoid Problems Later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5438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  <a:p>
            <a:pPr lvl="0"/>
            <a:endParaRPr lang="en-US" altLang="en-US"/>
          </a:p>
          <a:p>
            <a:pPr lvl="0"/>
            <a:r>
              <a:rPr lang="en-US" altLang="en-US"/>
              <a:t>Linda S. Glaze</a:t>
            </a:r>
          </a:p>
          <a:p>
            <a:pPr lvl="0"/>
            <a:r>
              <a:rPr lang="en-US" altLang="en-US"/>
              <a:t>Associate Provost for </a:t>
            </a:r>
            <a:br>
              <a:rPr lang="en-US" altLang="en-US"/>
            </a:br>
            <a:r>
              <a:rPr lang="en-US" altLang="en-US"/>
              <a:t>Undergraduate Studies</a:t>
            </a:r>
          </a:p>
        </p:txBody>
      </p:sp>
      <p:pic>
        <p:nvPicPr>
          <p:cNvPr id="1029" name="Picture 15" descr="Tower on dark.png                                              0016DEDBMacintosh HD                   BE74CF2D: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715000"/>
            <a:ext cx="990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4234" r:id="rId1"/>
    <p:sldLayoutId id="2147484235" r:id="rId2"/>
    <p:sldLayoutId id="2147484236" r:id="rId3"/>
    <p:sldLayoutId id="2147484237" r:id="rId4"/>
    <p:sldLayoutId id="2147484238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anose="02020603050405020304" pitchFamily="18" charset="0"/>
        <a:buChar char="•"/>
        <a:defRPr sz="2800" b="1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Char char="•"/>
        <a:defRPr sz="2400" b="1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anose="02020603050405020304" pitchFamily="18" charset="0"/>
        <a:buChar char="•"/>
        <a:defRPr sz="2000" b="1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anose="02020603050405020304" pitchFamily="18" charset="0"/>
        <a:buChar char="•"/>
        <a:defRPr sz="2000" b="1"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2000" b="1"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2000" b="1"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2000" b="1"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burn.edu/academic/provost/Strategic%20Budget%20Initiative/index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4343400" y="1828800"/>
            <a:ext cx="45720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4000" b="1" dirty="0">
                <a:solidFill>
                  <a:srgbClr val="EB6C0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Strategic Budgeting Initiative</a:t>
            </a:r>
          </a:p>
          <a:p>
            <a:pPr algn="ctr" eaLnBrk="1" hangingPunct="1">
              <a:defRPr/>
            </a:pPr>
            <a:r>
              <a:rPr lang="en-US" altLang="en-US" sz="3200" b="1" dirty="0">
                <a:solidFill>
                  <a:srgbClr val="EB6C0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200" b="1" dirty="0">
                <a:solidFill>
                  <a:srgbClr val="EB6C0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b="1" dirty="0" smtClean="0">
                <a:solidFill>
                  <a:srgbClr val="EB6C0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cs typeface="Times New Roman" panose="02020603050405020304" pitchFamily="18" charset="0"/>
              </a:rPr>
              <a:t>General Faculty Meeting</a:t>
            </a:r>
            <a:endParaRPr lang="en-US" alt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en-US" alt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cs typeface="Times New Roman" panose="02020603050405020304" pitchFamily="18" charset="0"/>
              </a:rPr>
              <a:t>March 8, 2016</a:t>
            </a:r>
            <a:endParaRPr lang="en-US" altLang="en-US" sz="2000" b="1" dirty="0">
              <a:solidFill>
                <a:srgbClr val="FF99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sz="4000" b="1" dirty="0">
                <a:solidFill>
                  <a:srgbClr val="EB6C03"/>
                </a:solidFill>
              </a:rPr>
              <a:t>Contact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2128838"/>
            <a:ext cx="3733800" cy="32004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sz="2600" i="0" dirty="0"/>
              <a:t>Bryan Elmore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600" i="0" dirty="0"/>
              <a:t>Director, Budget Services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600" i="0" dirty="0"/>
              <a:t>(334) 844-5852</a:t>
            </a:r>
          </a:p>
          <a:p>
            <a:pPr marL="0" indent="0">
              <a:buClr>
                <a:schemeClr val="tx1"/>
              </a:buClr>
              <a:buFont typeface="Wingdings" pitchFamily="2" charset="2"/>
              <a:buNone/>
              <a:defRPr/>
            </a:pPr>
            <a:endParaRPr lang="en-US" sz="1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508" name="Content Placeholder 2"/>
          <p:cNvSpPr txBox="1">
            <a:spLocks/>
          </p:cNvSpPr>
          <p:nvPr/>
        </p:nvSpPr>
        <p:spPr bwMode="auto">
          <a:xfrm>
            <a:off x="4543425" y="2128838"/>
            <a:ext cx="45720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algn="ctr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•"/>
              <a:defRPr sz="3200" b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Times" panose="02020603050405020304" pitchFamily="18" charset="0"/>
              <a:buChar char="•"/>
              <a:defRPr sz="2800" b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85850" indent="-228600">
              <a:spcBef>
                <a:spcPct val="20000"/>
              </a:spcBef>
              <a:buClr>
                <a:schemeClr val="accent2"/>
              </a:buClr>
              <a:buSzPct val="80000"/>
              <a:buChar char="•"/>
              <a:defRPr sz="2400" b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28750" indent="-228600">
              <a:spcBef>
                <a:spcPct val="20000"/>
              </a:spcBef>
              <a:buClr>
                <a:schemeClr val="accent2"/>
              </a:buClr>
              <a:buSzPct val="80000"/>
              <a:buFont typeface="Times" panose="02020603050405020304" pitchFamily="18" charset="0"/>
              <a:buChar char="•"/>
              <a:defRPr sz="2000" b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71650" indent="-228600">
              <a:spcBef>
                <a:spcPct val="20000"/>
              </a:spcBef>
              <a:buClr>
                <a:schemeClr val="accent2"/>
              </a:buClr>
              <a:buSzPct val="80000"/>
              <a:buFont typeface="Times" panose="02020603050405020304" pitchFamily="18" charset="0"/>
              <a:buChar char="•"/>
              <a:defRPr sz="2000" b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Times" panose="02020603050405020304" pitchFamily="18" charset="0"/>
              <a:buChar char="•"/>
              <a:defRPr sz="2000" b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Times" panose="02020603050405020304" pitchFamily="18" charset="0"/>
              <a:buChar char="•"/>
              <a:defRPr sz="2000" b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Times" panose="02020603050405020304" pitchFamily="18" charset="0"/>
              <a:buChar char="•"/>
              <a:defRPr sz="2000" b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Times" panose="02020603050405020304" pitchFamily="18" charset="0"/>
              <a:buChar char="•"/>
              <a:defRPr sz="2000" b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rgbClr val="E63E02"/>
              </a:buClr>
              <a:buSzTx/>
              <a:buFont typeface="Wingdings" panose="05000000000000000000" pitchFamily="2" charset="2"/>
              <a:buNone/>
            </a:pPr>
            <a:r>
              <a:rPr lang="en-US" altLang="en-US" sz="2600" b="0"/>
              <a:t>Amanda Malone</a:t>
            </a:r>
          </a:p>
          <a:p>
            <a:pPr algn="l" eaLnBrk="1" hangingPunct="1">
              <a:lnSpc>
                <a:spcPct val="80000"/>
              </a:lnSpc>
              <a:buClr>
                <a:srgbClr val="E63E02"/>
              </a:buClr>
              <a:buSzTx/>
              <a:buFont typeface="Wingdings" panose="05000000000000000000" pitchFamily="2" charset="2"/>
              <a:buNone/>
            </a:pPr>
            <a:r>
              <a:rPr lang="en-US" altLang="en-US" sz="2600" b="0"/>
              <a:t>Special Assistant to the Provost, Budget Management</a:t>
            </a:r>
          </a:p>
          <a:p>
            <a:pPr algn="l" eaLnBrk="1" hangingPunct="1">
              <a:lnSpc>
                <a:spcPct val="80000"/>
              </a:lnSpc>
              <a:buClr>
                <a:srgbClr val="E63E02"/>
              </a:buClr>
              <a:buSzTx/>
              <a:buFont typeface="Wingdings" panose="05000000000000000000" pitchFamily="2" charset="2"/>
              <a:buNone/>
            </a:pPr>
            <a:r>
              <a:rPr lang="en-US" altLang="en-US" sz="2600" b="0"/>
              <a:t>(334) 844-0280</a:t>
            </a:r>
          </a:p>
        </p:txBody>
      </p:sp>
      <p:sp>
        <p:nvSpPr>
          <p:cNvPr id="21509" name="TextBox 4"/>
          <p:cNvSpPr txBox="1">
            <a:spLocks noChangeArrowheads="1"/>
          </p:cNvSpPr>
          <p:nvPr/>
        </p:nvSpPr>
        <p:spPr bwMode="auto">
          <a:xfrm>
            <a:off x="495300" y="4560888"/>
            <a:ext cx="8291513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•"/>
              <a:defRPr sz="3200" b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Times" panose="02020603050405020304" pitchFamily="18" charset="0"/>
              <a:buChar char="•"/>
              <a:defRPr sz="2800" b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80000"/>
              <a:buChar char="•"/>
              <a:defRPr sz="2400" b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Times" panose="02020603050405020304" pitchFamily="18" charset="0"/>
              <a:buChar char="•"/>
              <a:defRPr sz="2000" b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Times" panose="02020603050405020304" pitchFamily="18" charset="0"/>
              <a:buChar char="•"/>
              <a:defRPr sz="2000" b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Times" panose="02020603050405020304" pitchFamily="18" charset="0"/>
              <a:buChar char="•"/>
              <a:defRPr sz="2000" b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Times" panose="02020603050405020304" pitchFamily="18" charset="0"/>
              <a:buChar char="•"/>
              <a:defRPr sz="2000" b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Times" panose="02020603050405020304" pitchFamily="18" charset="0"/>
              <a:buChar char="•"/>
              <a:defRPr sz="2000" b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Times" panose="02020603050405020304" pitchFamily="18" charset="0"/>
              <a:buChar char="•"/>
              <a:defRPr sz="2000" b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 b="0"/>
              <a:t>strtbud@auburn.edu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0"/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>
                <a:hlinkClick r:id="rId3"/>
              </a:rPr>
              <a:t>http://www.auburn.edu/academic/provost/Strategic%20Budget%20Initiative/index.html</a:t>
            </a:r>
            <a:endParaRPr lang="en-US" altLang="en-US" sz="1800" b="0"/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b="0"/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sg">
  <a:themeElements>
    <a:clrScheme name="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ED4722"/>
      </a:accent1>
      <a:accent2>
        <a:srgbClr val="19E329"/>
      </a:accent2>
      <a:accent3>
        <a:srgbClr val="AAB8E2"/>
      </a:accent3>
      <a:accent4>
        <a:srgbClr val="DADADA"/>
      </a:accent4>
      <a:accent5>
        <a:srgbClr val="F4B1AB"/>
      </a:accent5>
      <a:accent6>
        <a:srgbClr val="16CE24"/>
      </a:accent6>
      <a:hlink>
        <a:srgbClr val="FF3300"/>
      </a:hlink>
      <a:folHlink>
        <a:srgbClr val="FF7C80"/>
      </a:folHlink>
    </a:clrScheme>
    <a:fontScheme name="Project Overview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Project Overview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Ninja:Applications:Microsoft Office X:Templates:Presentations:Content:Project Overview</Template>
  <TotalTime>2020</TotalTime>
  <Words>34</Words>
  <Application>Microsoft Office PowerPoint</Application>
  <PresentationFormat>Letter Paper (8.5x11 in)</PresentationFormat>
  <Paragraphs>15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</vt:lpstr>
      <vt:lpstr>Times New Roman</vt:lpstr>
      <vt:lpstr>Wingdings</vt:lpstr>
      <vt:lpstr>lsg</vt:lpstr>
      <vt:lpstr>PowerPoint Presentation</vt:lpstr>
      <vt:lpstr>Contact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Amanda Malone</cp:lastModifiedBy>
  <cp:revision>39</cp:revision>
  <cp:lastPrinted>2016-02-11T19:23:02Z</cp:lastPrinted>
  <dcterms:created xsi:type="dcterms:W3CDTF">2016-02-03T14:16:10Z</dcterms:created>
  <dcterms:modified xsi:type="dcterms:W3CDTF">2016-03-08T17:17:31Z</dcterms:modified>
</cp:coreProperties>
</file>