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84" r:id="rId4"/>
    <p:sldId id="274" r:id="rId5"/>
    <p:sldId id="275" r:id="rId6"/>
    <p:sldId id="276" r:id="rId7"/>
    <p:sldId id="277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25" autoAdjust="0"/>
    <p:restoredTop sz="86364"/>
  </p:normalViewPr>
  <p:slideViewPr>
    <p:cSldViewPr snapToGrid="0">
      <p:cViewPr varScale="1">
        <p:scale>
          <a:sx n="75" d="100"/>
          <a:sy n="75" d="100"/>
        </p:scale>
        <p:origin x="71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82426-7868-C242-9DB9-80441A8C7DE6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06C47-05FE-A941-A6FB-F3D3BE1FA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00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3644F-E5D1-0840-8CF1-7B1FA9F124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44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3644F-E5D1-0840-8CF1-7B1FA9F124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62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3644F-E5D1-0840-8CF1-7B1FA9F124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35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isakensler@auburn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Competency Based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Invitation to join ad hoc committee to further assess the possibility of CBE at Auburn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152626" y="3097078"/>
            <a:ext cx="2950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Report from </a:t>
            </a:r>
          </a:p>
          <a:p>
            <a:pPr algn="ctr"/>
            <a:r>
              <a:rPr lang="en-US" b="1" dirty="0" smtClean="0"/>
              <a:t>Academic Standards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201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given to Academic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Fall 2015</a:t>
            </a:r>
          </a:p>
          <a:p>
            <a:pPr marL="0" indent="0">
              <a:buNone/>
            </a:pPr>
            <a:r>
              <a:rPr lang="en-US" sz="4000" dirty="0" smtClean="0"/>
              <a:t>Executive Committee request:</a:t>
            </a:r>
          </a:p>
          <a:p>
            <a:pPr marL="457200" lvl="1" indent="0">
              <a:buNone/>
            </a:pPr>
            <a:r>
              <a:rPr lang="en-US" sz="3600" dirty="0" smtClean="0"/>
              <a:t>Investigate Competency Based Education (CBE) and make recommendations for next steps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755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71" y="386499"/>
            <a:ext cx="8932536" cy="619030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90194" y="1564849"/>
            <a:ext cx="6089715" cy="1318051"/>
          </a:xfrm>
          <a:prstGeom prst="roundRect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389097" y="2384981"/>
            <a:ext cx="23567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Shawndra</a:t>
            </a:r>
            <a:r>
              <a:rPr lang="en-US" sz="3200" dirty="0" smtClean="0"/>
              <a:t> T. Bowers</a:t>
            </a:r>
          </a:p>
          <a:p>
            <a:endParaRPr lang="en-US" sz="3200" dirty="0" smtClean="0"/>
          </a:p>
          <a:p>
            <a:r>
              <a:rPr lang="en-US" sz="2400" dirty="0" smtClean="0"/>
              <a:t>Auburn Online</a:t>
            </a:r>
          </a:p>
          <a:p>
            <a:endParaRPr lang="en-US" sz="2400" dirty="0" smtClean="0"/>
          </a:p>
          <a:p>
            <a:r>
              <a:rPr lang="en-US" sz="2400" dirty="0" smtClean="0"/>
              <a:t>Office of the Provost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121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Competency-Based Education (CBE)?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There </a:t>
            </a:r>
            <a:r>
              <a:rPr lang="en-US" sz="2200" dirty="0"/>
              <a:t>is still no consensus definition of CBE, even among the institutions that provide </a:t>
            </a:r>
            <a:r>
              <a:rPr lang="en-US" sz="2200" dirty="0" smtClean="0"/>
              <a:t>it (</a:t>
            </a:r>
            <a:r>
              <a:rPr lang="en-US" sz="2200" i="1" dirty="0" err="1" smtClean="0"/>
              <a:t>Kelchen</a:t>
            </a:r>
            <a:r>
              <a:rPr lang="en-US" sz="2200" i="1" dirty="0" smtClean="0"/>
              <a:t>, 2015</a:t>
            </a:r>
            <a:r>
              <a:rPr lang="en-US" sz="2200" dirty="0" smtClean="0"/>
              <a:t>).</a:t>
            </a:r>
          </a:p>
          <a:p>
            <a:r>
              <a:rPr lang="en-US" sz="2200" dirty="0" smtClean="0"/>
              <a:t>Asks students to learn important content information and skills; </a:t>
            </a:r>
            <a:r>
              <a:rPr lang="en-US" sz="2200" b="1" dirty="0" smtClean="0">
                <a:solidFill>
                  <a:srgbClr val="FFC000"/>
                </a:solidFill>
              </a:rPr>
              <a:t>requires a student to demonstrate that learning by applying the content and skills in unique ways</a:t>
            </a:r>
            <a:r>
              <a:rPr lang="en-US" sz="2200" dirty="0" smtClean="0">
                <a:solidFill>
                  <a:schemeClr val="accent5"/>
                </a:solidFill>
              </a:rPr>
              <a:t> </a:t>
            </a:r>
            <a:r>
              <a:rPr lang="en-US" sz="2200" dirty="0" smtClean="0"/>
              <a:t>(</a:t>
            </a:r>
            <a:r>
              <a:rPr lang="en-US" sz="2200" i="1" dirty="0" smtClean="0"/>
              <a:t>Bramante &amp; Colby, 2012</a:t>
            </a:r>
            <a:r>
              <a:rPr lang="en-US" sz="2200" dirty="0" smtClean="0"/>
              <a:t>).</a:t>
            </a:r>
          </a:p>
          <a:p>
            <a:r>
              <a:rPr lang="en-US" sz="2200" dirty="0" smtClean="0"/>
              <a:t>A particular approach to postsecondary education that emphasizes </a:t>
            </a:r>
            <a:r>
              <a:rPr lang="en-US" sz="2200" b="1" dirty="0" smtClean="0">
                <a:solidFill>
                  <a:srgbClr val="FFC000"/>
                </a:solidFill>
              </a:rPr>
              <a:t>mastery of knowledge and skills </a:t>
            </a:r>
            <a:r>
              <a:rPr lang="en-US" sz="2200" dirty="0" smtClean="0"/>
              <a:t>regardless of the amount of time required and the method chosen to achieve mastery (</a:t>
            </a:r>
            <a:r>
              <a:rPr lang="en-US" sz="2200" i="1" dirty="0" smtClean="0"/>
              <a:t>Quality Matters</a:t>
            </a:r>
            <a:r>
              <a:rPr lang="en-US" sz="2200" dirty="0" smtClean="0"/>
              <a:t>).</a:t>
            </a:r>
          </a:p>
          <a:p>
            <a:r>
              <a:rPr lang="en-US" sz="2200" dirty="0"/>
              <a:t>A</a:t>
            </a:r>
            <a:r>
              <a:rPr lang="en-US" sz="2200" dirty="0" smtClean="0"/>
              <a:t>n innovative approach in higher education that organizes academic content or delivery according to competencies – </a:t>
            </a:r>
            <a:r>
              <a:rPr lang="en-US" sz="2200" b="1" dirty="0" smtClean="0">
                <a:solidFill>
                  <a:srgbClr val="FFC000"/>
                </a:solidFill>
              </a:rPr>
              <a:t>what a student knows and can do</a:t>
            </a:r>
            <a:r>
              <a:rPr lang="en-US" sz="2200" b="1" dirty="0" smtClean="0"/>
              <a:t> </a:t>
            </a:r>
            <a:r>
              <a:rPr lang="en-US" sz="2200" dirty="0" smtClean="0"/>
              <a:t>– rather than following a more traditional scheme, such as by course (</a:t>
            </a:r>
            <a:r>
              <a:rPr lang="en-US" sz="2200" i="1" dirty="0" smtClean="0"/>
              <a:t>USDOE</a:t>
            </a:r>
            <a:r>
              <a:rPr lang="en-US" sz="22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681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institutions doing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Pressures for reform in higher education…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ACCCESS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- Increase postsecondary educational opportunities to a different student population (lower socioeconomic status; non-traditional, working adults)</a:t>
            </a:r>
            <a:endParaRPr lang="en-US" dirty="0" smtClean="0">
              <a:solidFill>
                <a:schemeClr val="accent5"/>
              </a:solidFill>
            </a:endParaRPr>
          </a:p>
          <a:p>
            <a:r>
              <a:rPr lang="en-US" b="1" dirty="0" smtClean="0">
                <a:solidFill>
                  <a:srgbClr val="FFC000"/>
                </a:solidFill>
              </a:rPr>
              <a:t>COMPLETION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- Improve outcomes and accountability for potential graduates</a:t>
            </a:r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98026" y="4924147"/>
            <a:ext cx="9858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C000"/>
                </a:solidFill>
              </a:rPr>
              <a:t>“Many of these programs are designed as flexible, affordable options for students who are not served well by existing postsecondary programs” C-BEN</a:t>
            </a:r>
          </a:p>
        </p:txBody>
      </p:sp>
      <p:sp>
        <p:nvSpPr>
          <p:cNvPr id="7" name="Rectangle 6"/>
          <p:cNvSpPr/>
          <p:nvPr/>
        </p:nvSpPr>
        <p:spPr>
          <a:xfrm>
            <a:off x="3984169" y="5957692"/>
            <a:ext cx="7997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C000"/>
                </a:solidFill>
              </a:rPr>
              <a:t>“We have a radical idea that the aims of education ought to be the outcomes of education” -Carol Geary Schneider, AAC&amp;U</a:t>
            </a:r>
          </a:p>
        </p:txBody>
      </p:sp>
    </p:spTree>
    <p:extLst>
      <p:ext uri="{BB962C8B-B14F-4D97-AF65-F5344CB8AC3E}">
        <p14:creationId xmlns:p14="http://schemas.microsoft.com/office/powerpoint/2010/main" val="198437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considered a </a:t>
            </a:r>
            <a:br>
              <a:rPr lang="en-US" dirty="0" smtClean="0"/>
            </a:br>
            <a:r>
              <a:rPr lang="en-US" dirty="0" smtClean="0"/>
              <a:t>Competency-Based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200" b="1" dirty="0" smtClean="0">
                <a:solidFill>
                  <a:srgbClr val="FFC000"/>
                </a:solidFill>
              </a:rPr>
              <a:t>Untethered </a:t>
            </a:r>
            <a:r>
              <a:rPr lang="en-US" sz="2200" dirty="0" smtClean="0"/>
              <a:t>from course material and credit hour, learners demonstrate competencies, particularly mastery, at their own pace, typically online, and progress through academic programs when they are ready to do so (</a:t>
            </a:r>
            <a:r>
              <a:rPr lang="en-US" sz="2200" i="1" dirty="0" smtClean="0"/>
              <a:t>Book, 2014</a:t>
            </a:r>
            <a:r>
              <a:rPr lang="en-US" sz="2200" dirty="0" smtClean="0"/>
              <a:t>).</a:t>
            </a:r>
          </a:p>
          <a:p>
            <a:pPr marL="228600" lvl="1">
              <a:spcBef>
                <a:spcPts val="1000"/>
              </a:spcBef>
            </a:pPr>
            <a:r>
              <a:rPr lang="en-US" sz="2200" dirty="0" smtClean="0"/>
              <a:t>An academic degree program in which learners accumulate a series of competencies that are documented, </a:t>
            </a:r>
            <a:r>
              <a:rPr lang="en-US" sz="2200" b="1" dirty="0" smtClean="0">
                <a:solidFill>
                  <a:srgbClr val="FFC000"/>
                </a:solidFill>
              </a:rPr>
              <a:t>proceeding at their own pace</a:t>
            </a:r>
            <a:r>
              <a:rPr lang="en-US" sz="2200" dirty="0" smtClean="0">
                <a:solidFill>
                  <a:srgbClr val="FFC000"/>
                </a:solidFill>
              </a:rPr>
              <a:t> </a:t>
            </a:r>
            <a:r>
              <a:rPr lang="en-US" sz="2200" dirty="0" smtClean="0"/>
              <a:t>rather than through successful completion of scheduled courses and accumulation of credit hours (</a:t>
            </a:r>
            <a:r>
              <a:rPr lang="en-US" sz="2200" i="1" dirty="0" smtClean="0"/>
              <a:t>Quality Matters</a:t>
            </a:r>
            <a:r>
              <a:rPr lang="en-US" sz="2200" dirty="0" smtClean="0"/>
              <a:t>).</a:t>
            </a:r>
          </a:p>
          <a:p>
            <a:pPr marL="228600" lvl="1">
              <a:spcBef>
                <a:spcPts val="1000"/>
              </a:spcBef>
            </a:pPr>
            <a:r>
              <a:rPr lang="en-US" sz="2200" dirty="0" smtClean="0"/>
              <a:t>A program that is </a:t>
            </a:r>
            <a:r>
              <a:rPr lang="en-US" sz="2200" b="1" dirty="0" smtClean="0">
                <a:solidFill>
                  <a:srgbClr val="FFC000"/>
                </a:solidFill>
              </a:rPr>
              <a:t>outcome-based</a:t>
            </a:r>
            <a:r>
              <a:rPr lang="en-US" sz="2200" dirty="0" smtClean="0">
                <a:solidFill>
                  <a:schemeClr val="accent5"/>
                </a:solidFill>
              </a:rPr>
              <a:t> </a:t>
            </a:r>
            <a:r>
              <a:rPr lang="en-US" sz="2200" dirty="0"/>
              <a:t>and </a:t>
            </a:r>
            <a:r>
              <a:rPr lang="en-US" sz="2200" dirty="0" smtClean="0"/>
              <a:t>assesses </a:t>
            </a:r>
            <a:r>
              <a:rPr lang="en-US" sz="2200" dirty="0"/>
              <a:t>a student’s </a:t>
            </a:r>
            <a:r>
              <a:rPr lang="en-US" sz="2200" b="1" dirty="0">
                <a:solidFill>
                  <a:srgbClr val="FFC000"/>
                </a:solidFill>
              </a:rPr>
              <a:t>attainment of competencies</a:t>
            </a:r>
            <a:r>
              <a:rPr lang="en-US" sz="2200" dirty="0"/>
              <a:t> as the sole means of determining whether the student earns a degree or a </a:t>
            </a:r>
            <a:r>
              <a:rPr lang="en-US" sz="2200" dirty="0" smtClean="0"/>
              <a:t>credential (</a:t>
            </a:r>
            <a:r>
              <a:rPr lang="en-US" sz="2200" i="1" dirty="0" smtClean="0"/>
              <a:t>SACSCOC</a:t>
            </a:r>
            <a:r>
              <a:rPr lang="en-US" sz="22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73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considered a </a:t>
            </a:r>
            <a:br>
              <a:rPr lang="en-US" dirty="0" smtClean="0"/>
            </a:br>
            <a:r>
              <a:rPr lang="en-US" dirty="0" smtClean="0"/>
              <a:t>Competency-Based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In </a:t>
            </a:r>
            <a:r>
              <a:rPr lang="en-US" sz="2000" dirty="0"/>
              <a:t>general, a CBE program is one that organizes content according to what a student knows and can do, often referred to as a “competency.” </a:t>
            </a:r>
            <a:r>
              <a:rPr lang="en-US" sz="2000" dirty="0" smtClean="0"/>
              <a:t>(</a:t>
            </a:r>
            <a:r>
              <a:rPr lang="en-US" sz="2000" i="1" dirty="0" smtClean="0"/>
              <a:t>USDOE, 2015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Federal definition refers to two different CBE program types: </a:t>
            </a:r>
          </a:p>
          <a:p>
            <a:pPr lvl="1"/>
            <a:r>
              <a:rPr lang="en-US" b="1" dirty="0" smtClean="0">
                <a:solidFill>
                  <a:srgbClr val="FFC000"/>
                </a:solidFill>
              </a:rPr>
              <a:t>Clock or Credit Hour Equivalencies</a:t>
            </a:r>
            <a:r>
              <a:rPr lang="en-US" dirty="0" smtClean="0"/>
              <a:t>: Must ensure that each credit hour requires sufficient educational activity to fulfill the Federal definition of a credit hour.</a:t>
            </a:r>
          </a:p>
          <a:p>
            <a:pPr lvl="1"/>
            <a:r>
              <a:rPr lang="en-US" b="1" dirty="0" smtClean="0">
                <a:solidFill>
                  <a:srgbClr val="FFC000"/>
                </a:solidFill>
              </a:rPr>
              <a:t>Direct Assessment</a:t>
            </a:r>
            <a:r>
              <a:rPr lang="en-US" dirty="0" smtClean="0"/>
              <a:t>: </a:t>
            </a:r>
            <a:r>
              <a:rPr lang="en-US" dirty="0"/>
              <a:t>Student progress </a:t>
            </a:r>
            <a:r>
              <a:rPr lang="en-US" dirty="0" smtClean="0"/>
              <a:t>measured </a:t>
            </a:r>
            <a:r>
              <a:rPr lang="en-US" dirty="0"/>
              <a:t>solely by assessing whether the student can demonstrate that he or she has a command of a specific subject, content area, or skill, or can demonstrate a specific quality associated with the subject matter of the </a:t>
            </a:r>
            <a:r>
              <a:rPr lang="en-US" dirty="0" smtClean="0"/>
              <a:t>program; </a:t>
            </a:r>
            <a:r>
              <a:rPr lang="en-US" u="sng" dirty="0" smtClean="0"/>
              <a:t>does </a:t>
            </a:r>
            <a:r>
              <a:rPr lang="en-US" u="sng" dirty="0"/>
              <a:t>not specify the level of educational activity </a:t>
            </a:r>
            <a:r>
              <a:rPr lang="en-US" dirty="0"/>
              <a:t>in which a student is expected to engage in order to complete the </a:t>
            </a:r>
            <a:r>
              <a:rPr lang="en-US" dirty="0" smtClean="0"/>
              <a:t>program; must </a:t>
            </a:r>
            <a:r>
              <a:rPr lang="en-US" dirty="0"/>
              <a:t>provide students with sufficient educational resources, including </a:t>
            </a:r>
            <a:r>
              <a:rPr lang="en-US" u="sng" dirty="0"/>
              <a:t>substantive interaction with instructors</a:t>
            </a:r>
            <a:r>
              <a:rPr lang="en-US" dirty="0"/>
              <a:t>, for students to develop each competency required for completion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870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Ad Hoc CBE Committee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33600"/>
            <a:ext cx="9613861" cy="4546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purpose of the committee </a:t>
            </a:r>
            <a:r>
              <a:rPr lang="en-US" sz="3600" dirty="0" smtClean="0"/>
              <a:t>is</a:t>
            </a:r>
            <a:r>
              <a:rPr lang="en-US" sz="3600" dirty="0" smtClean="0"/>
              <a:t> </a:t>
            </a:r>
            <a:r>
              <a:rPr lang="en-US" sz="3600" dirty="0" smtClean="0"/>
              <a:t>to further assess the viability of CBE here at Auburn University and if deemed appropriate, develop a proposal for CBE implementation.</a:t>
            </a:r>
          </a:p>
          <a:p>
            <a:r>
              <a:rPr lang="en-US" sz="3600" dirty="0" smtClean="0"/>
              <a:t>Proposal or final report due January 2017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Email </a:t>
            </a:r>
            <a:r>
              <a:rPr lang="en-US" sz="3600" dirty="0" smtClean="0">
                <a:hlinkClick r:id="rId2"/>
              </a:rPr>
              <a:t>lisakensler@auburn.edu</a:t>
            </a:r>
            <a:r>
              <a:rPr lang="en-US" sz="3600" dirty="0" smtClean="0"/>
              <a:t> by June 15, 2016 to join the committee.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304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70</TotalTime>
  <Words>619</Words>
  <Application>Microsoft Office PowerPoint</Application>
  <PresentationFormat>Widescreen</PresentationFormat>
  <Paragraphs>40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Berlin</vt:lpstr>
      <vt:lpstr>Competency Based Education</vt:lpstr>
      <vt:lpstr>Charge given to Academic Standards</vt:lpstr>
      <vt:lpstr>PowerPoint Presentation</vt:lpstr>
      <vt:lpstr>What is Competency-Based Education (CBE)?</vt:lpstr>
      <vt:lpstr>Why are institutions doing it?</vt:lpstr>
      <vt:lpstr>What is considered a  Competency-Based Program?</vt:lpstr>
      <vt:lpstr>What is considered a  Competency-Based Program?</vt:lpstr>
      <vt:lpstr>Call for Ad Hoc CBE Committee 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Competency Based Education</dc:title>
  <dc:creator>Lisa Kensler</dc:creator>
  <cp:lastModifiedBy>Lisa Kensler</cp:lastModifiedBy>
  <cp:revision>7</cp:revision>
  <dcterms:created xsi:type="dcterms:W3CDTF">2016-05-12T16:50:50Z</dcterms:created>
  <dcterms:modified xsi:type="dcterms:W3CDTF">2016-05-13T14:42:36Z</dcterms:modified>
</cp:coreProperties>
</file>