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</p:sldMasterIdLst>
  <p:sldIdLst>
    <p:sldId id="256" r:id="rId3"/>
    <p:sldId id="260" r:id="rId4"/>
    <p:sldId id="263" r:id="rId5"/>
    <p:sldId id="259" r:id="rId6"/>
    <p:sldId id="257" r:id="rId7"/>
    <p:sldId id="258" r:id="rId8"/>
    <p:sldId id="261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 snapToGrid="0">
      <p:cViewPr varScale="1">
        <p:scale>
          <a:sx n="55" d="100"/>
          <a:sy n="55" d="100"/>
        </p:scale>
        <p:origin x="60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0616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0100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5541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53438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7907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61896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6591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392826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44106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87566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4323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75995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876345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529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7643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9684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61375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387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6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6440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1424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02791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97B01A-B517-4209-AEA9-78662F2FD4B7}" type="datetimeFigureOut">
              <a:rPr lang="en-US" smtClean="0"/>
              <a:t>5/16/2016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81D4DF-AB60-4099-82A1-500B95F9EA8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7577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F9148B-A2DD-4F02-87F5-D856E4BC93CD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5/16/2016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5FC40-FB8B-4105-A870-31F65B48423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89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8235778" cy="3522789"/>
          </a:xfrm>
        </p:spPr>
        <p:txBody>
          <a:bodyPr>
            <a:normAutofit/>
          </a:bodyPr>
          <a:lstStyle/>
          <a:p>
            <a:r>
              <a:rPr lang="en-US" sz="6600" b="1" dirty="0" smtClean="0"/>
              <a:t>Participation of </a:t>
            </a:r>
            <a:br>
              <a:rPr lang="en-US" sz="6600" b="1" dirty="0" smtClean="0"/>
            </a:br>
            <a:r>
              <a:rPr lang="en-US" sz="6600" b="1" dirty="0" smtClean="0"/>
              <a:t>Lecturer Faculty</a:t>
            </a:r>
            <a:br>
              <a:rPr lang="en-US" sz="6600" b="1" dirty="0" smtClean="0"/>
            </a:br>
            <a:r>
              <a:rPr lang="en-US" sz="6600" b="1" dirty="0" smtClean="0"/>
              <a:t>in Graduate Programs</a:t>
            </a:r>
            <a:endParaRPr 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95551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Current Handbook Statement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The </a:t>
            </a:r>
            <a:r>
              <a:rPr lang="en-US" sz="4000" dirty="0"/>
              <a:t>Auburn University Faculty Handbook states, “Lecturers and senior lecturers are not eligible for graduate faculty status.” </a:t>
            </a: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171143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31095"/>
            <a:ext cx="7886700" cy="561585"/>
          </a:xfrm>
        </p:spPr>
        <p:txBody>
          <a:bodyPr/>
          <a:lstStyle/>
          <a:p>
            <a:r>
              <a:rPr lang="en-US" dirty="0" smtClean="0"/>
              <a:t>Results (49 out of 79)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2927"/>
            <a:ext cx="7886700" cy="42145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									Yes	No</a:t>
            </a:r>
          </a:p>
          <a:p>
            <a:pPr marL="0" indent="0">
              <a:buNone/>
            </a:pPr>
            <a:r>
              <a:rPr lang="en-US" sz="2400" dirty="0"/>
              <a:t>1.First full time teaching position				25	24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2.Would serve on Grad Committees			37	12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3.Teach Grad Course						40	9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4.Concerned </a:t>
            </a:r>
            <a:r>
              <a:rPr lang="en-US" sz="2400" dirty="0" err="1"/>
              <a:t>Dept</a:t>
            </a:r>
            <a:r>
              <a:rPr lang="en-US" sz="2400" dirty="0"/>
              <a:t> would pressure to serve		13	36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5.Concerned </a:t>
            </a:r>
            <a:r>
              <a:rPr lang="en-US" sz="2400" dirty="0" err="1"/>
              <a:t>Dept</a:t>
            </a:r>
            <a:r>
              <a:rPr lang="en-US" sz="2400" dirty="0"/>
              <a:t> would pressure to teach grad  	10	39</a:t>
            </a:r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endParaRPr lang="en-US" sz="2400" dirty="0"/>
          </a:p>
          <a:p>
            <a:pPr marL="0" indent="0">
              <a:buNone/>
            </a:pPr>
            <a:r>
              <a:rPr 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20315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Proposed Addition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590847"/>
            <a:ext cx="7886700" cy="4686386"/>
          </a:xfrm>
        </p:spPr>
        <p:txBody>
          <a:bodyPr>
            <a:noAutofit/>
          </a:bodyPr>
          <a:lstStyle/>
          <a:p>
            <a:r>
              <a:rPr lang="en-US" sz="4000" dirty="0" smtClean="0"/>
              <a:t>Lecturer-class </a:t>
            </a:r>
            <a:r>
              <a:rPr lang="en-US" sz="4000" dirty="0"/>
              <a:t>faculty who otherwise meet graduate faculty criteria (level 1) for the department may be granted permission to teach graduate-level courses and/or serve on graduate student committees on an </a:t>
            </a:r>
            <a:r>
              <a:rPr lang="en-US" sz="4000" dirty="0" smtClean="0"/>
              <a:t>exception </a:t>
            </a:r>
            <a:r>
              <a:rPr lang="en-US" sz="4000" dirty="0"/>
              <a:t>basis under the following </a:t>
            </a:r>
            <a:r>
              <a:rPr lang="en-US" sz="4000" dirty="0" smtClean="0"/>
              <a:t>conditions: </a:t>
            </a:r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3951541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117991"/>
            <a:ext cx="7886700" cy="1117685"/>
          </a:xfrm>
        </p:spPr>
        <p:txBody>
          <a:bodyPr/>
          <a:lstStyle/>
          <a:p>
            <a:r>
              <a:rPr lang="en-US" b="1" u="sng" dirty="0" smtClean="0"/>
              <a:t>Proposed Approval Process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281" y="1050325"/>
            <a:ext cx="9094573" cy="4351338"/>
          </a:xfrm>
        </p:spPr>
        <p:txBody>
          <a:bodyPr>
            <a:noAutofit/>
          </a:bodyPr>
          <a:lstStyle/>
          <a:p>
            <a:r>
              <a:rPr lang="en-US" sz="4000" dirty="0" smtClean="0"/>
              <a:t>Initiated by Lecturer faculty</a:t>
            </a:r>
          </a:p>
          <a:p>
            <a:pPr marL="0" indent="0">
              <a:buNone/>
            </a:pPr>
            <a:endParaRPr lang="en-US" sz="4000" dirty="0" smtClean="0"/>
          </a:p>
          <a:p>
            <a:r>
              <a:rPr lang="en-US" sz="4000" dirty="0" smtClean="0"/>
              <a:t>Voted on by Department Tenure/Tenure track Faculty</a:t>
            </a:r>
          </a:p>
          <a:p>
            <a:endParaRPr lang="en-US" sz="4000" dirty="0" smtClean="0"/>
          </a:p>
          <a:p>
            <a:r>
              <a:rPr lang="en-US" sz="4000" dirty="0" smtClean="0"/>
              <a:t>Teaching only/Committee only/both</a:t>
            </a:r>
          </a:p>
          <a:p>
            <a:endParaRPr lang="en-US" sz="4000" dirty="0" smtClean="0"/>
          </a:p>
          <a:p>
            <a:r>
              <a:rPr lang="en-US" sz="4000" dirty="0" smtClean="0"/>
              <a:t>Only one Lecturer per Graduate Committee</a:t>
            </a:r>
          </a:p>
          <a:p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400552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u="sng" dirty="0" smtClean="0"/>
              <a:t>Con’t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4000" dirty="0"/>
              <a:t>Teaching approved by semester (one grad class</a:t>
            </a:r>
            <a:r>
              <a:rPr lang="en-US" sz="4000" dirty="0" smtClean="0"/>
              <a:t>)</a:t>
            </a:r>
          </a:p>
          <a:p>
            <a:endParaRPr lang="en-US" sz="4000" dirty="0"/>
          </a:p>
          <a:p>
            <a:r>
              <a:rPr lang="en-US" sz="4000" dirty="0"/>
              <a:t>Committee service: approved for each </a:t>
            </a:r>
            <a:r>
              <a:rPr lang="en-US" sz="4000" dirty="0" smtClean="0"/>
              <a:t>committee</a:t>
            </a:r>
          </a:p>
          <a:p>
            <a:endParaRPr lang="en-US" sz="4000" dirty="0"/>
          </a:p>
          <a:p>
            <a:r>
              <a:rPr lang="en-US" sz="4000" dirty="0"/>
              <a:t>Grad course cannot be an </a:t>
            </a:r>
            <a:r>
              <a:rPr lang="en-US" sz="4000" dirty="0" smtClean="0"/>
              <a:t>overload</a:t>
            </a:r>
            <a:endParaRPr lang="en-US" sz="4000" dirty="0"/>
          </a:p>
          <a:p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367921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6600" dirty="0" smtClean="0"/>
              <a:t>Questions?</a:t>
            </a:r>
          </a:p>
          <a:p>
            <a:pPr marL="0" indent="0" algn="ctr">
              <a:buNone/>
            </a:pPr>
            <a:r>
              <a:rPr lang="en-US" sz="6600" dirty="0" smtClean="0"/>
              <a:t>Comments?</a:t>
            </a:r>
          </a:p>
          <a:p>
            <a:pPr marL="0" indent="0" algn="ctr">
              <a:buNone/>
            </a:pPr>
            <a:r>
              <a:rPr lang="en-US" sz="6600" dirty="0" smtClean="0"/>
              <a:t>Observations?</a:t>
            </a:r>
            <a:endParaRPr lang="en-US" sz="6600" dirty="0"/>
          </a:p>
        </p:txBody>
      </p:sp>
    </p:spTree>
    <p:extLst>
      <p:ext uri="{BB962C8B-B14F-4D97-AF65-F5344CB8AC3E}">
        <p14:creationId xmlns:p14="http://schemas.microsoft.com/office/powerpoint/2010/main" val="180490649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212</TotalTime>
  <Words>124</Words>
  <Application>Microsoft Office PowerPoint</Application>
  <PresentationFormat>On-screen Show (4:3)</PresentationFormat>
  <Paragraphs>36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1_Office Theme</vt:lpstr>
      <vt:lpstr>Participation of  Lecturer Faculty in Graduate Programs</vt:lpstr>
      <vt:lpstr>Current Handbook Statement</vt:lpstr>
      <vt:lpstr>Results (49 out of 79)</vt:lpstr>
      <vt:lpstr>Proposed Addition</vt:lpstr>
      <vt:lpstr>Proposed Approval Process</vt:lpstr>
      <vt:lpstr>Con’t</vt:lpstr>
      <vt:lpstr>PowerPoint Presentation</vt:lpstr>
    </vt:vector>
  </TitlesOfParts>
  <Company>Auburn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Lecturer Grad Faculty Consideration</dc:title>
  <dc:creator>James Witte</dc:creator>
  <cp:lastModifiedBy>James Witte</cp:lastModifiedBy>
  <cp:revision>9</cp:revision>
  <dcterms:created xsi:type="dcterms:W3CDTF">2016-05-09T16:02:06Z</dcterms:created>
  <dcterms:modified xsi:type="dcterms:W3CDTF">2016-05-16T14:18:30Z</dcterms:modified>
</cp:coreProperties>
</file>