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1"/>
  </p:sldMasterIdLst>
  <p:notesMasterIdLst>
    <p:notesMasterId r:id="rId12"/>
  </p:notesMasterIdLst>
  <p:sldIdLst>
    <p:sldId id="256" r:id="rId2"/>
    <p:sldId id="257" r:id="rId3"/>
    <p:sldId id="258" r:id="rId4"/>
    <p:sldId id="265" r:id="rId5"/>
    <p:sldId id="266" r:id="rId6"/>
    <p:sldId id="267" r:id="rId7"/>
    <p:sldId id="264" r:id="rId8"/>
    <p:sldId id="259" r:id="rId9"/>
    <p:sldId id="260" r:id="rId10"/>
    <p:sldId id="26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Kensler" initials="LAWK"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9" d="100"/>
          <a:sy n="89" d="100"/>
        </p:scale>
        <p:origin x="-19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5-10T15:50:06.225" idx="1">
    <p:pos x="3234" y="2441"/>
    <p:text>Removed the word mid-semester per last meeting's minutes.</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B8DFD3-1D38-4D40-8535-24ADF089693E}" type="datetimeFigureOut">
              <a:rPr lang="en-US" smtClean="0"/>
              <a:t>5/11/2016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122099-2A00-EC43-92F8-080056A9EA37}" type="slidenum">
              <a:rPr lang="en-US" smtClean="0"/>
              <a:t>‹#›</a:t>
            </a:fld>
            <a:endParaRPr lang="en-US"/>
          </a:p>
        </p:txBody>
      </p:sp>
    </p:spTree>
    <p:extLst>
      <p:ext uri="{BB962C8B-B14F-4D97-AF65-F5344CB8AC3E}">
        <p14:creationId xmlns:p14="http://schemas.microsoft.com/office/powerpoint/2010/main" val="212249497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122099-2A00-EC43-92F8-080056A9EA37}" type="slidenum">
              <a:rPr lang="en-US" smtClean="0"/>
              <a:t>1</a:t>
            </a:fld>
            <a:endParaRPr lang="en-US"/>
          </a:p>
        </p:txBody>
      </p:sp>
    </p:spTree>
    <p:extLst>
      <p:ext uri="{BB962C8B-B14F-4D97-AF65-F5344CB8AC3E}">
        <p14:creationId xmlns:p14="http://schemas.microsoft.com/office/powerpoint/2010/main" val="387700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Certificate is not an undergraduate degree; it provides the student with formal recognition of basic exposure to clearly defined skills or knowledge aimed at enhancing professional competency</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30122099-2A00-EC43-92F8-080056A9EA37}" type="slidenum">
              <a:rPr lang="en-US" smtClean="0"/>
              <a:t>2</a:t>
            </a:fld>
            <a:endParaRPr lang="en-US"/>
          </a:p>
        </p:txBody>
      </p:sp>
    </p:spTree>
    <p:extLst>
      <p:ext uri="{BB962C8B-B14F-4D97-AF65-F5344CB8AC3E}">
        <p14:creationId xmlns:p14="http://schemas.microsoft.com/office/powerpoint/2010/main" val="2928641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peer</a:t>
            </a:r>
            <a:r>
              <a:rPr lang="en-US" baseline="0" dirty="0" smtClean="0"/>
              <a:t> institutions have undergraduate Certificates (some are online) and there are instances of ‘double counting’ courses for instance for a major and the Certificate. </a:t>
            </a:r>
            <a:endParaRPr lang="en-US" dirty="0"/>
          </a:p>
        </p:txBody>
      </p:sp>
      <p:sp>
        <p:nvSpPr>
          <p:cNvPr id="4" name="Slide Number Placeholder 3"/>
          <p:cNvSpPr>
            <a:spLocks noGrp="1"/>
          </p:cNvSpPr>
          <p:nvPr>
            <p:ph type="sldNum" sz="quarter" idx="10"/>
          </p:nvPr>
        </p:nvSpPr>
        <p:spPr/>
        <p:txBody>
          <a:bodyPr/>
          <a:lstStyle/>
          <a:p>
            <a:fld id="{30122099-2A00-EC43-92F8-080056A9EA37}" type="slidenum">
              <a:rPr lang="en-US" smtClean="0"/>
              <a:t>3</a:t>
            </a:fld>
            <a:endParaRPr lang="en-US"/>
          </a:p>
        </p:txBody>
      </p:sp>
    </p:spTree>
    <p:extLst>
      <p:ext uri="{BB962C8B-B14F-4D97-AF65-F5344CB8AC3E}">
        <p14:creationId xmlns:p14="http://schemas.microsoft.com/office/powerpoint/2010/main" val="2595493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 are responsible</a:t>
            </a:r>
            <a:r>
              <a:rPr lang="en-US" baseline="0" dirty="0" smtClean="0"/>
              <a:t> for all pre-requisites specified in course requirements for a Certificate. </a:t>
            </a:r>
            <a:endParaRPr lang="en-US" dirty="0"/>
          </a:p>
        </p:txBody>
      </p:sp>
      <p:sp>
        <p:nvSpPr>
          <p:cNvPr id="4" name="Slide Number Placeholder 3"/>
          <p:cNvSpPr>
            <a:spLocks noGrp="1"/>
          </p:cNvSpPr>
          <p:nvPr>
            <p:ph type="sldNum" sz="quarter" idx="10"/>
          </p:nvPr>
        </p:nvSpPr>
        <p:spPr/>
        <p:txBody>
          <a:bodyPr/>
          <a:lstStyle/>
          <a:p>
            <a:fld id="{30122099-2A00-EC43-92F8-080056A9EA37}" type="slidenum">
              <a:rPr lang="en-US" smtClean="0"/>
              <a:t>8</a:t>
            </a:fld>
            <a:endParaRPr lang="en-US"/>
          </a:p>
        </p:txBody>
      </p:sp>
    </p:spTree>
    <p:extLst>
      <p:ext uri="{BB962C8B-B14F-4D97-AF65-F5344CB8AC3E}">
        <p14:creationId xmlns:p14="http://schemas.microsoft.com/office/powerpoint/2010/main" val="1392946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Individual academic units might have higher GPA requirements</a:t>
            </a:r>
            <a:endParaRPr lang="en-US" dirty="0"/>
          </a:p>
        </p:txBody>
      </p:sp>
      <p:sp>
        <p:nvSpPr>
          <p:cNvPr id="4" name="Slide Number Placeholder 3"/>
          <p:cNvSpPr>
            <a:spLocks noGrp="1"/>
          </p:cNvSpPr>
          <p:nvPr>
            <p:ph type="sldNum" sz="quarter" idx="10"/>
          </p:nvPr>
        </p:nvSpPr>
        <p:spPr/>
        <p:txBody>
          <a:bodyPr/>
          <a:lstStyle/>
          <a:p>
            <a:fld id="{30122099-2A00-EC43-92F8-080056A9EA37}" type="slidenum">
              <a:rPr lang="en-US" smtClean="0"/>
              <a:t>9</a:t>
            </a:fld>
            <a:endParaRPr lang="en-US"/>
          </a:p>
        </p:txBody>
      </p:sp>
    </p:spTree>
    <p:extLst>
      <p:ext uri="{BB962C8B-B14F-4D97-AF65-F5344CB8AC3E}">
        <p14:creationId xmlns:p14="http://schemas.microsoft.com/office/powerpoint/2010/main" val="28555717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E30E2307-1E40-4E12-8716-25BFDA8E7013}" type="datetime1">
              <a:rPr lang="en-US" smtClean="0"/>
              <a:pPr/>
              <a:t>5/11/2016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F71C2A61-2E7E-8745-97EA-630987D79D82}" type="datetimeFigureOut">
              <a:rPr lang="en-US" smtClean="0"/>
              <a:t>5/11/2016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F71C2A61-2E7E-8745-97EA-630987D79D82}" type="datetimeFigureOut">
              <a:rPr lang="en-US" smtClean="0"/>
              <a:t>5/11/2016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F71C2A61-2E7E-8745-97EA-630987D79D82}" type="datetimeFigureOut">
              <a:rPr lang="en-US" smtClean="0"/>
              <a:t>5/11/2016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F71C2A61-2E7E-8745-97EA-630987D79D82}" type="datetimeFigureOut">
              <a:rPr lang="en-US" smtClean="0"/>
              <a:t>5/11/2016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F71C2A61-2E7E-8745-97EA-630987D79D82}" type="datetimeFigureOut">
              <a:rPr lang="en-US" smtClean="0"/>
              <a:t>5/11/2016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71C2A61-2E7E-8745-97EA-630987D79D82}" type="datetimeFigureOut">
              <a:rPr lang="en-US" smtClean="0"/>
              <a:t>5/11/2016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CA8B8-A129-FB40-99B4-95D21E534D2A}"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71C2A61-2E7E-8745-97EA-630987D79D82}" type="datetimeFigureOut">
              <a:rPr lang="en-US" smtClean="0"/>
              <a:t>5/11/2016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CA8B8-A129-FB40-99B4-95D21E534D2A}"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71C2A61-2E7E-8745-97EA-630987D79D82}" type="datetimeFigureOut">
              <a:rPr lang="en-US" smtClean="0"/>
              <a:t>5/11/2016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CA8B8-A129-FB40-99B4-95D21E534D2A}"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F71C2A61-2E7E-8745-97EA-630987D79D82}" type="datetimeFigureOut">
              <a:rPr lang="en-US" smtClean="0"/>
              <a:t>5/11/2016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CA8B8-A129-FB40-99B4-95D21E534D2A}"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en-US"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5/11/2016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F71C2A61-2E7E-8745-97EA-630987D79D82}" type="datetimeFigureOut">
              <a:rPr lang="en-US" smtClean="0"/>
              <a:t>5/11/2016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F71C2A61-2E7E-8745-97EA-630987D79D82}" type="datetimeFigureOut">
              <a:rPr lang="en-US" smtClean="0"/>
              <a:t>5/11/2016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2CA8B8-A129-FB40-99B4-95D21E534D2A}"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71C2A61-2E7E-8745-97EA-630987D79D82}" type="datetimeFigureOut">
              <a:rPr lang="en-US" smtClean="0"/>
              <a:t>5/11/2016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2CA8B8-A129-FB40-99B4-95D21E534D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C2A61-2E7E-8745-97EA-630987D79D82}" type="datetimeFigureOut">
              <a:rPr lang="en-US" smtClean="0"/>
              <a:t>5/11/2016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2CA8B8-A129-FB40-99B4-95D21E534D2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1C2A61-2E7E-8745-97EA-630987D79D82}" type="datetimeFigureOut">
              <a:rPr lang="en-US" smtClean="0"/>
              <a:t>5/11/2016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CA8B8-A129-FB40-99B4-95D21E534D2A}"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F71C2A61-2E7E-8745-97EA-630987D79D82}" type="datetimeFigureOut">
              <a:rPr lang="en-US" smtClean="0"/>
              <a:t>5/11/2016</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412CA8B8-A129-FB40-99B4-95D21E534D2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a:t>Proposed Policy </a:t>
            </a:r>
            <a:r>
              <a:rPr lang="en-US" b="1" u="sng" dirty="0" smtClean="0"/>
              <a:t>Revision: Changing the Course Withdrawal Deadline</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University Senate Meeting</a:t>
            </a:r>
          </a:p>
        </p:txBody>
      </p:sp>
    </p:spTree>
    <p:extLst>
      <p:ext uri="{BB962C8B-B14F-4D97-AF65-F5344CB8AC3E}">
        <p14:creationId xmlns:p14="http://schemas.microsoft.com/office/powerpoint/2010/main" val="954343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2718253"/>
            <a:ext cx="8001000" cy="1143000"/>
          </a:xfrm>
        </p:spPr>
        <p:txBody>
          <a:bodyPr/>
          <a:lstStyle/>
          <a:p>
            <a:r>
              <a:rPr lang="en-US" sz="4400" dirty="0" smtClean="0"/>
              <a:t>Questions?</a:t>
            </a:r>
            <a:endParaRPr lang="en-US" sz="4400" dirty="0"/>
          </a:p>
        </p:txBody>
      </p:sp>
    </p:spTree>
    <p:extLst>
      <p:ext uri="{BB962C8B-B14F-4D97-AF65-F5344CB8AC3E}">
        <p14:creationId xmlns:p14="http://schemas.microsoft.com/office/powerpoint/2010/main" val="3264636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001000" cy="682625"/>
          </a:xfrm>
        </p:spPr>
        <p:txBody>
          <a:bodyPr/>
          <a:lstStyle/>
          <a:p>
            <a:r>
              <a:rPr lang="en-US" dirty="0" smtClean="0"/>
              <a:t>Current Policy</a:t>
            </a:r>
            <a:endParaRPr lang="en-US" dirty="0"/>
          </a:p>
        </p:txBody>
      </p:sp>
      <p:sp>
        <p:nvSpPr>
          <p:cNvPr id="3" name="Content Placeholder 2"/>
          <p:cNvSpPr>
            <a:spLocks noGrp="1"/>
          </p:cNvSpPr>
          <p:nvPr>
            <p:ph idx="4294967295"/>
          </p:nvPr>
        </p:nvSpPr>
        <p:spPr>
          <a:xfrm>
            <a:off x="405441" y="1346199"/>
            <a:ext cx="8393501" cy="4692291"/>
          </a:xfrm>
        </p:spPr>
        <p:txBody>
          <a:bodyPr>
            <a:noAutofit/>
          </a:bodyPr>
          <a:lstStyle/>
          <a:p>
            <a:pPr marL="0" indent="0">
              <a:buNone/>
            </a:pPr>
            <a:r>
              <a:rPr lang="en-US" sz="2000" dirty="0" smtClean="0"/>
              <a:t>No </a:t>
            </a:r>
            <a:r>
              <a:rPr lang="en-US" sz="2000" dirty="0"/>
              <a:t>grade penalty is assigned for dropping a course </a:t>
            </a:r>
            <a:r>
              <a:rPr lang="en-US" sz="2000" b="1" dirty="0"/>
              <a:t>on or before mid-term</a:t>
            </a:r>
            <a:r>
              <a:rPr lang="en-US" sz="2000" dirty="0"/>
              <a:t>. A student who withdraws from a course prior to the 15th class day during fall or spring semester will have no grade assignment; however, </a:t>
            </a:r>
            <a:r>
              <a:rPr lang="en-US" sz="2000" b="1" dirty="0"/>
              <a:t>after the first 15 days a W (Withdrawn Passing) grade will be recorded for the course. </a:t>
            </a:r>
            <a:r>
              <a:rPr lang="en-US" sz="2000" dirty="0"/>
              <a:t>For the summer terms, all withdrawals with no W grade assignment must be processed prior to the fifth class day. </a:t>
            </a:r>
            <a:endParaRPr lang="en-US" sz="2000" dirty="0" smtClean="0"/>
          </a:p>
          <a:p>
            <a:pPr marL="0" indent="0">
              <a:buNone/>
            </a:pPr>
            <a:r>
              <a:rPr lang="en-US" sz="2000" dirty="0" smtClean="0"/>
              <a:t>A </a:t>
            </a:r>
            <a:r>
              <a:rPr lang="en-US" sz="2000" dirty="0"/>
              <a:t>course may be dropped with a W </a:t>
            </a:r>
            <a:r>
              <a:rPr lang="en-US" sz="2000" b="1" dirty="0"/>
              <a:t>after midterm only under unusual conditions </a:t>
            </a:r>
            <a:r>
              <a:rPr lang="en-US" sz="2000" dirty="0"/>
              <a:t>such as serious illness of the student, serious illness or death of a member of the student’s immediate family or other seriously disruptive circumstances. When approval for dropping the course under such circumstances is granted by the student’s dean, a W may be assigned only when the instructor indicates that the student is clearly passing the course. Otherwise, a grade of WF (Withdrawn Failing) is assigned</a:t>
            </a:r>
            <a:r>
              <a:rPr lang="en-US" sz="2000" dirty="0" smtClean="0"/>
              <a:t>. </a:t>
            </a:r>
          </a:p>
        </p:txBody>
      </p:sp>
    </p:spTree>
    <p:extLst>
      <p:ext uri="{BB962C8B-B14F-4D97-AF65-F5344CB8AC3E}">
        <p14:creationId xmlns:p14="http://schemas.microsoft.com/office/powerpoint/2010/main" val="4134070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policy</a:t>
            </a:r>
            <a:endParaRPr lang="en-US" dirty="0"/>
          </a:p>
        </p:txBody>
      </p:sp>
      <p:sp>
        <p:nvSpPr>
          <p:cNvPr id="3" name="Content Placeholder 2"/>
          <p:cNvSpPr>
            <a:spLocks noGrp="1"/>
          </p:cNvSpPr>
          <p:nvPr>
            <p:ph idx="1"/>
          </p:nvPr>
        </p:nvSpPr>
        <p:spPr>
          <a:xfrm>
            <a:off x="571500" y="1904999"/>
            <a:ext cx="8001000" cy="4348999"/>
          </a:xfrm>
        </p:spPr>
        <p:txBody>
          <a:bodyPr>
            <a:normAutofit fontScale="92500" lnSpcReduction="10000"/>
          </a:bodyPr>
          <a:lstStyle/>
          <a:p>
            <a:pPr marL="0" indent="0">
              <a:buNone/>
            </a:pPr>
            <a:r>
              <a:rPr lang="en-US" sz="2000" dirty="0"/>
              <a:t>No grade penalty is assigned for dropping a course </a:t>
            </a:r>
            <a:r>
              <a:rPr lang="en-US" sz="2000" b="1" u="sng" dirty="0"/>
              <a:t>on or before </a:t>
            </a:r>
            <a:r>
              <a:rPr lang="en-US" sz="2000" b="1" u="sng" dirty="0" smtClean="0"/>
              <a:t>the last business day prior to the opening of registration for the following term</a:t>
            </a:r>
            <a:r>
              <a:rPr lang="en-US" sz="2000" b="1" dirty="0" smtClean="0"/>
              <a:t>.</a:t>
            </a:r>
            <a:r>
              <a:rPr lang="en-US" sz="2000" dirty="0" smtClean="0"/>
              <a:t> </a:t>
            </a:r>
            <a:r>
              <a:rPr lang="en-US" sz="2000" dirty="0"/>
              <a:t>A student who withdraws from a course prior to the 15th class day during fall or spring semester will have no grade assignment; however, after the first 15 days a W (Withdrawn Passing) grade will be recorded for the course.</a:t>
            </a:r>
            <a:r>
              <a:rPr lang="en-US" sz="2000" b="1" dirty="0"/>
              <a:t> </a:t>
            </a:r>
            <a:r>
              <a:rPr lang="en-US" sz="2000" dirty="0"/>
              <a:t>For the summer terms, all withdrawals with no W grade assignment must be processed prior to the fifth class day. </a:t>
            </a:r>
          </a:p>
          <a:p>
            <a:pPr marL="0" indent="0">
              <a:buNone/>
            </a:pPr>
            <a:r>
              <a:rPr lang="en-US" sz="2000" dirty="0"/>
              <a:t>A course may be dropped with a W </a:t>
            </a:r>
            <a:r>
              <a:rPr lang="en-US" sz="2000" b="1" u="sng" dirty="0"/>
              <a:t>after </a:t>
            </a:r>
            <a:r>
              <a:rPr lang="en-US" sz="2000" b="1" u="sng" dirty="0" smtClean="0"/>
              <a:t>the withdrawal deadline </a:t>
            </a:r>
            <a:r>
              <a:rPr lang="en-US" sz="2000" b="1" dirty="0"/>
              <a:t>only under unusual conditions </a:t>
            </a:r>
            <a:r>
              <a:rPr lang="en-US" sz="2000" dirty="0"/>
              <a:t>such as serious illness of the student, serious illness or death of a member of the student’s immediate family or other seriously disruptive circumstances. When approval for dropping the course under such circumstances is granted by the student’s dean, a W may be assigned only when the instructor indicates that the student is clearly passing the course. Otherwise, a grade of WF (Withdrawn Failing) is assigned. </a:t>
            </a:r>
          </a:p>
          <a:p>
            <a:pPr lvl="1"/>
            <a:endParaRPr lang="en-US" dirty="0"/>
          </a:p>
        </p:txBody>
      </p:sp>
    </p:spTree>
    <p:extLst>
      <p:ext uri="{BB962C8B-B14F-4D97-AF65-F5344CB8AC3E}">
        <p14:creationId xmlns:p14="http://schemas.microsoft.com/office/powerpoint/2010/main" val="2297639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Policy: Summer</a:t>
            </a:r>
            <a:endParaRPr lang="en-US" dirty="0"/>
          </a:p>
        </p:txBody>
      </p:sp>
      <p:sp>
        <p:nvSpPr>
          <p:cNvPr id="3" name="Content Placeholder 2"/>
          <p:cNvSpPr>
            <a:spLocks noGrp="1"/>
          </p:cNvSpPr>
          <p:nvPr>
            <p:ph idx="1"/>
          </p:nvPr>
        </p:nvSpPr>
        <p:spPr>
          <a:xfrm>
            <a:off x="571500" y="1905000"/>
            <a:ext cx="8572500" cy="4114800"/>
          </a:xfrm>
        </p:spPr>
        <p:txBody>
          <a:bodyPr>
            <a:normAutofit fontScale="92500"/>
          </a:bodyPr>
          <a:lstStyle/>
          <a:p>
            <a:r>
              <a:rPr lang="en-US" dirty="0"/>
              <a:t>The proposed new last date of withdrawal recommends a date of approximately the 56</a:t>
            </a:r>
            <a:r>
              <a:rPr lang="en-US" baseline="30000" dirty="0"/>
              <a:t>th</a:t>
            </a:r>
            <a:r>
              <a:rPr lang="en-US" dirty="0"/>
              <a:t> day  (or so) of a </a:t>
            </a:r>
            <a:r>
              <a:rPr lang="en-US" dirty="0" smtClean="0"/>
              <a:t>70-73 </a:t>
            </a:r>
            <a:r>
              <a:rPr lang="en-US" dirty="0"/>
              <a:t>calendar day term. This is about 72% into the term. This will occasionally fluctuate due to holidays and term length variations.  </a:t>
            </a:r>
          </a:p>
          <a:p>
            <a:r>
              <a:rPr lang="en-US" dirty="0"/>
              <a:t>Applying 72% rule to the summer and mini summer terms results in a recommendation that the summer last date to withdraw from a course should be: </a:t>
            </a:r>
          </a:p>
          <a:p>
            <a:pPr marL="457200" lvl="1" indent="0">
              <a:buNone/>
            </a:pPr>
            <a:r>
              <a:rPr lang="en-US" dirty="0" smtClean="0"/>
              <a:t>Full </a:t>
            </a:r>
            <a:r>
              <a:rPr lang="en-US" dirty="0"/>
              <a:t>Summer – the </a:t>
            </a:r>
            <a:r>
              <a:rPr lang="en-US" dirty="0" smtClean="0"/>
              <a:t>35</a:t>
            </a:r>
            <a:r>
              <a:rPr lang="en-US" baseline="30000" dirty="0" smtClean="0"/>
              <a:t>th</a:t>
            </a:r>
            <a:r>
              <a:rPr lang="en-US" dirty="0" smtClean="0"/>
              <a:t> </a:t>
            </a:r>
            <a:r>
              <a:rPr lang="en-US" dirty="0"/>
              <a:t>day of a </a:t>
            </a:r>
            <a:r>
              <a:rPr lang="en-US" dirty="0" smtClean="0"/>
              <a:t>48 </a:t>
            </a:r>
            <a:r>
              <a:rPr lang="en-US" dirty="0"/>
              <a:t>day </a:t>
            </a:r>
            <a:r>
              <a:rPr lang="en-US" dirty="0" smtClean="0"/>
              <a:t>term.</a:t>
            </a:r>
          </a:p>
          <a:p>
            <a:pPr marL="457200" lvl="1" indent="0">
              <a:buNone/>
            </a:pPr>
            <a:r>
              <a:rPr lang="en-US" dirty="0" smtClean="0"/>
              <a:t>First </a:t>
            </a:r>
            <a:r>
              <a:rPr lang="en-US" dirty="0"/>
              <a:t>and Second Mini Summer terms – the </a:t>
            </a:r>
            <a:r>
              <a:rPr lang="en-US" dirty="0" smtClean="0"/>
              <a:t>17</a:t>
            </a:r>
            <a:r>
              <a:rPr lang="en-US" baseline="30000" dirty="0" smtClean="0"/>
              <a:t>th</a:t>
            </a:r>
            <a:r>
              <a:rPr lang="en-US" dirty="0" smtClean="0"/>
              <a:t> </a:t>
            </a:r>
            <a:r>
              <a:rPr lang="en-US" dirty="0"/>
              <a:t>day of a </a:t>
            </a:r>
            <a:r>
              <a:rPr lang="en-US" dirty="0" smtClean="0"/>
              <a:t>24 day term</a:t>
            </a:r>
            <a:r>
              <a:rPr lang="en-US" dirty="0"/>
              <a:t>.</a:t>
            </a:r>
          </a:p>
          <a:p>
            <a:endParaRPr lang="en-US" dirty="0"/>
          </a:p>
        </p:txBody>
      </p:sp>
    </p:spTree>
    <p:extLst>
      <p:ext uri="{BB962C8B-B14F-4D97-AF65-F5344CB8AC3E}">
        <p14:creationId xmlns:p14="http://schemas.microsoft.com/office/powerpoint/2010/main" val="1677462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example, this summer:</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027395785"/>
              </p:ext>
            </p:extLst>
          </p:nvPr>
        </p:nvGraphicFramePr>
        <p:xfrm>
          <a:off x="1439500" y="2046084"/>
          <a:ext cx="6172880" cy="3559823"/>
        </p:xfrm>
        <a:graphic>
          <a:graphicData uri="http://schemas.openxmlformats.org/drawingml/2006/table">
            <a:tbl>
              <a:tblPr firstRow="1" firstCol="1" bandRow="1"/>
              <a:tblGrid>
                <a:gridCol w="1456841">
                  <a:extLst>
                    <a:ext uri="{9D8B030D-6E8A-4147-A177-3AD203B41FA5}">
                      <a16:colId xmlns="" xmlns:a16="http://schemas.microsoft.com/office/drawing/2014/main" val="3555244156"/>
                    </a:ext>
                  </a:extLst>
                </a:gridCol>
                <a:gridCol w="1550311">
                  <a:extLst>
                    <a:ext uri="{9D8B030D-6E8A-4147-A177-3AD203B41FA5}">
                      <a16:colId xmlns="" xmlns:a16="http://schemas.microsoft.com/office/drawing/2014/main" val="1424900496"/>
                    </a:ext>
                  </a:extLst>
                </a:gridCol>
                <a:gridCol w="1578029">
                  <a:extLst>
                    <a:ext uri="{9D8B030D-6E8A-4147-A177-3AD203B41FA5}">
                      <a16:colId xmlns="" xmlns:a16="http://schemas.microsoft.com/office/drawing/2014/main" val="1357573998"/>
                    </a:ext>
                  </a:extLst>
                </a:gridCol>
                <a:gridCol w="1587699">
                  <a:extLst>
                    <a:ext uri="{9D8B030D-6E8A-4147-A177-3AD203B41FA5}">
                      <a16:colId xmlns="" xmlns:a16="http://schemas.microsoft.com/office/drawing/2014/main" val="2976275615"/>
                    </a:ext>
                  </a:extLst>
                </a:gridCol>
              </a:tblGrid>
              <a:tr h="1365263">
                <a:tc>
                  <a:txBody>
                    <a:bodyPr/>
                    <a:lstStyle/>
                    <a:p>
                      <a:pPr marL="0" marR="0" algn="ctr">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2016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Term Length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Current withdrawal</a:t>
                      </a:r>
                    </a:p>
                    <a:p>
                      <a:pPr marL="0" marR="0" algn="ctr">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date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Proposed withdrawal date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0995983"/>
                  </a:ext>
                </a:extLst>
              </a:tr>
              <a:tr h="682631">
                <a:tc>
                  <a:txBody>
                    <a:bodyPr/>
                    <a:lstStyle/>
                    <a:p>
                      <a:pPr marL="0" marR="0">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Full Summer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48 days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0" dirty="0" smtClean="0">
                          <a:effectLst/>
                          <a:latin typeface="Calibri" panose="020F0502020204030204" pitchFamily="34" charset="0"/>
                          <a:ea typeface="Calibri" panose="020F0502020204030204" pitchFamily="34" charset="0"/>
                          <a:cs typeface="Times New Roman" panose="02020603050405020304" pitchFamily="18" charset="0"/>
                        </a:rPr>
                        <a:t>June</a:t>
                      </a:r>
                      <a:r>
                        <a:rPr lang="en-US" sz="2400" b="0" baseline="0" dirty="0" smtClean="0">
                          <a:effectLst/>
                          <a:latin typeface="Calibri" panose="020F0502020204030204" pitchFamily="34" charset="0"/>
                          <a:ea typeface="Calibri" panose="020F0502020204030204" pitchFamily="34" charset="0"/>
                          <a:cs typeface="Times New Roman" panose="02020603050405020304" pitchFamily="18" charset="0"/>
                        </a:rPr>
                        <a:t> 22</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July </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7</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664245418"/>
                  </a:ext>
                </a:extLst>
              </a:tr>
              <a:tr h="682631">
                <a:tc>
                  <a:txBody>
                    <a:bodyPr/>
                    <a:lstStyle/>
                    <a:p>
                      <a:pPr marL="0" marR="0">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#1 Mini Summer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24 days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June </a:t>
                      </a: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June </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10 </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855966630"/>
                  </a:ext>
                </a:extLst>
              </a:tr>
              <a:tr h="682631">
                <a:tc>
                  <a:txBody>
                    <a:bodyPr/>
                    <a:lstStyle/>
                    <a:p>
                      <a:pPr marL="0" marR="0">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#2 Mini Summer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24 days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July </a:t>
                      </a: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13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July </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19</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94418547"/>
                  </a:ext>
                </a:extLst>
              </a:tr>
            </a:tbl>
          </a:graphicData>
        </a:graphic>
      </p:graphicFrame>
    </p:spTree>
    <p:extLst>
      <p:ext uri="{BB962C8B-B14F-4D97-AF65-F5344CB8AC3E}">
        <p14:creationId xmlns:p14="http://schemas.microsoft.com/office/powerpoint/2010/main" val="967376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example, next year:</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75206265"/>
              </p:ext>
            </p:extLst>
          </p:nvPr>
        </p:nvGraphicFramePr>
        <p:xfrm>
          <a:off x="697117" y="1874068"/>
          <a:ext cx="7994210" cy="4625285"/>
        </p:xfrm>
        <a:graphic>
          <a:graphicData uri="http://schemas.openxmlformats.org/drawingml/2006/table">
            <a:tbl>
              <a:tblPr firstRow="1" firstCol="1" bandRow="1"/>
              <a:tblGrid>
                <a:gridCol w="1886687">
                  <a:extLst>
                    <a:ext uri="{9D8B030D-6E8A-4147-A177-3AD203B41FA5}">
                      <a16:colId xmlns="" xmlns:a16="http://schemas.microsoft.com/office/drawing/2014/main" val="211116770"/>
                    </a:ext>
                  </a:extLst>
                </a:gridCol>
                <a:gridCol w="2007735">
                  <a:extLst>
                    <a:ext uri="{9D8B030D-6E8A-4147-A177-3AD203B41FA5}">
                      <a16:colId xmlns="" xmlns:a16="http://schemas.microsoft.com/office/drawing/2014/main" val="1897403253"/>
                    </a:ext>
                  </a:extLst>
                </a:gridCol>
                <a:gridCol w="2043633">
                  <a:extLst>
                    <a:ext uri="{9D8B030D-6E8A-4147-A177-3AD203B41FA5}">
                      <a16:colId xmlns="" xmlns:a16="http://schemas.microsoft.com/office/drawing/2014/main" val="4137954036"/>
                    </a:ext>
                  </a:extLst>
                </a:gridCol>
                <a:gridCol w="2056155">
                  <a:extLst>
                    <a:ext uri="{9D8B030D-6E8A-4147-A177-3AD203B41FA5}">
                      <a16:colId xmlns="" xmlns:a16="http://schemas.microsoft.com/office/drawing/2014/main" val="376773134"/>
                    </a:ext>
                  </a:extLst>
                </a:gridCol>
              </a:tblGrid>
              <a:tr h="1264898">
                <a:tc>
                  <a:txBody>
                    <a:bodyPr/>
                    <a:lstStyle/>
                    <a:p>
                      <a:pPr marL="0" marR="0" algn="ctr">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2016 - 17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Term Length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Current withdrawal</a:t>
                      </a:r>
                    </a:p>
                    <a:p>
                      <a:pPr marL="0" marR="0" algn="ctr">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date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Proposed withdrawal date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61440662"/>
                  </a:ext>
                </a:extLst>
              </a:tr>
              <a:tr h="632449">
                <a:tc>
                  <a:txBody>
                    <a:bodyPr/>
                    <a:lstStyle/>
                    <a:p>
                      <a:pPr marL="0" marR="0">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Fall 2016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73 </a:t>
                      </a:r>
                      <a:r>
                        <a:rPr lang="en-US" sz="2400" dirty="0">
                          <a:effectLst/>
                          <a:latin typeface="Calibri" panose="020F0502020204030204" pitchFamily="34" charset="0"/>
                          <a:ea typeface="Calibri" panose="020F0502020204030204" pitchFamily="34" charset="0"/>
                          <a:cs typeface="Times New Roman" panose="02020603050405020304" pitchFamily="18" charset="0"/>
                        </a:rPr>
                        <a:t>days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457200">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October 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November 4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629168804"/>
                  </a:ext>
                </a:extLst>
              </a:tr>
              <a:tr h="632449">
                <a:tc>
                  <a:txBody>
                    <a:bodyPr/>
                    <a:lstStyle/>
                    <a:p>
                      <a:pPr marL="0" marR="0">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Spring 2017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72 </a:t>
                      </a:r>
                      <a:r>
                        <a:rPr lang="en-US" sz="2400" dirty="0">
                          <a:effectLst/>
                          <a:latin typeface="Calibri" panose="020F0502020204030204" pitchFamily="34" charset="0"/>
                          <a:ea typeface="Calibri" panose="020F0502020204030204" pitchFamily="34" charset="0"/>
                          <a:cs typeface="Times New Roman" panose="02020603050405020304" pitchFamily="18" charset="0"/>
                        </a:rPr>
                        <a:t>days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457200">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March 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March 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94749884"/>
                  </a:ext>
                </a:extLst>
              </a:tr>
              <a:tr h="632449">
                <a:tc>
                  <a:txBody>
                    <a:bodyPr/>
                    <a:lstStyle/>
                    <a:p>
                      <a:pPr marL="0" marR="0">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Full Summer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48 </a:t>
                      </a:r>
                      <a:r>
                        <a:rPr lang="en-US" sz="2400" dirty="0">
                          <a:effectLst/>
                          <a:latin typeface="Calibri" panose="020F0502020204030204" pitchFamily="34" charset="0"/>
                          <a:ea typeface="Calibri" panose="020F0502020204030204" pitchFamily="34" charset="0"/>
                          <a:cs typeface="Times New Roman" panose="02020603050405020304" pitchFamily="18" charset="0"/>
                        </a:rPr>
                        <a:t>days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457200">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June 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effectLst/>
                          <a:latin typeface="Calibri" panose="020F0502020204030204" pitchFamily="34" charset="0"/>
                          <a:ea typeface="Calibri" panose="020F0502020204030204" pitchFamily="34" charset="0"/>
                          <a:cs typeface="Times New Roman" panose="02020603050405020304" pitchFamily="18" charset="0"/>
                        </a:rPr>
                        <a:t>July </a:t>
                      </a:r>
                      <a:r>
                        <a:rPr lang="en-US" sz="2400" b="1" smtClean="0">
                          <a:effectLst/>
                          <a:latin typeface="Calibri" panose="020F0502020204030204" pitchFamily="34" charset="0"/>
                          <a:ea typeface="Calibri" panose="020F0502020204030204" pitchFamily="34" charset="0"/>
                          <a:cs typeface="Times New Roman" panose="02020603050405020304" pitchFamily="18" charset="0"/>
                        </a:rPr>
                        <a:t>8</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55439291"/>
                  </a:ext>
                </a:extLst>
              </a:tr>
              <a:tr h="632449">
                <a:tc>
                  <a:txBody>
                    <a:bodyPr/>
                    <a:lstStyle/>
                    <a:p>
                      <a:pPr marL="0" marR="0">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#1 Mini Summer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24 days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effectLst/>
                          <a:latin typeface="Calibri" panose="020F0502020204030204" pitchFamily="34" charset="0"/>
                          <a:ea typeface="Calibri" panose="020F0502020204030204" pitchFamily="34" charset="0"/>
                          <a:cs typeface="Times New Roman" panose="02020603050405020304" pitchFamily="18" charset="0"/>
                        </a:rPr>
                        <a:t>June 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June </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12</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35299885"/>
                  </a:ext>
                </a:extLst>
              </a:tr>
              <a:tr h="632449">
                <a:tc>
                  <a:txBody>
                    <a:bodyPr/>
                    <a:lstStyle/>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#2 Mini Summer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24 days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July 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July </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18</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63303300"/>
                  </a:ext>
                </a:extLst>
              </a:tr>
            </a:tbl>
          </a:graphicData>
        </a:graphic>
      </p:graphicFrame>
    </p:spTree>
    <p:extLst>
      <p:ext uri="{BB962C8B-B14F-4D97-AF65-F5344CB8AC3E}">
        <p14:creationId xmlns:p14="http://schemas.microsoft.com/office/powerpoint/2010/main" val="1960679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practical terms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In Fall 2016, course registration for Spring 2017 will begin on </a:t>
            </a:r>
            <a:r>
              <a:rPr lang="en-US" b="1" u="sng" dirty="0" smtClean="0"/>
              <a:t>Monday, November 7.</a:t>
            </a:r>
          </a:p>
          <a:p>
            <a:pPr marL="0" indent="0">
              <a:buNone/>
            </a:pPr>
            <a:r>
              <a:rPr lang="en-US" b="1" u="sng" dirty="0" smtClean="0"/>
              <a:t>Proposed</a:t>
            </a:r>
            <a:r>
              <a:rPr lang="en-US" dirty="0" smtClean="0"/>
              <a:t> last day to withdraw from a course:   </a:t>
            </a:r>
            <a:r>
              <a:rPr lang="en-US" b="1" u="sng" dirty="0" smtClean="0"/>
              <a:t>Friday</a:t>
            </a:r>
            <a:r>
              <a:rPr lang="en-US" b="1" u="sng" dirty="0"/>
              <a:t>, November </a:t>
            </a:r>
            <a:r>
              <a:rPr lang="en-US" b="1" u="sng" dirty="0" smtClean="0"/>
              <a:t>4</a:t>
            </a:r>
          </a:p>
          <a:p>
            <a:pPr marL="0" indent="0">
              <a:buNone/>
            </a:pPr>
            <a:r>
              <a:rPr lang="en-US" b="1" u="sng" dirty="0" smtClean="0"/>
              <a:t>Current</a:t>
            </a:r>
            <a:r>
              <a:rPr lang="en-US" dirty="0" smtClean="0"/>
              <a:t> last day to withdraw from a course:  </a:t>
            </a:r>
            <a:r>
              <a:rPr lang="en-US" b="1" u="sng" dirty="0" smtClean="0"/>
              <a:t>Wednesday, October 5</a:t>
            </a:r>
          </a:p>
          <a:p>
            <a:pPr marL="0" indent="0">
              <a:buNone/>
            </a:pPr>
            <a:r>
              <a:rPr lang="en-US" b="1" u="sng" dirty="0" smtClean="0"/>
              <a:t>Change: 22 additional class days.</a:t>
            </a:r>
          </a:p>
          <a:p>
            <a:pPr marL="0" indent="0">
              <a:buNone/>
            </a:pPr>
            <a:endParaRPr lang="en-US" b="1" u="sng" dirty="0" smtClean="0"/>
          </a:p>
          <a:p>
            <a:pPr marL="0" indent="0">
              <a:buNone/>
            </a:pPr>
            <a:r>
              <a:rPr lang="en-US" b="1" dirty="0" smtClean="0"/>
              <a:t>NOTE: Registration for Spring semester begins on the first Monday of November; registration for Summer and Fall semesters begins on the First Monday of April.</a:t>
            </a:r>
            <a:endParaRPr lang="en-US" dirty="0"/>
          </a:p>
        </p:txBody>
      </p:sp>
    </p:spTree>
    <p:extLst>
      <p:ext uri="{BB962C8B-B14F-4D97-AF65-F5344CB8AC3E}">
        <p14:creationId xmlns:p14="http://schemas.microsoft.com/office/powerpoint/2010/main" val="3589973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Faculty would have more time to provided graded feedback to students prior to the withdrawal deadline.</a:t>
            </a:r>
          </a:p>
          <a:p>
            <a:r>
              <a:rPr lang="en-US" dirty="0" smtClean="0"/>
              <a:t>Students would have more time to determine whether adjustments in their study habits would result in greater success in the course, potentially resulting in fewer course drops and more likely four-year degree completion.</a:t>
            </a:r>
          </a:p>
          <a:p>
            <a:r>
              <a:rPr lang="en-US" dirty="0" smtClean="0"/>
              <a:t>Students would have more time to discuss a possible course withdrawal with their professors, advisors, and parents about its implications on their time to degree, progression in the major, financial aid status, and other concerns.</a:t>
            </a:r>
          </a:p>
          <a:p>
            <a:r>
              <a:rPr lang="en-US" dirty="0" smtClean="0"/>
              <a:t>A survey of peer institutions suggests that withdrawal dates during week 11 are typical.</a:t>
            </a:r>
          </a:p>
          <a:p>
            <a:endParaRPr lang="en-US" dirty="0"/>
          </a:p>
        </p:txBody>
      </p:sp>
    </p:spTree>
    <p:extLst>
      <p:ext uri="{BB962C8B-B14F-4D97-AF65-F5344CB8AC3E}">
        <p14:creationId xmlns:p14="http://schemas.microsoft.com/office/powerpoint/2010/main" val="2749904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Institutions</a:t>
            </a:r>
            <a:endParaRPr lang="en-US" dirty="0"/>
          </a:p>
        </p:txBody>
      </p:sp>
      <p:sp>
        <p:nvSpPr>
          <p:cNvPr id="3" name="Content Placeholder 2"/>
          <p:cNvSpPr>
            <a:spLocks noGrp="1"/>
          </p:cNvSpPr>
          <p:nvPr>
            <p:ph sz="half" idx="1"/>
          </p:nvPr>
        </p:nvSpPr>
        <p:spPr>
          <a:xfrm>
            <a:off x="571500" y="1639019"/>
            <a:ext cx="3749040" cy="4399832"/>
          </a:xfrm>
        </p:spPr>
        <p:txBody>
          <a:bodyPr>
            <a:noAutofit/>
          </a:bodyPr>
          <a:lstStyle/>
          <a:p>
            <a:pPr>
              <a:lnSpc>
                <a:spcPct val="120000"/>
              </a:lnSpc>
            </a:pPr>
            <a:r>
              <a:rPr lang="en-US" sz="1500" dirty="0" smtClean="0"/>
              <a:t>Auburn University: End </a:t>
            </a:r>
            <a:r>
              <a:rPr lang="en-US" sz="1500" smtClean="0"/>
              <a:t>of </a:t>
            </a:r>
            <a:r>
              <a:rPr lang="en-US" sz="1500" smtClean="0"/>
              <a:t>8</a:t>
            </a:r>
            <a:r>
              <a:rPr lang="en-US" sz="1500" baseline="30000" smtClean="0"/>
              <a:t>th</a:t>
            </a:r>
            <a:r>
              <a:rPr lang="en-US" sz="1500" smtClean="0"/>
              <a:t> </a:t>
            </a:r>
            <a:r>
              <a:rPr lang="en-US" sz="1500" dirty="0" smtClean="0"/>
              <a:t>week</a:t>
            </a:r>
          </a:p>
          <a:p>
            <a:pPr>
              <a:lnSpc>
                <a:spcPct val="120000"/>
              </a:lnSpc>
            </a:pPr>
            <a:r>
              <a:rPr lang="en-US" sz="1500" dirty="0" smtClean="0"/>
              <a:t>Univ. of Alabama: End of 10</a:t>
            </a:r>
            <a:r>
              <a:rPr lang="en-US" sz="1500" baseline="30000" dirty="0" smtClean="0"/>
              <a:t>th</a:t>
            </a:r>
            <a:r>
              <a:rPr lang="en-US" sz="1500" dirty="0" smtClean="0"/>
              <a:t> week</a:t>
            </a:r>
          </a:p>
          <a:p>
            <a:r>
              <a:rPr lang="en-US" sz="1500" dirty="0" smtClean="0"/>
              <a:t>Univ. of Georgia:  End of 10</a:t>
            </a:r>
            <a:r>
              <a:rPr lang="en-US" sz="1500" baseline="30000" dirty="0" smtClean="0"/>
              <a:t>th</a:t>
            </a:r>
            <a:r>
              <a:rPr lang="en-US" sz="1500" dirty="0" smtClean="0"/>
              <a:t> week</a:t>
            </a:r>
          </a:p>
          <a:p>
            <a:r>
              <a:rPr lang="en-US" sz="1500" dirty="0" smtClean="0"/>
              <a:t>University of Florida: 12</a:t>
            </a:r>
            <a:r>
              <a:rPr lang="en-US" sz="1500" baseline="30000" dirty="0" smtClean="0"/>
              <a:t>th</a:t>
            </a:r>
            <a:r>
              <a:rPr lang="en-US" sz="1500" dirty="0" smtClean="0"/>
              <a:t> week*</a:t>
            </a:r>
          </a:p>
          <a:p>
            <a:r>
              <a:rPr lang="en-US" sz="1500" dirty="0" smtClean="0"/>
              <a:t>Univ. of Kentucky:  End of 11</a:t>
            </a:r>
            <a:r>
              <a:rPr lang="en-US" sz="1500" baseline="30000" dirty="0" smtClean="0"/>
              <a:t>th</a:t>
            </a:r>
            <a:r>
              <a:rPr lang="en-US" sz="1500" dirty="0" smtClean="0"/>
              <a:t> week</a:t>
            </a:r>
          </a:p>
          <a:p>
            <a:r>
              <a:rPr lang="en-US" sz="1500" dirty="0" smtClean="0"/>
              <a:t>Univ. of Missouri: End of 5</a:t>
            </a:r>
            <a:r>
              <a:rPr lang="en-US" sz="1500" baseline="30000" dirty="0" smtClean="0"/>
              <a:t>th</a:t>
            </a:r>
            <a:r>
              <a:rPr lang="en-US" sz="1500" dirty="0" smtClean="0"/>
              <a:t> week</a:t>
            </a:r>
          </a:p>
          <a:p>
            <a:r>
              <a:rPr lang="en-US" sz="1500" dirty="0" smtClean="0"/>
              <a:t>Univ. of South Carolina: End of 7</a:t>
            </a:r>
            <a:r>
              <a:rPr lang="en-US" sz="1500" baseline="30000" dirty="0" smtClean="0"/>
              <a:t>th</a:t>
            </a:r>
            <a:r>
              <a:rPr lang="en-US" sz="1500" dirty="0" smtClean="0"/>
              <a:t> week</a:t>
            </a:r>
          </a:p>
          <a:p>
            <a:r>
              <a:rPr lang="en-US" sz="1500" dirty="0" smtClean="0"/>
              <a:t>University of Tennessee: 12</a:t>
            </a:r>
            <a:r>
              <a:rPr lang="en-US" sz="1500" baseline="30000" dirty="0" smtClean="0"/>
              <a:t>th</a:t>
            </a:r>
            <a:r>
              <a:rPr lang="en-US" sz="1500" dirty="0" smtClean="0"/>
              <a:t> week</a:t>
            </a:r>
          </a:p>
        </p:txBody>
      </p:sp>
      <p:sp>
        <p:nvSpPr>
          <p:cNvPr id="4" name="Content Placeholder 3"/>
          <p:cNvSpPr>
            <a:spLocks noGrp="1"/>
          </p:cNvSpPr>
          <p:nvPr>
            <p:ph sz="half" idx="2"/>
          </p:nvPr>
        </p:nvSpPr>
        <p:spPr>
          <a:xfrm>
            <a:off x="4735902" y="1936751"/>
            <a:ext cx="3836598" cy="4446796"/>
          </a:xfrm>
        </p:spPr>
        <p:txBody>
          <a:bodyPr>
            <a:normAutofit fontScale="70000" lnSpcReduction="20000"/>
          </a:bodyPr>
          <a:lstStyle/>
          <a:p>
            <a:r>
              <a:rPr lang="en-US" dirty="0"/>
              <a:t>Vanderbilt University:  End of 9</a:t>
            </a:r>
            <a:r>
              <a:rPr lang="en-US" baseline="30000" dirty="0"/>
              <a:t>th</a:t>
            </a:r>
            <a:r>
              <a:rPr lang="en-US" dirty="0"/>
              <a:t> week</a:t>
            </a:r>
          </a:p>
          <a:p>
            <a:r>
              <a:rPr lang="en-US" dirty="0"/>
              <a:t>University of Arkansas: End of 14</a:t>
            </a:r>
            <a:r>
              <a:rPr lang="en-US" baseline="30000" dirty="0"/>
              <a:t>th</a:t>
            </a:r>
            <a:r>
              <a:rPr lang="en-US" dirty="0"/>
              <a:t> week</a:t>
            </a:r>
          </a:p>
          <a:p>
            <a:r>
              <a:rPr lang="en-US" dirty="0"/>
              <a:t>Louisiana State </a:t>
            </a:r>
            <a:r>
              <a:rPr lang="en-US" dirty="0" smtClean="0"/>
              <a:t>Univ.: </a:t>
            </a:r>
            <a:r>
              <a:rPr lang="en-US" dirty="0"/>
              <a:t>End of 11</a:t>
            </a:r>
            <a:r>
              <a:rPr lang="en-US" baseline="30000" dirty="0"/>
              <a:t>th</a:t>
            </a:r>
            <a:r>
              <a:rPr lang="en-US" dirty="0"/>
              <a:t> week*</a:t>
            </a:r>
          </a:p>
          <a:p>
            <a:r>
              <a:rPr lang="en-US" dirty="0" smtClean="0"/>
              <a:t>Univ. </a:t>
            </a:r>
            <a:r>
              <a:rPr lang="en-US" dirty="0"/>
              <a:t>of Mississippi: Beginning of 7</a:t>
            </a:r>
            <a:r>
              <a:rPr lang="en-US" baseline="30000" dirty="0"/>
              <a:t>th</a:t>
            </a:r>
            <a:r>
              <a:rPr lang="en-US" dirty="0"/>
              <a:t> week</a:t>
            </a:r>
          </a:p>
          <a:p>
            <a:r>
              <a:rPr lang="en-US" dirty="0"/>
              <a:t>Mississippi State </a:t>
            </a:r>
            <a:r>
              <a:rPr lang="en-US" dirty="0" smtClean="0"/>
              <a:t>Univ.:  </a:t>
            </a:r>
            <a:r>
              <a:rPr lang="en-US" dirty="0"/>
              <a:t>End of 8</a:t>
            </a:r>
            <a:r>
              <a:rPr lang="en-US" baseline="30000" dirty="0"/>
              <a:t>th</a:t>
            </a:r>
            <a:r>
              <a:rPr lang="en-US" dirty="0"/>
              <a:t> week</a:t>
            </a:r>
          </a:p>
          <a:p>
            <a:r>
              <a:rPr lang="en-US" dirty="0"/>
              <a:t>Texas A&amp;M </a:t>
            </a:r>
            <a:r>
              <a:rPr lang="en-US" dirty="0" smtClean="0"/>
              <a:t>Univ.:  </a:t>
            </a:r>
            <a:r>
              <a:rPr lang="en-US" dirty="0"/>
              <a:t>End of 12</a:t>
            </a:r>
            <a:r>
              <a:rPr lang="en-US" baseline="30000" dirty="0"/>
              <a:t>th</a:t>
            </a:r>
            <a:r>
              <a:rPr lang="en-US" dirty="0"/>
              <a:t> week</a:t>
            </a:r>
          </a:p>
          <a:p>
            <a:r>
              <a:rPr lang="en-US" dirty="0"/>
              <a:t>Clemson </a:t>
            </a:r>
            <a:r>
              <a:rPr lang="en-US" dirty="0" smtClean="0"/>
              <a:t>Univ.:  </a:t>
            </a:r>
            <a:r>
              <a:rPr lang="en-US" dirty="0"/>
              <a:t>Beginning of 11</a:t>
            </a:r>
            <a:r>
              <a:rPr lang="en-US" baseline="30000" dirty="0"/>
              <a:t>th</a:t>
            </a:r>
            <a:r>
              <a:rPr lang="en-US" dirty="0"/>
              <a:t> </a:t>
            </a:r>
            <a:r>
              <a:rPr lang="en-US" dirty="0" smtClean="0"/>
              <a:t>week</a:t>
            </a:r>
          </a:p>
          <a:p>
            <a:pPr marL="0" indent="0">
              <a:buNone/>
            </a:pPr>
            <a:r>
              <a:rPr lang="en-US" dirty="0" smtClean="0"/>
              <a:t>* U of F and LSU also place restrictions on the total number of W’s a student may earn.</a:t>
            </a:r>
            <a:endParaRPr lang="en-US" dirty="0"/>
          </a:p>
          <a:p>
            <a:endParaRPr lang="en-US" dirty="0"/>
          </a:p>
        </p:txBody>
      </p:sp>
    </p:spTree>
    <p:extLst>
      <p:ext uri="{BB962C8B-B14F-4D97-AF65-F5344CB8AC3E}">
        <p14:creationId xmlns:p14="http://schemas.microsoft.com/office/powerpoint/2010/main" val="415284296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136</TotalTime>
  <Words>914</Words>
  <Application>Microsoft Office PowerPoint</Application>
  <PresentationFormat>On-screen Show (4:3)</PresentationFormat>
  <Paragraphs>96</Paragraphs>
  <Slides>10</Slides>
  <Notes>5</Notes>
  <HiddenSlides>1</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Travelogue</vt:lpstr>
      <vt:lpstr>Proposed Policy Revision: Changing the Course Withdrawal Deadline </vt:lpstr>
      <vt:lpstr>Current Policy</vt:lpstr>
      <vt:lpstr>Proposed policy</vt:lpstr>
      <vt:lpstr>Proposed Policy: Summer</vt:lpstr>
      <vt:lpstr>For example, this summer:</vt:lpstr>
      <vt:lpstr>For example, next year:</vt:lpstr>
      <vt:lpstr>In practical terms</vt:lpstr>
      <vt:lpstr>Rationale</vt:lpstr>
      <vt:lpstr>Peer Institutions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Policy on Undergraduate Certificates</dc:title>
  <dc:creator>SRC</dc:creator>
  <cp:lastModifiedBy>Laura Kloberg</cp:lastModifiedBy>
  <cp:revision>28</cp:revision>
  <dcterms:created xsi:type="dcterms:W3CDTF">2015-09-29T03:34:59Z</dcterms:created>
  <dcterms:modified xsi:type="dcterms:W3CDTF">2016-05-11T16:59:43Z</dcterms:modified>
</cp:coreProperties>
</file>