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1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7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9394A-E323-4149-9C5A-9B0D1FFEB28B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36230-37F2-44D0-A8A6-68A2EEAB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0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63379" y="416045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75495"/>
            <a:ext cx="8825658" cy="3329581"/>
          </a:xfrm>
        </p:spPr>
        <p:txBody>
          <a:bodyPr/>
          <a:lstStyle/>
          <a:p>
            <a:r>
              <a:rPr lang="en-US" dirty="0" smtClean="0"/>
              <a:t>Administrator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none" dirty="0"/>
              <a:t>G</a:t>
            </a:r>
            <a:r>
              <a:rPr lang="en-US" sz="2800" cap="none" dirty="0" smtClean="0"/>
              <a:t>uidelines and Survey</a:t>
            </a: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33746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75495"/>
            <a:ext cx="8825658" cy="3329581"/>
          </a:xfrm>
        </p:spPr>
        <p:txBody>
          <a:bodyPr/>
          <a:lstStyle/>
          <a:p>
            <a:r>
              <a:rPr lang="en-US" dirty="0" smtClean="0"/>
              <a:t>Committee Charter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54955" y="4449828"/>
            <a:ext cx="10438818" cy="1834960"/>
          </a:xfrm>
        </p:spPr>
        <p:txBody>
          <a:bodyPr>
            <a:noAutofit/>
          </a:bodyPr>
          <a:lstStyle/>
          <a:p>
            <a:r>
              <a:rPr lang="en-US" sz="2800" cap="none" dirty="0"/>
              <a:t>The committee shall oversee and/or conduct a periodic evaluation of University administrators involved in the University's teaching, research, and extension programs and provide a report of aggregate data to the Senate.</a:t>
            </a:r>
          </a:p>
          <a:p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126433" y="6475850"/>
            <a:ext cx="99788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http://www.auburn.edu/administration/governance/senate/website/committees/administrator_evaluation.html</a:t>
            </a:r>
          </a:p>
        </p:txBody>
      </p:sp>
    </p:spTree>
    <p:extLst>
      <p:ext uri="{BB962C8B-B14F-4D97-AF65-F5344CB8AC3E}">
        <p14:creationId xmlns:p14="http://schemas.microsoft.com/office/powerpoint/2010/main" val="3821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1293" y="250093"/>
            <a:ext cx="7660799" cy="971291"/>
          </a:xfrm>
        </p:spPr>
        <p:txBody>
          <a:bodyPr/>
          <a:lstStyle/>
          <a:p>
            <a:r>
              <a:rPr lang="en-US" sz="5400" dirty="0" smtClean="0"/>
              <a:t>Committee Members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879" y="1597705"/>
            <a:ext cx="5339629" cy="4647974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Academic Year 2014-2015 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Yasser Gowayed, Polymer and Fiber Engineering – 2017 (Chair)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James Shelley, Philosophy – 2015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William Kelly, Political Science – 2016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Xing Ping Hu, Entomology and Plant Pathology – 2016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Valentina </a:t>
            </a:r>
            <a:r>
              <a:rPr lang="en-US" sz="2100" cap="none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Hartarska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Agricultural Economics and Rural Sociology – 2016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Jose </a:t>
            </a:r>
            <a:r>
              <a:rPr lang="en-US" sz="2100" cap="none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Llanes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EFLT – 2017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Tammy Williams,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Staff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Representative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2017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Cathy Pate, A&amp;P Representative – 2017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Jackson Pruett, non-voting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student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representative – 2015</a:t>
            </a:r>
          </a:p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340467" y="1597705"/>
            <a:ext cx="5339629" cy="46479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Academic Year 2015-2016 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Yasser Gowayed, Mechanical Engineering – 2017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(Chair)</a:t>
            </a:r>
            <a:endParaRPr lang="en-US" sz="2100" cap="none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William Kelly,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Political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Science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2016</a:t>
            </a:r>
          </a:p>
          <a:p>
            <a:r>
              <a:rPr lang="en-US" sz="2100" cap="non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Hulya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100" cap="non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Kirkici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Electrical and Computer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Engineering –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2016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Valentina </a:t>
            </a:r>
            <a:r>
              <a:rPr lang="en-US" sz="2100" cap="non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Hartarska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Agricultural Economics and Rural Sociology – 2016</a:t>
            </a:r>
          </a:p>
          <a:p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Jose </a:t>
            </a:r>
            <a:r>
              <a:rPr lang="en-US" sz="2100" cap="non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Llanes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EFLT – 2017</a:t>
            </a:r>
          </a:p>
          <a:p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Jodie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Kenney,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Forestry and Wildlife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Sciences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2018</a:t>
            </a:r>
          </a:p>
          <a:p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Tammy Williams, Staff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Representative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2017</a:t>
            </a:r>
          </a:p>
          <a:p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Cathy Pate, A&amp;P Representative – 2017</a:t>
            </a:r>
          </a:p>
          <a:p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Ivy Sibley, non-voting </a:t>
            </a:r>
            <a:r>
              <a:rPr lang="en-US" sz="2100" cap="non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student representative – </a:t>
            </a:r>
            <a:r>
              <a:rPr lang="en-US" sz="2100" cap="none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2016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6433" y="6475850"/>
            <a:ext cx="99788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http://www.auburn.edu/administration/governance/senate/website/committees/administrator_evaluation.html</a:t>
            </a:r>
          </a:p>
        </p:txBody>
      </p:sp>
    </p:spTree>
    <p:extLst>
      <p:ext uri="{BB962C8B-B14F-4D97-AF65-F5344CB8AC3E}">
        <p14:creationId xmlns:p14="http://schemas.microsoft.com/office/powerpoint/2010/main" val="37898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1293" y="250093"/>
            <a:ext cx="7660799" cy="971291"/>
          </a:xfrm>
        </p:spPr>
        <p:txBody>
          <a:bodyPr/>
          <a:lstStyle/>
          <a:p>
            <a:r>
              <a:rPr lang="en-US" sz="5400" dirty="0" smtClean="0"/>
              <a:t>Provost’s Guidelines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5200" y="6414049"/>
            <a:ext cx="10126382" cy="407679"/>
          </a:xfrm>
        </p:spPr>
        <p:txBody>
          <a:bodyPr>
            <a:normAutofit/>
          </a:bodyPr>
          <a:lstStyle/>
          <a:p>
            <a:r>
              <a:rPr lang="en-US" sz="1400" cap="none" dirty="0">
                <a:solidFill>
                  <a:schemeClr val="tx1"/>
                </a:solidFill>
              </a:rPr>
              <a:t>https://</a:t>
            </a:r>
            <a:r>
              <a:rPr lang="en-US" sz="1400" cap="none" dirty="0" smtClean="0">
                <a:solidFill>
                  <a:schemeClr val="tx1"/>
                </a:solidFill>
              </a:rPr>
              <a:t>www.auburn.edu/academic/provost/pdf/Administrative_Review_Guidelines_final.pdf (revised 8/1/2013)</a:t>
            </a:r>
          </a:p>
        </p:txBody>
      </p:sp>
      <p:sp>
        <p:nvSpPr>
          <p:cNvPr id="4" name="Rectangle 3"/>
          <p:cNvSpPr/>
          <p:nvPr/>
        </p:nvSpPr>
        <p:spPr>
          <a:xfrm>
            <a:off x="653716" y="2016451"/>
            <a:ext cx="111274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7. In addition to the three to five year review cycle detailed above, annual surveys of faculty, staff, and administrative professional concerning departmental and college/school administrative leadership will become a mandatory component in preparation for the annual review process. This survey will replace the current Administrator Evaluation survey of deans, heads, and chairs conducted by the Senate Administrator Evaluation Committee.</a:t>
            </a:r>
          </a:p>
        </p:txBody>
      </p:sp>
    </p:spTree>
    <p:extLst>
      <p:ext uri="{BB962C8B-B14F-4D97-AF65-F5344CB8AC3E}">
        <p14:creationId xmlns:p14="http://schemas.microsoft.com/office/powerpoint/2010/main" val="98800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3485" y="526821"/>
            <a:ext cx="7660799" cy="971291"/>
          </a:xfrm>
        </p:spPr>
        <p:txBody>
          <a:bodyPr/>
          <a:lstStyle/>
          <a:p>
            <a:r>
              <a:rPr lang="en-US" sz="5400" dirty="0" smtClean="0"/>
              <a:t>Proposed Guidelines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653715" y="1927008"/>
            <a:ext cx="1153828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procedure and survey outlined below are intended to be used for the evaluation of deans and department chairs/heads:</a:t>
            </a:r>
          </a:p>
          <a:p>
            <a:endParaRPr lang="en-US" sz="2800" dirty="0">
              <a:solidFill>
                <a:schemeClr val="accent1"/>
              </a:solidFill>
            </a:endParaRPr>
          </a:p>
          <a:p>
            <a:pPr marL="457200" indent="-457200"/>
            <a:r>
              <a:rPr lang="en-US" sz="2800" dirty="0"/>
              <a:t>1.	The </a:t>
            </a:r>
            <a:r>
              <a:rPr lang="en-US" sz="2800" dirty="0" smtClean="0"/>
              <a:t>survey</a:t>
            </a: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*</a:t>
            </a:r>
            <a:r>
              <a:rPr lang="en-US" sz="2800" dirty="0" smtClean="0"/>
              <a:t> </a:t>
            </a:r>
            <a:r>
              <a:rPr lang="en-US" sz="2800" dirty="0"/>
              <a:t>will be conducted annually by the Office of Institutional Research and Assessment (OIRA). </a:t>
            </a:r>
          </a:p>
          <a:p>
            <a:pPr marL="457200" indent="-457200"/>
            <a:r>
              <a:rPr lang="en-US" sz="2800" dirty="0"/>
              <a:t>2.	The survey will be conducted during the month of February of each </a:t>
            </a:r>
            <a:r>
              <a:rPr lang="en-US" sz="2800" dirty="0" smtClean="0"/>
              <a:t>year </a:t>
            </a:r>
            <a:r>
              <a:rPr lang="en-US" sz="2800" dirty="0"/>
              <a:t>to allow for its utilization for annual review of administrators by their direct supervisors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It will not be conducted during the year the administrator is being </a:t>
            </a:r>
            <a:r>
              <a:rPr lang="en-US" sz="2800" dirty="0" smtClean="0"/>
              <a:t>evaluated within the 3-5 year cycle.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16834" y="6439984"/>
            <a:ext cx="11438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marR="0" indent="-1143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accent1"/>
                </a:solidFill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*Survey adopted with modifications from University of Arkansas, Agriculture Experiment Station (as Revised 2004)</a:t>
            </a:r>
            <a:endParaRPr lang="en-US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12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9650" y="699770"/>
            <a:ext cx="1116130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</a:pPr>
            <a:r>
              <a:rPr lang="en-US" sz="2800" dirty="0" smtClean="0"/>
              <a:t>Full </a:t>
            </a:r>
            <a:r>
              <a:rPr lang="en-US" sz="2800" dirty="0"/>
              <a:t>time employees working under the administrator or in direct interaction with him/her will be invited by email to answer the survey questionnaire. The email will have a link to a password protected site that will contain an on-line version of the questionnaire along with a deadline for completion. </a:t>
            </a:r>
            <a:endParaRPr lang="en-US" sz="2800" dirty="0" smtClean="0"/>
          </a:p>
          <a:p>
            <a:pPr marL="457200" indent="-457200">
              <a:buAutoNum type="arabicPeriod" startAt="3"/>
            </a:pPr>
            <a:r>
              <a:rPr lang="en-US" sz="2800" dirty="0" smtClean="0"/>
              <a:t>The </a:t>
            </a:r>
            <a:r>
              <a:rPr lang="en-US" sz="2800" dirty="0"/>
              <a:t>survey will include a section for comments and responders will be warned not to include personal information or identifying events to maintain anonymity.</a:t>
            </a:r>
          </a:p>
          <a:p>
            <a:pPr marL="457200" indent="-457200"/>
            <a:r>
              <a:rPr lang="en-US" sz="2800" dirty="0"/>
              <a:t>5.	Data, including comments, will be provided to the Chair of the Administrator Evaluation Committee, the Chair of the </a:t>
            </a:r>
            <a:r>
              <a:rPr lang="en-US" sz="2800" dirty="0" smtClean="0"/>
              <a:t>University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Senate </a:t>
            </a:r>
            <a:r>
              <a:rPr lang="en-US" sz="2800" dirty="0"/>
              <a:t>and the Provost. In case of the surveys for department chairs/head, the Provost will disseminate the information to the deans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76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70711" y="298251"/>
            <a:ext cx="1145406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Administrator Evaluation Survey</a:t>
            </a:r>
          </a:p>
          <a:p>
            <a:pPr algn="ctr"/>
            <a:endParaRPr lang="en-US" sz="2400" b="1" dirty="0"/>
          </a:p>
          <a:p>
            <a:r>
              <a:rPr lang="en-US" sz="2400" dirty="0" smtClean="0"/>
              <a:t>On </a:t>
            </a:r>
            <a:r>
              <a:rPr lang="en-US" sz="2400" dirty="0"/>
              <a:t>a scale of 1 to 5, rate this administrator’s performance (5=excellent, 4=very good, 3=satisfactory, 2=poor, 1= very poor).  </a:t>
            </a:r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Use </a:t>
            </a:r>
            <a:r>
              <a: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CJ (Cannot Judge) if you do not have enough information for </a:t>
            </a:r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rating.</a:t>
            </a:r>
          </a:p>
          <a:p>
            <a:endParaRPr lang="en-US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Mark here if you did </a:t>
            </a:r>
            <a:r>
              <a: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have direct interactions with this administrator </a:t>
            </a:r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… </a:t>
            </a:r>
            <a:r>
              <a: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    </a:t>
            </a:r>
          </a:p>
          <a:p>
            <a:endParaRPr lang="en-US" sz="2400" dirty="0"/>
          </a:p>
          <a:p>
            <a:r>
              <a:rPr lang="en-US" sz="2400" dirty="0" smtClean="0"/>
              <a:t>							</a:t>
            </a:r>
            <a:r>
              <a:rPr lang="en-US" sz="2400" dirty="0"/>
              <a:t>		</a:t>
            </a:r>
            <a:r>
              <a:rPr lang="en-US" sz="2400" dirty="0" smtClean="0"/>
              <a:t>		5</a:t>
            </a:r>
            <a:r>
              <a:rPr lang="en-US" sz="2400" dirty="0"/>
              <a:t>		4		3		2		1		</a:t>
            </a:r>
            <a:r>
              <a:rPr lang="en-US" sz="2400" dirty="0" smtClean="0"/>
              <a:t>CJ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General Administration	</a:t>
            </a:r>
            <a:r>
              <a:rPr lang="en-US" sz="2400" dirty="0" smtClean="0"/>
              <a:t>	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Personnel </a:t>
            </a:r>
            <a:r>
              <a:rPr lang="en-US" sz="2400" dirty="0"/>
              <a:t>Management						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Budget </a:t>
            </a:r>
            <a:r>
              <a:rPr lang="en-US" sz="2400" dirty="0"/>
              <a:t>and Resource Management						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/>
              <a:t>Academic </a:t>
            </a:r>
            <a:r>
              <a:rPr lang="en-US" sz="2400" dirty="0"/>
              <a:t>Program Management						</a:t>
            </a:r>
          </a:p>
          <a:p>
            <a:endParaRPr lang="en-US" sz="2400" dirty="0"/>
          </a:p>
          <a:p>
            <a:r>
              <a:rPr lang="en-US" sz="2400" dirty="0"/>
              <a:t>Comments (specific strengths, weaknesses and suggestions for improvement).</a:t>
            </a:r>
            <a:r>
              <a: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Do </a:t>
            </a:r>
            <a:r>
              <a:rPr lang="en-US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not include personal information or events that may reduce the level of your 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anonymity</a:t>
            </a:r>
            <a:endParaRPr lang="en-US" sz="2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77078" y="3763615"/>
            <a:ext cx="106282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84" y="558681"/>
            <a:ext cx="7459874" cy="971291"/>
          </a:xfrm>
        </p:spPr>
        <p:txBody>
          <a:bodyPr/>
          <a:lstStyle/>
          <a:p>
            <a:r>
              <a:rPr lang="en-US" sz="5400" dirty="0"/>
              <a:t>B</a:t>
            </a:r>
            <a:r>
              <a:rPr lang="en-US" sz="5400" dirty="0" smtClean="0"/>
              <a:t>efore February 2016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653715" y="2155610"/>
            <a:ext cx="1153828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Utilize campus resources to optimize survey </a:t>
            </a:r>
            <a:b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n-US" sz="2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Communicate with </a:t>
            </a: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Office of Institutional Research and Assessment (OIRA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5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467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Times</vt:lpstr>
      <vt:lpstr>Times New Roman</vt:lpstr>
      <vt:lpstr>Wingdings</vt:lpstr>
      <vt:lpstr>Wingdings 3</vt:lpstr>
      <vt:lpstr>Ion</vt:lpstr>
      <vt:lpstr>Administrator Evaluation</vt:lpstr>
      <vt:lpstr>Committee Charter</vt:lpstr>
      <vt:lpstr>Committee Members</vt:lpstr>
      <vt:lpstr>Provost’s Guidelines</vt:lpstr>
      <vt:lpstr>Proposed Guidelines</vt:lpstr>
      <vt:lpstr>PowerPoint Presentation</vt:lpstr>
      <vt:lpstr>PowerPoint Presentation</vt:lpstr>
      <vt:lpstr>Before February 2016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Administrator Review</dc:title>
  <dc:creator>Yasser Gowayed</dc:creator>
  <cp:lastModifiedBy>Yasser Gowayed</cp:lastModifiedBy>
  <cp:revision>35</cp:revision>
  <dcterms:created xsi:type="dcterms:W3CDTF">2015-11-10T14:45:00Z</dcterms:created>
  <dcterms:modified xsi:type="dcterms:W3CDTF">2015-11-13T21:15:28Z</dcterms:modified>
</cp:coreProperties>
</file>