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5" r:id="rId3"/>
    <p:sldId id="274" r:id="rId4"/>
    <p:sldId id="258" r:id="rId5"/>
    <p:sldId id="261" r:id="rId6"/>
    <p:sldId id="271" r:id="rId7"/>
    <p:sldId id="264" r:id="rId8"/>
    <p:sldId id="272" r:id="rId9"/>
    <p:sldId id="275" r:id="rId10"/>
  </p:sldIdLst>
  <p:sldSz cx="100584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99"/>
    <a:srgbClr val="DA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48" y="96"/>
      </p:cViewPr>
      <p:guideLst>
        <p:guide orient="horz" pos="230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00335645-81A3-41BB-85F4-D17BFA3E8A1A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F70AFFD8-08E9-4605-92A9-C6B9BB39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0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3408"/>
          </a:xfrm>
          <a:prstGeom prst="rect">
            <a:avLst/>
          </a:prstGeom>
        </p:spPr>
        <p:txBody>
          <a:bodyPr vert="horz" lIns="92486" tIns="46243" rIns="92486" bIns="46243" rtlCol="0"/>
          <a:lstStyle>
            <a:lvl1pPr algn="r">
              <a:defRPr sz="1200"/>
            </a:lvl1pPr>
          </a:lstStyle>
          <a:p>
            <a:fld id="{A9824C0E-0F57-4D1C-8B93-2B92CE5AF67E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1913" y="1154113"/>
            <a:ext cx="42862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3" rIns="92486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6" tIns="46243" rIns="92486" bIns="462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86" tIns="46243" rIns="92486" bIns="46243" rtlCol="0" anchor="b"/>
          <a:lstStyle>
            <a:lvl1pPr algn="r">
              <a:defRPr sz="1200"/>
            </a:lvl1pPr>
          </a:lstStyle>
          <a:p>
            <a:fld id="{90B53073-E876-4D50-9EA1-132F20D3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3788" y="692150"/>
            <a:ext cx="4762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94A-8AAB-4527-B5A8-871C677C82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5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3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91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53073-E876-4D50-9EA1-132F20D31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97187"/>
            <a:ext cx="854964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42174"/>
            <a:ext cx="75438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0AE5-2A9C-449E-B90A-5DB7F902194E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4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5494-2C4A-4DD2-8FC9-4F082E9BBCEF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9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89467"/>
            <a:ext cx="2168843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B829-C0B9-4AAE-B9E9-E1600EDFC8A6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7247-9F05-4516-ABAB-D7EED9F91ECB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6885" y="6780108"/>
            <a:ext cx="394335" cy="389467"/>
          </a:xfrm>
        </p:spPr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23722"/>
            <a:ext cx="867537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895429"/>
            <a:ext cx="867537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FD2C-1111-4C7D-8D62-2CB87EFE0A49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0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47333"/>
            <a:ext cx="427482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47333"/>
            <a:ext cx="427482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DD2F-B596-4F77-92B4-2D7ABEEAE948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2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9468"/>
            <a:ext cx="867537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793241"/>
            <a:ext cx="427613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672080"/>
            <a:ext cx="4276130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46EC-D768-4F4F-9B97-E5A51F97E4D0}" type="datetime1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FE97-BB17-4A39-BF2F-F9D0870CFE07}" type="datetime1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3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B1A3A-802B-4D64-B4C4-8D809480AD17}" type="datetime1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53255"/>
            <a:ext cx="509206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001A-18F3-4635-AD84-23CCB7AB21D2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53255"/>
            <a:ext cx="509206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7E9F-068E-4922-95ED-D9378F25F6D9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8AFC-6399-4F0E-B50E-E65DC6F5523C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B8F4-6515-434A-94E2-27BC8C23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993204"/>
            <a:ext cx="9906000" cy="157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Capital Projects Program </a:t>
            </a:r>
            <a:endParaRPr lang="en-US" sz="2987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987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Faculty Senate Meeting</a:t>
            </a:r>
          </a:p>
          <a:p>
            <a:pPr algn="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11.17.2015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83200"/>
            <a:ext cx="8747760" cy="163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AUBURN UNIVERSITY</a:t>
            </a:r>
          </a:p>
          <a:p>
            <a:r>
              <a:rPr lang="en-US" sz="4267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Facilities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" y="8914"/>
            <a:ext cx="9601200" cy="1413934"/>
          </a:xfrm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Capital Projects </a:t>
            </a:r>
            <a:b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2015-2020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6909"/>
            <a:ext cx="4390843" cy="545465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Academic Capital 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Mell Classroom Building                 </a:t>
            </a:r>
            <a:r>
              <a:rPr lang="en-US" sz="1800" dirty="0"/>
              <a:t> </a:t>
            </a:r>
            <a:r>
              <a:rPr lang="en-US" sz="1800" dirty="0" smtClean="0"/>
              <a:t>            $33.0M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School of Nursing 	                                      $29.0M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Pharmaceutical Research                            $16.6M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Cater Hall Renovation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Phase II	               $  2.0M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Library Archive Facility	               $  1.9M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Food Animal Research Facility	               $  3.4M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Engineering Achievement Center             $30.0M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Gavin Engineering Lab  </a:t>
            </a:r>
            <a:r>
              <a:rPr lang="en-US" sz="1800" dirty="0" err="1" smtClean="0"/>
              <a:t>Renov</a:t>
            </a:r>
            <a:r>
              <a:rPr lang="en-US" sz="1800" dirty="0" smtClean="0"/>
              <a:t>.                   $14.0M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Leach Science Center Addition                  $16.0M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Broun Hall Renovation	               $  5.0M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Graduate Business Education                    $ 25.0M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Academic Classrooms &amp; Lab                      $75.0M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Interdisciplinary Science </a:t>
            </a:r>
            <a:r>
              <a:rPr lang="en-US" sz="1800" dirty="0" err="1" smtClean="0"/>
              <a:t>Bldg</a:t>
            </a:r>
            <a:r>
              <a:rPr lang="en-US" sz="1800" dirty="0" smtClean="0"/>
              <a:t>                    $26.0M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Agricultural Sciences Research                  $40.0M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Performing Arts Center	               $65.0M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College of Education	               $35.0M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Band Rehearsal Facility	               $  7.0M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21677" y="1477241"/>
            <a:ext cx="4693848" cy="5320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u="sng" dirty="0" smtClean="0"/>
              <a:t>Non-Academic Capital 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The Auburn Memorial 	                    $1.3M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Auburn Arena Volleyball Buildout           $2.2M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Jordan-Hare Stadium Improvements          TBD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Auxiliary Services Maintenance                   TBD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Risk Management &amp; Safety                          TBD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Hill Residence Hall Renovation              $56.0M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 smtClean="0"/>
              <a:t>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 Year Student Housing                               TBD</a:t>
            </a:r>
            <a:endParaRPr lang="en-US" sz="17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30723" y="1845578"/>
            <a:ext cx="0" cy="1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26234" y="1514068"/>
            <a:ext cx="17252" cy="567173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2886" y="1348386"/>
            <a:ext cx="9672639" cy="3144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886" y="1431227"/>
            <a:ext cx="9672639" cy="31449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38329" y="685191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Totals:  $428.9M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01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" y="92279"/>
            <a:ext cx="9601200" cy="1413934"/>
          </a:xfrm>
        </p:spPr>
        <p:txBody>
          <a:bodyPr/>
          <a:lstStyle/>
          <a:p>
            <a:pPr algn="ctr"/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Academic Capital Projects </a:t>
            </a:r>
            <a:b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2015-2020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30723" y="1845578"/>
            <a:ext cx="0" cy="1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2886" y="1475128"/>
            <a:ext cx="9672639" cy="3144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886" y="1557969"/>
            <a:ext cx="9672639" cy="31449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41836" y="1846376"/>
            <a:ext cx="4354462" cy="249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</a:t>
            </a:r>
          </a:p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$400 Million</a:t>
            </a:r>
          </a:p>
          <a:p>
            <a:pPr algn="ctr"/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  in </a:t>
            </a:r>
          </a:p>
          <a:p>
            <a:pPr algn="ctr"/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Academic Buildings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4915" y="4596325"/>
            <a:ext cx="48702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</a:t>
            </a:r>
          </a:p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900,000 SQ FT </a:t>
            </a:r>
          </a:p>
          <a:p>
            <a:pPr algn="ctr"/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New Academic Space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22" y="4646177"/>
            <a:ext cx="1203750" cy="1811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372" y="2232254"/>
            <a:ext cx="1757469" cy="17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2440684" y="28939"/>
            <a:ext cx="5212139" cy="72009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Oval 2"/>
          <p:cNvSpPr/>
          <p:nvPr/>
        </p:nvSpPr>
        <p:spPr>
          <a:xfrm>
            <a:off x="6786049" y="1085850"/>
            <a:ext cx="317696" cy="387384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4272494" y="5190065"/>
            <a:ext cx="608202" cy="604007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2823" y="5190065"/>
            <a:ext cx="2180575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School of Nursing</a:t>
            </a:r>
          </a:p>
          <a:p>
            <a:r>
              <a:rPr lang="en-US" sz="1100" b="1" dirty="0" smtClean="0"/>
              <a:t>Pharmaceutical Research Building</a:t>
            </a:r>
          </a:p>
          <a:p>
            <a:r>
              <a:rPr lang="en-US" sz="1100" b="1" dirty="0" smtClean="0"/>
              <a:t>Health Science Sector Utility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2823" y="1148737"/>
            <a:ext cx="1593170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Mell Classroom Building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41" y="3181205"/>
            <a:ext cx="243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Project Construction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04297" y="2576638"/>
            <a:ext cx="34592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11" idx="1"/>
            <a:endCxn id="3" idx="6"/>
          </p:cNvCxnSpPr>
          <p:nvPr/>
        </p:nvCxnSpPr>
        <p:spPr>
          <a:xfrm flipH="1">
            <a:off x="7103745" y="1279542"/>
            <a:ext cx="5490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1"/>
            <a:endCxn id="6" idx="6"/>
          </p:cNvCxnSpPr>
          <p:nvPr/>
        </p:nvCxnSpPr>
        <p:spPr>
          <a:xfrm flipH="1">
            <a:off x="4880696" y="5490147"/>
            <a:ext cx="2772127" cy="19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778472" y="6641041"/>
            <a:ext cx="1531263" cy="522123"/>
            <a:chOff x="104775" y="6516916"/>
            <a:chExt cx="1531263" cy="495044"/>
          </a:xfrm>
        </p:grpSpPr>
        <p:sp>
          <p:nvSpPr>
            <p:cNvPr id="17" name="Rectangle 16"/>
            <p:cNvSpPr/>
            <p:nvPr/>
          </p:nvSpPr>
          <p:spPr>
            <a:xfrm>
              <a:off x="104775" y="6598390"/>
              <a:ext cx="228600" cy="117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775" y="6814773"/>
              <a:ext cx="228600" cy="129484"/>
            </a:xfrm>
            <a:prstGeom prst="rect">
              <a:avLst/>
            </a:prstGeom>
            <a:solidFill>
              <a:srgbClr val="DA92CB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9101" y="6516916"/>
              <a:ext cx="13869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Under Construction</a:t>
              </a:r>
              <a:endParaRPr lang="en-US" sz="11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5732" y="6750350"/>
              <a:ext cx="1307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Complete</a:t>
              </a:r>
              <a:endParaRPr lang="en-US" sz="1100" b="1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29168" y="6870524"/>
            <a:ext cx="190105" cy="389467"/>
          </a:xfrm>
        </p:spPr>
        <p:txBody>
          <a:bodyPr/>
          <a:lstStyle/>
          <a:p>
            <a:fld id="{553DB8F4-6515-434A-94E2-27BC8C23E48C}" type="slidenum">
              <a:rPr lang="en-US" smtClean="0"/>
              <a:t>4</a:t>
            </a:fld>
            <a:endParaRPr lang="en-US" dirty="0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23721" y="7008899"/>
            <a:ext cx="1573459" cy="389467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*as of Fall Semester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"/>
          <a:stretch/>
        </p:blipFill>
        <p:spPr>
          <a:xfrm>
            <a:off x="2420751" y="57150"/>
            <a:ext cx="5216898" cy="721995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-504297" y="2576638"/>
            <a:ext cx="34592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4775020" y="63168"/>
            <a:ext cx="429628" cy="411060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3950" y="68831"/>
            <a:ext cx="654396" cy="469423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47543" y="1168100"/>
            <a:ext cx="332940" cy="3855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83875" y="2837546"/>
            <a:ext cx="313293" cy="32086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47887" y="5285817"/>
            <a:ext cx="533401" cy="569824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439899">
            <a:off x="4855062" y="1084775"/>
            <a:ext cx="949109" cy="1057305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86326" y="1276882"/>
            <a:ext cx="806470" cy="693834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2243" y="1465806"/>
            <a:ext cx="1352366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Demolish CDV 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8385" y="130561"/>
            <a:ext cx="135236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Graduate Business Education Building 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37648" y="85259"/>
            <a:ext cx="2180574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Gavin Engineering Renovation</a:t>
            </a:r>
          </a:p>
          <a:p>
            <a:r>
              <a:rPr lang="en-US" sz="1100" b="1" dirty="0" smtClean="0"/>
              <a:t>Demolish Shops &amp; L-Building</a:t>
            </a:r>
          </a:p>
          <a:p>
            <a:r>
              <a:rPr lang="en-US" sz="1100" b="1" dirty="0" smtClean="0"/>
              <a:t>Engineering Achievement Center</a:t>
            </a:r>
            <a:endParaRPr lang="en-US" sz="1100" b="1" dirty="0"/>
          </a:p>
        </p:txBody>
      </p:sp>
      <p:sp>
        <p:nvSpPr>
          <p:cNvPr id="5" name="Oval 4"/>
          <p:cNvSpPr/>
          <p:nvPr/>
        </p:nvSpPr>
        <p:spPr>
          <a:xfrm>
            <a:off x="6544463" y="1084316"/>
            <a:ext cx="304163" cy="22650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37648" y="1205120"/>
            <a:ext cx="1593170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Mell Classroom Building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8917" y="2023105"/>
            <a:ext cx="189056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Jordan-Hare Stadium Phase I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53622" y="3027609"/>
            <a:ext cx="2044628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Leach Science Center Addition</a:t>
            </a:r>
            <a:endParaRPr lang="en-US" sz="11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79068" y="948188"/>
            <a:ext cx="874554" cy="2363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72722" y="5212497"/>
            <a:ext cx="2180575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School of Nursing</a:t>
            </a:r>
          </a:p>
          <a:p>
            <a:r>
              <a:rPr lang="en-US" sz="1100" b="1" dirty="0" smtClean="0"/>
              <a:t>Pharmaceutical Research Building</a:t>
            </a:r>
          </a:p>
          <a:p>
            <a:r>
              <a:rPr lang="en-US" sz="1100" b="1" dirty="0" smtClean="0"/>
              <a:t>Health Science Sector Utility</a:t>
            </a:r>
          </a:p>
        </p:txBody>
      </p:sp>
      <p:cxnSp>
        <p:nvCxnSpPr>
          <p:cNvPr id="23" name="Straight Arrow Connector 22"/>
          <p:cNvCxnSpPr>
            <a:endCxn id="9" idx="6"/>
          </p:cNvCxnSpPr>
          <p:nvPr/>
        </p:nvCxnSpPr>
        <p:spPr>
          <a:xfrm flipH="1" flipV="1">
            <a:off x="6748346" y="303543"/>
            <a:ext cx="867112" cy="126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668061" y="3238629"/>
            <a:ext cx="329084" cy="4362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44053" y="3319818"/>
            <a:ext cx="148256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The Auburn Memorial</a:t>
            </a:r>
            <a:endParaRPr lang="en-US" sz="1100" b="1" dirty="0"/>
          </a:p>
        </p:txBody>
      </p:sp>
      <p:cxnSp>
        <p:nvCxnSpPr>
          <p:cNvPr id="27" name="Straight Arrow Connector 26"/>
          <p:cNvCxnSpPr>
            <a:stCxn id="20" idx="1"/>
            <a:endCxn id="11" idx="6"/>
          </p:cNvCxnSpPr>
          <p:nvPr/>
        </p:nvCxnSpPr>
        <p:spPr>
          <a:xfrm flipH="1" flipV="1">
            <a:off x="5797168" y="2997980"/>
            <a:ext cx="1856454" cy="1604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1"/>
          </p:cNvCxnSpPr>
          <p:nvPr/>
        </p:nvCxnSpPr>
        <p:spPr>
          <a:xfrm flipH="1">
            <a:off x="6985163" y="3450623"/>
            <a:ext cx="658890" cy="28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1"/>
            <a:endCxn id="13" idx="6"/>
          </p:cNvCxnSpPr>
          <p:nvPr/>
        </p:nvCxnSpPr>
        <p:spPr>
          <a:xfrm flipH="1">
            <a:off x="4981288" y="5512579"/>
            <a:ext cx="2691434" cy="581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1"/>
          </p:cNvCxnSpPr>
          <p:nvPr/>
        </p:nvCxnSpPr>
        <p:spPr>
          <a:xfrm flipH="1" flipV="1">
            <a:off x="7274353" y="1325357"/>
            <a:ext cx="363295" cy="105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4" idx="6"/>
          </p:cNvCxnSpPr>
          <p:nvPr/>
        </p:nvCxnSpPr>
        <p:spPr>
          <a:xfrm flipH="1" flipV="1">
            <a:off x="5689581" y="1922664"/>
            <a:ext cx="1891291" cy="1795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941" y="3185308"/>
            <a:ext cx="243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Project Construction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4" name="Straight Arrow Connector 73"/>
          <p:cNvCxnSpPr>
            <a:stCxn id="12" idx="3"/>
            <a:endCxn id="8" idx="2"/>
          </p:cNvCxnSpPr>
          <p:nvPr/>
        </p:nvCxnSpPr>
        <p:spPr>
          <a:xfrm flipV="1">
            <a:off x="2420751" y="268698"/>
            <a:ext cx="2354269" cy="773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57001" y="815233"/>
            <a:ext cx="1593170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Cater Hall Phase II</a:t>
            </a:r>
            <a:endParaRPr lang="en-US" sz="11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7793712" y="6597595"/>
            <a:ext cx="1531263" cy="522123"/>
            <a:chOff x="104775" y="6516916"/>
            <a:chExt cx="1531263" cy="495044"/>
          </a:xfrm>
        </p:grpSpPr>
        <p:sp>
          <p:nvSpPr>
            <p:cNvPr id="35" name="Rectangle 34"/>
            <p:cNvSpPr/>
            <p:nvPr/>
          </p:nvSpPr>
          <p:spPr>
            <a:xfrm>
              <a:off x="104775" y="6598390"/>
              <a:ext cx="228600" cy="117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4775" y="6814773"/>
              <a:ext cx="228600" cy="129484"/>
            </a:xfrm>
            <a:prstGeom prst="rect">
              <a:avLst/>
            </a:prstGeom>
            <a:solidFill>
              <a:srgbClr val="DA92CB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9101" y="6516916"/>
              <a:ext cx="13869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Under Construction</a:t>
              </a:r>
              <a:endParaRPr lang="en-US" sz="11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5732" y="6750350"/>
              <a:ext cx="1307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Complete</a:t>
              </a:r>
              <a:endParaRPr lang="en-US" sz="1100" b="1" dirty="0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636349" y="6888289"/>
            <a:ext cx="216948" cy="389467"/>
          </a:xfrm>
        </p:spPr>
        <p:txBody>
          <a:bodyPr/>
          <a:lstStyle/>
          <a:p>
            <a:fld id="{553DB8F4-6515-434A-94E2-27BC8C23E48C}" type="slidenum">
              <a:rPr lang="en-US" smtClean="0"/>
              <a:t>5</a:t>
            </a:fld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034071" y="2837546"/>
            <a:ext cx="246079" cy="1545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644053" y="2763077"/>
            <a:ext cx="1680922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Band Rehearsal Facility</a:t>
            </a:r>
            <a:endParaRPr lang="en-US" sz="1100" b="1" dirty="0"/>
          </a:p>
        </p:txBody>
      </p:sp>
      <p:cxnSp>
        <p:nvCxnSpPr>
          <p:cNvPr id="54" name="Straight Arrow Connector 53"/>
          <p:cNvCxnSpPr>
            <a:stCxn id="56" idx="1"/>
            <a:endCxn id="52" idx="6"/>
          </p:cNvCxnSpPr>
          <p:nvPr/>
        </p:nvCxnSpPr>
        <p:spPr>
          <a:xfrm flipH="1">
            <a:off x="6280150" y="2893882"/>
            <a:ext cx="1363903" cy="209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23721" y="7008899"/>
            <a:ext cx="1573459" cy="389467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*as of Fall Semester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"/>
          <a:stretch/>
        </p:blipFill>
        <p:spPr>
          <a:xfrm>
            <a:off x="2411698" y="27159"/>
            <a:ext cx="5216898" cy="725182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Oval 2"/>
          <p:cNvSpPr/>
          <p:nvPr/>
        </p:nvSpPr>
        <p:spPr>
          <a:xfrm>
            <a:off x="4883125" y="18504"/>
            <a:ext cx="287593" cy="41172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56108" y="11125"/>
            <a:ext cx="567813" cy="55183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593955">
            <a:off x="4890935" y="1097296"/>
            <a:ext cx="864238" cy="98178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888402">
            <a:off x="5611371" y="2065299"/>
            <a:ext cx="696768" cy="61394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82712" y="2194192"/>
            <a:ext cx="265471" cy="3834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007010">
            <a:off x="5308017" y="3186629"/>
            <a:ext cx="468261" cy="9263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085796">
            <a:off x="6247728" y="6645383"/>
            <a:ext cx="384575" cy="2597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70911" y="863421"/>
            <a:ext cx="2383586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Graduate Business Education Building 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70911" y="63843"/>
            <a:ext cx="2089953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Gavin Engineering Renovation</a:t>
            </a:r>
          </a:p>
          <a:p>
            <a:r>
              <a:rPr lang="en-US" sz="1100" b="1" dirty="0" smtClean="0"/>
              <a:t>Demolish Shops &amp; L-Building</a:t>
            </a:r>
          </a:p>
          <a:p>
            <a:r>
              <a:rPr lang="en-US" sz="1100" b="1" dirty="0" smtClean="0"/>
              <a:t>Engineering Achievement Center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70911" y="1509339"/>
            <a:ext cx="191555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Jordan-Hare Stadium Phase II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37649" y="1859168"/>
            <a:ext cx="2296553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Academic Classroom &amp; Lab Complex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76179" y="2263978"/>
            <a:ext cx="2100786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Interdisciplinary Science Building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08153" y="3506030"/>
            <a:ext cx="253136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Agricultural Sciences Research Building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08153" y="5749665"/>
            <a:ext cx="1559535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Performing Arts Center</a:t>
            </a:r>
            <a:endParaRPr lang="en-US" sz="1100" b="1" dirty="0"/>
          </a:p>
        </p:txBody>
      </p:sp>
      <p:cxnSp>
        <p:nvCxnSpPr>
          <p:cNvPr id="19" name="Straight Arrow Connector 18"/>
          <p:cNvCxnSpPr>
            <a:stCxn id="11" idx="1"/>
            <a:endCxn id="3" idx="5"/>
          </p:cNvCxnSpPr>
          <p:nvPr/>
        </p:nvCxnSpPr>
        <p:spPr>
          <a:xfrm flipH="1" flipV="1">
            <a:off x="5128601" y="369934"/>
            <a:ext cx="2542310" cy="6242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1"/>
            <a:endCxn id="4" idx="6"/>
          </p:cNvCxnSpPr>
          <p:nvPr/>
        </p:nvCxnSpPr>
        <p:spPr>
          <a:xfrm flipH="1" flipV="1">
            <a:off x="6723921" y="287043"/>
            <a:ext cx="946990" cy="76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flipH="1" flipV="1">
            <a:off x="5788742" y="1587618"/>
            <a:ext cx="1882169" cy="525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7"/>
          </p:cNvCxnSpPr>
          <p:nvPr/>
        </p:nvCxnSpPr>
        <p:spPr>
          <a:xfrm flipH="1">
            <a:off x="6253391" y="1968703"/>
            <a:ext cx="1354762" cy="2566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1"/>
            <a:endCxn id="7" idx="6"/>
          </p:cNvCxnSpPr>
          <p:nvPr/>
        </p:nvCxnSpPr>
        <p:spPr>
          <a:xfrm flipH="1" flipV="1">
            <a:off x="7248183" y="2385921"/>
            <a:ext cx="427996" cy="8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1"/>
          </p:cNvCxnSpPr>
          <p:nvPr/>
        </p:nvCxnSpPr>
        <p:spPr>
          <a:xfrm flipH="1">
            <a:off x="5788742" y="3636835"/>
            <a:ext cx="1819411" cy="153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6"/>
          </p:cNvCxnSpPr>
          <p:nvPr/>
        </p:nvCxnSpPr>
        <p:spPr>
          <a:xfrm flipH="1">
            <a:off x="6540285" y="5884606"/>
            <a:ext cx="1078687" cy="7265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-504297" y="2576638"/>
            <a:ext cx="34592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203907"/>
            <a:ext cx="243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Project Construction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793712" y="6607121"/>
            <a:ext cx="1531263" cy="495044"/>
            <a:chOff x="104775" y="6516916"/>
            <a:chExt cx="1531263" cy="495044"/>
          </a:xfrm>
        </p:grpSpPr>
        <p:sp>
          <p:nvSpPr>
            <p:cNvPr id="46" name="Rectangle 45"/>
            <p:cNvSpPr/>
            <p:nvPr/>
          </p:nvSpPr>
          <p:spPr>
            <a:xfrm>
              <a:off x="104775" y="6598390"/>
              <a:ext cx="228600" cy="117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4775" y="6814773"/>
              <a:ext cx="228600" cy="129484"/>
            </a:xfrm>
            <a:prstGeom prst="rect">
              <a:avLst/>
            </a:prstGeom>
            <a:solidFill>
              <a:srgbClr val="DA92CB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9101" y="6516916"/>
              <a:ext cx="13869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Under Construction</a:t>
              </a:r>
              <a:endParaRPr lang="en-US" sz="11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5732" y="6750350"/>
              <a:ext cx="1307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Complete</a:t>
              </a:r>
              <a:endParaRPr lang="en-US" sz="1100" b="1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609326" y="6851579"/>
            <a:ext cx="199197" cy="389467"/>
          </a:xfrm>
        </p:spPr>
        <p:txBody>
          <a:bodyPr/>
          <a:lstStyle/>
          <a:p>
            <a:fld id="{553DB8F4-6515-434A-94E2-27BC8C23E48C}" type="slidenum">
              <a:rPr lang="en-US" smtClean="0"/>
              <a:t>6</a:t>
            </a:fld>
            <a:endParaRPr lang="en-US" dirty="0"/>
          </a:p>
        </p:txBody>
      </p:sp>
      <p:sp>
        <p:nvSpPr>
          <p:cNvPr id="3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94229" y="6968712"/>
            <a:ext cx="1573459" cy="389467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*as of Fall Semester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29608" y="2758080"/>
            <a:ext cx="223783" cy="23861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273834" y="2875824"/>
            <a:ext cx="1363815" cy="266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49039" y="2774955"/>
            <a:ext cx="2100786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Band Rehearsal Facility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3177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"/>
          <a:stretch/>
        </p:blipFill>
        <p:spPr>
          <a:xfrm>
            <a:off x="2401701" y="28575"/>
            <a:ext cx="5216898" cy="72485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593955">
            <a:off x="4801590" y="1132934"/>
            <a:ext cx="956482" cy="9733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888402">
            <a:off x="5582682" y="2110950"/>
            <a:ext cx="696768" cy="50738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84669" y="2247316"/>
            <a:ext cx="265471" cy="38345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007010">
            <a:off x="5275731" y="3268015"/>
            <a:ext cx="468261" cy="92631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085796">
            <a:off x="6226761" y="6691414"/>
            <a:ext cx="384575" cy="2597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18971" y="1385002"/>
            <a:ext cx="191555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Jordan-Hare Stadium Phase II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98054" y="1850938"/>
            <a:ext cx="2296553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Academic Classroom &amp; Lab Complex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7657" y="2301518"/>
            <a:ext cx="2100786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Interdisciplinary Science Building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90396" y="3516559"/>
            <a:ext cx="2496579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Agricultural Sciences Research Building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1233" y="6027660"/>
            <a:ext cx="158541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Performing Arts Center</a:t>
            </a:r>
            <a:endParaRPr lang="en-US" sz="1100" b="1" dirty="0"/>
          </a:p>
        </p:txBody>
      </p:sp>
      <p:cxnSp>
        <p:nvCxnSpPr>
          <p:cNvPr id="23" name="Straight Arrow Connector 22"/>
          <p:cNvCxnSpPr>
            <a:stCxn id="13" idx="1"/>
          </p:cNvCxnSpPr>
          <p:nvPr/>
        </p:nvCxnSpPr>
        <p:spPr>
          <a:xfrm flipH="1">
            <a:off x="5748500" y="1515807"/>
            <a:ext cx="1870471" cy="232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1"/>
            <a:endCxn id="6" idx="7"/>
          </p:cNvCxnSpPr>
          <p:nvPr/>
        </p:nvCxnSpPr>
        <p:spPr>
          <a:xfrm flipH="1">
            <a:off x="6215075" y="1981743"/>
            <a:ext cx="1382979" cy="2724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1"/>
            <a:endCxn id="7" idx="6"/>
          </p:cNvCxnSpPr>
          <p:nvPr/>
        </p:nvCxnSpPr>
        <p:spPr>
          <a:xfrm flipH="1">
            <a:off x="7250140" y="2432323"/>
            <a:ext cx="377517" cy="67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1"/>
          </p:cNvCxnSpPr>
          <p:nvPr/>
        </p:nvCxnSpPr>
        <p:spPr>
          <a:xfrm flipH="1">
            <a:off x="5797378" y="3647364"/>
            <a:ext cx="17930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6"/>
          </p:cNvCxnSpPr>
          <p:nvPr/>
        </p:nvCxnSpPr>
        <p:spPr>
          <a:xfrm flipH="1">
            <a:off x="6519318" y="6140391"/>
            <a:ext cx="1108339" cy="5168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-504297" y="2576638"/>
            <a:ext cx="34592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203907"/>
            <a:ext cx="243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Project Construction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 rot="20364502">
            <a:off x="6041447" y="4035417"/>
            <a:ext cx="513993" cy="30285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52006" y="3954704"/>
            <a:ext cx="2052554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College of Education Building</a:t>
            </a:r>
            <a:endParaRPr lang="en-US" sz="1100" b="1" dirty="0"/>
          </a:p>
        </p:txBody>
      </p:sp>
      <p:cxnSp>
        <p:nvCxnSpPr>
          <p:cNvPr id="22" name="Straight Arrow Connector 21"/>
          <p:cNvCxnSpPr>
            <a:stCxn id="30" idx="1"/>
            <a:endCxn id="18" idx="6"/>
          </p:cNvCxnSpPr>
          <p:nvPr/>
        </p:nvCxnSpPr>
        <p:spPr>
          <a:xfrm flipH="1">
            <a:off x="6539021" y="4085509"/>
            <a:ext cx="1112985" cy="109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793712" y="6600781"/>
            <a:ext cx="1564306" cy="558594"/>
            <a:chOff x="104775" y="6516916"/>
            <a:chExt cx="1564306" cy="481476"/>
          </a:xfrm>
        </p:grpSpPr>
        <p:sp>
          <p:nvSpPr>
            <p:cNvPr id="35" name="Rectangle 34"/>
            <p:cNvSpPr/>
            <p:nvPr/>
          </p:nvSpPr>
          <p:spPr>
            <a:xfrm>
              <a:off x="104775" y="6598390"/>
              <a:ext cx="228600" cy="117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4775" y="6814773"/>
              <a:ext cx="228600" cy="129484"/>
            </a:xfrm>
            <a:prstGeom prst="rect">
              <a:avLst/>
            </a:prstGeom>
            <a:solidFill>
              <a:srgbClr val="DA92CB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9101" y="6516916"/>
              <a:ext cx="1419980" cy="248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Under Construction*</a:t>
              </a:r>
              <a:endParaRPr lang="en-US" sz="11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5732" y="6750350"/>
              <a:ext cx="1307883" cy="248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Complete*</a:t>
              </a:r>
              <a:endParaRPr lang="en-US" sz="1100" b="1" dirty="0"/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>
          <a:xfrm>
            <a:off x="9589097" y="6870429"/>
            <a:ext cx="260985" cy="389467"/>
          </a:xfrm>
        </p:spPr>
        <p:txBody>
          <a:bodyPr/>
          <a:lstStyle/>
          <a:p>
            <a:fld id="{553DB8F4-6515-434A-94E2-27BC8C23E48C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23721" y="7008899"/>
            <a:ext cx="1573459" cy="389467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*as of Fall Semester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"/>
          <a:stretch/>
        </p:blipFill>
        <p:spPr>
          <a:xfrm>
            <a:off x="2420751" y="28575"/>
            <a:ext cx="5216898" cy="725805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-504297" y="2576638"/>
            <a:ext cx="34592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203907"/>
            <a:ext cx="243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Project Construction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 rot="20364502">
            <a:off x="6013755" y="4051682"/>
            <a:ext cx="513993" cy="30285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37649" y="3941500"/>
            <a:ext cx="1950217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College of Education Building</a:t>
            </a:r>
            <a:endParaRPr lang="en-US" sz="1100" b="1" dirty="0"/>
          </a:p>
        </p:txBody>
      </p:sp>
      <p:cxnSp>
        <p:nvCxnSpPr>
          <p:cNvPr id="22" name="Straight Arrow Connector 21"/>
          <p:cNvCxnSpPr>
            <a:stCxn id="30" idx="1"/>
            <a:endCxn id="18" idx="6"/>
          </p:cNvCxnSpPr>
          <p:nvPr/>
        </p:nvCxnSpPr>
        <p:spPr>
          <a:xfrm flipH="1">
            <a:off x="6511329" y="4072305"/>
            <a:ext cx="1126320" cy="404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568814" y="6849533"/>
            <a:ext cx="289560" cy="389467"/>
          </a:xfrm>
        </p:spPr>
        <p:txBody>
          <a:bodyPr/>
          <a:lstStyle/>
          <a:p>
            <a:fld id="{553DB8F4-6515-434A-94E2-27BC8C23E48C}" type="slidenum">
              <a:rPr lang="en-US" smtClean="0"/>
              <a:t>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801734" y="6588471"/>
            <a:ext cx="1531263" cy="522123"/>
            <a:chOff x="104775" y="6516916"/>
            <a:chExt cx="1531263" cy="495044"/>
          </a:xfrm>
        </p:grpSpPr>
        <p:sp>
          <p:nvSpPr>
            <p:cNvPr id="15" name="Rectangle 14"/>
            <p:cNvSpPr/>
            <p:nvPr/>
          </p:nvSpPr>
          <p:spPr>
            <a:xfrm>
              <a:off x="104775" y="6598390"/>
              <a:ext cx="228600" cy="1177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4775" y="6814773"/>
              <a:ext cx="228600" cy="129484"/>
            </a:xfrm>
            <a:prstGeom prst="rect">
              <a:avLst/>
            </a:prstGeom>
            <a:solidFill>
              <a:srgbClr val="DA92CB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9101" y="6516916"/>
              <a:ext cx="13869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Under Construction</a:t>
              </a:r>
              <a:endParaRPr lang="en-US" sz="11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5732" y="6750350"/>
              <a:ext cx="13078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Complete</a:t>
              </a:r>
              <a:endParaRPr lang="en-US" sz="1100" b="1" dirty="0"/>
            </a:p>
          </p:txBody>
        </p:sp>
      </p:grp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23721" y="7008899"/>
            <a:ext cx="1573459" cy="389467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</a:rPr>
              <a:t>*as of Fall Semester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F4-6515-434A-94E2-27BC8C23E48C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21394" y="2643611"/>
            <a:ext cx="718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8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15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3021</TotalTime>
  <Words>260</Words>
  <Application>Microsoft Office PowerPoint</Application>
  <PresentationFormat>Custom</PresentationFormat>
  <Paragraphs>120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Capital Projects  2015-2020</vt:lpstr>
      <vt:lpstr>Academic Capital Projects  2015-2020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Noelle Wills</dc:creator>
  <cp:lastModifiedBy>Noelle Wills</cp:lastModifiedBy>
  <cp:revision>74</cp:revision>
  <cp:lastPrinted>2015-11-17T17:17:20Z</cp:lastPrinted>
  <dcterms:created xsi:type="dcterms:W3CDTF">2015-11-05T22:02:45Z</dcterms:created>
  <dcterms:modified xsi:type="dcterms:W3CDTF">2015-11-17T19:50:08Z</dcterms:modified>
</cp:coreProperties>
</file>