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517AD4-558E-45E5-AE7E-E28ECA6A25ED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1F5B2E-EE32-454B-A21C-438B6CADF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0"/>
            <a:ext cx="4419600" cy="38862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Alabama Higher </a:t>
            </a:r>
            <a:br>
              <a:rPr lang="en-US" sz="6000" dirty="0" smtClean="0"/>
            </a:br>
            <a:r>
              <a:rPr lang="en-US" sz="6000" dirty="0" smtClean="0"/>
              <a:t>Education Partnership</a:t>
            </a:r>
            <a:endParaRPr lang="en-US" sz="6000" dirty="0"/>
          </a:p>
        </p:txBody>
      </p:sp>
      <p:pic>
        <p:nvPicPr>
          <p:cNvPr id="5" name="Picture 4" descr="HEP new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345438" cy="4495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54102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Mr. Gordon Stone, Executive Director</a:t>
            </a:r>
          </a:p>
          <a:p>
            <a:pPr algn="ctr"/>
            <a:endParaRPr lang="en-US" sz="6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Brett Johnson, Director of Membership &amp; Student Activities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008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(334) 832-9911     </a:t>
            </a:r>
            <a:r>
              <a:rPr lang="en-US" b="1" dirty="0" smtClean="0">
                <a:solidFill>
                  <a:schemeClr val="bg1"/>
                </a:solidFill>
                <a:sym typeface="Wingdings"/>
              </a:rPr>
              <a:t></a:t>
            </a:r>
            <a:r>
              <a:rPr lang="en-US" b="1" dirty="0" smtClean="0">
                <a:solidFill>
                  <a:schemeClr val="bg1"/>
                </a:solidFill>
              </a:rPr>
              <a:t>     Twitter @</a:t>
            </a:r>
            <a:r>
              <a:rPr lang="en-US" b="1" dirty="0" err="1" smtClean="0">
                <a:solidFill>
                  <a:schemeClr val="bg1"/>
                </a:solidFill>
              </a:rPr>
              <a:t>ALHigherEd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 </a:t>
            </a:r>
            <a:r>
              <a:rPr lang="en-US" b="1" dirty="0" smtClean="0">
                <a:solidFill>
                  <a:schemeClr val="bg1"/>
                </a:solidFill>
                <a:sym typeface="Wingdings"/>
              </a:rPr>
              <a:t></a:t>
            </a:r>
            <a:r>
              <a:rPr lang="en-US" b="1" dirty="0">
                <a:solidFill>
                  <a:schemeClr val="bg1"/>
                </a:solidFill>
                <a:sym typeface="Wingdings"/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  www.higheredpartners.org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3937337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rgbClr val="002060"/>
                </a:solidFill>
              </a:rPr>
              <a:t>MISSION:</a:t>
            </a:r>
          </a:p>
          <a:p>
            <a:pPr algn="ctr"/>
            <a:r>
              <a:rPr lang="en-US" sz="2000" i="1" dirty="0" smtClean="0">
                <a:solidFill>
                  <a:srgbClr val="002060"/>
                </a:solidFill>
              </a:rPr>
              <a:t>To advocate the importance of higher education in bettering the lives of people in Alabama.</a:t>
            </a:r>
            <a:endParaRPr lang="en-US" sz="2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Microsoft PowerPoint - h14 pas pst121513 ETF harvey Presentation_HEP_1-17-2014 012214 ETF Sources of Rev 2013 0202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-381000"/>
            <a:ext cx="8305801" cy="64181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54102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2013, more than 88% of Alabama’s Education Revenue came from Sales &amp; Income Tax.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HEP new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252076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Total AL Economic Impact= </a:t>
            </a:r>
            <a:r>
              <a:rPr lang="en-US" b="1" dirty="0" smtClean="0"/>
              <a:t>$20 Billion</a:t>
            </a:r>
          </a:p>
          <a:p>
            <a:r>
              <a:rPr lang="en-US" dirty="0" smtClean="0"/>
              <a:t>Every </a:t>
            </a:r>
            <a:r>
              <a:rPr lang="en-US" b="1" dirty="0" smtClean="0"/>
              <a:t>$1,000 increase </a:t>
            </a:r>
            <a:r>
              <a:rPr lang="en-US" dirty="0" smtClean="0"/>
              <a:t>in higher </a:t>
            </a:r>
            <a:r>
              <a:rPr lang="en-US" dirty="0" err="1" smtClean="0"/>
              <a:t>ed</a:t>
            </a:r>
            <a:r>
              <a:rPr lang="en-US" dirty="0" smtClean="0"/>
              <a:t> funding = </a:t>
            </a:r>
            <a:r>
              <a:rPr lang="en-US" b="1" dirty="0" smtClean="0"/>
              <a:t>$8.7 Million increase</a:t>
            </a:r>
            <a:r>
              <a:rPr lang="en-US" dirty="0" smtClean="0"/>
              <a:t> in total per capita income</a:t>
            </a:r>
          </a:p>
          <a:p>
            <a:r>
              <a:rPr lang="en-US" dirty="0" smtClean="0"/>
              <a:t>Alabama’s Economic ROI= </a:t>
            </a:r>
            <a:r>
              <a:rPr lang="en-US" b="1" dirty="0" smtClean="0"/>
              <a:t>12.5:1</a:t>
            </a:r>
          </a:p>
          <a:p>
            <a:r>
              <a:rPr lang="en-US" b="1" dirty="0" smtClean="0"/>
              <a:t>180,000 students </a:t>
            </a:r>
            <a:r>
              <a:rPr lang="en-US" dirty="0" smtClean="0"/>
              <a:t>attend AL public universities</a:t>
            </a:r>
          </a:p>
          <a:p>
            <a:r>
              <a:rPr lang="en-US" b="1" dirty="0" smtClean="0"/>
              <a:t>60,000 employed </a:t>
            </a:r>
            <a:r>
              <a:rPr lang="en-US" dirty="0" smtClean="0"/>
              <a:t>by AL public universities</a:t>
            </a:r>
          </a:p>
          <a:p>
            <a:r>
              <a:rPr lang="en-US" dirty="0" smtClean="0"/>
              <a:t>Largest economic producers in 12 AL counties</a:t>
            </a:r>
            <a:endParaRPr lang="en-US" dirty="0" smtClean="0"/>
          </a:p>
          <a:p>
            <a:pPr lvl="1"/>
            <a:r>
              <a:rPr lang="en-US" dirty="0" smtClean="0"/>
              <a:t>Those counties produced over 50% of votes cast in last statewide election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/>
          <a:lstStyle/>
          <a:p>
            <a:r>
              <a:rPr lang="en-US" dirty="0" smtClean="0"/>
              <a:t>A Few Key Facts</a:t>
            </a:r>
            <a:endParaRPr lang="en-US" dirty="0"/>
          </a:p>
        </p:txBody>
      </p:sp>
      <p:pic>
        <p:nvPicPr>
          <p:cNvPr id="4" name="Picture 3" descr="HEP new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52076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93837"/>
            <a:ext cx="83058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Level I = $12/year ($1/month)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Level II = $60/year ($5/month)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600" dirty="0" smtClean="0"/>
              <a:t>Level III = $120/year ($10/month)</a:t>
            </a:r>
          </a:p>
          <a:p>
            <a:pPr lvl="1"/>
            <a:r>
              <a:rPr lang="en-US" sz="3200" dirty="0" smtClean="0"/>
              <a:t>$2 Million Educators Professional Liability Insurance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HEP Membership </a:t>
            </a:r>
            <a:r>
              <a:rPr lang="en-US" dirty="0" smtClean="0"/>
              <a:t>Options</a:t>
            </a:r>
            <a:endParaRPr lang="en-US" dirty="0"/>
          </a:p>
        </p:txBody>
      </p:sp>
      <p:pic>
        <p:nvPicPr>
          <p:cNvPr id="4" name="Picture 3" descr="HEP new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1252076" cy="1295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57150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Join Our Grassroots Advocacy Network Today!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www.higheredpartners.org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2060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173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Alabama Higher  Education Partnership</vt:lpstr>
      <vt:lpstr>Slide 2</vt:lpstr>
      <vt:lpstr>A Few Key Facts</vt:lpstr>
      <vt:lpstr>HEP Membership Options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Higher Education Partnership</dc:title>
  <dc:creator>Karli</dc:creator>
  <cp:lastModifiedBy>Karli</cp:lastModifiedBy>
  <cp:revision>11</cp:revision>
  <dcterms:created xsi:type="dcterms:W3CDTF">2015-10-02T16:05:34Z</dcterms:created>
  <dcterms:modified xsi:type="dcterms:W3CDTF">2015-10-13T19:26:39Z</dcterms:modified>
</cp:coreProperties>
</file>