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2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2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3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4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1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1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4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6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7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9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0A12A-FC95-4317-A400-2E44AD8620C3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A2478-F944-4C69-AF82-B1512058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9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Clustering in Athletics: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 Review of Public Administration and the Auburn Football Team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30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?: Were athletes advised to take PUBA?</a:t>
            </a:r>
          </a:p>
          <a:p>
            <a:r>
              <a:rPr lang="en-US" dirty="0" smtClean="0"/>
              <a:t>Asked </a:t>
            </a:r>
            <a:r>
              <a:rPr lang="en-US" dirty="0" smtClean="0"/>
              <a:t>athletics representative, </a:t>
            </a:r>
            <a:r>
              <a:rPr lang="en-US" dirty="0" smtClean="0"/>
              <a:t>told no formal push to PUBA</a:t>
            </a:r>
          </a:p>
          <a:p>
            <a:r>
              <a:rPr lang="en-US" dirty="0" smtClean="0"/>
              <a:t>Asked </a:t>
            </a:r>
            <a:r>
              <a:rPr lang="en-US" dirty="0" smtClean="0"/>
              <a:t>athletics representatives, </a:t>
            </a:r>
            <a:r>
              <a:rPr lang="en-US" dirty="0" smtClean="0"/>
              <a:t>why go to PUBA</a:t>
            </a:r>
          </a:p>
          <a:p>
            <a:pPr lvl="1"/>
            <a:r>
              <a:rPr lang="en-US" i="1" dirty="0" smtClean="0"/>
              <a:t>PUBA seen as appropriate for careers in city, county, state or federal government</a:t>
            </a:r>
          </a:p>
          <a:p>
            <a:pPr lvl="1"/>
            <a:r>
              <a:rPr lang="en-US" i="1" dirty="0" smtClean="0"/>
              <a:t>Athletes talking to each other</a:t>
            </a:r>
          </a:p>
          <a:p>
            <a:pPr lvl="1"/>
            <a:r>
              <a:rPr lang="en-US" dirty="0" smtClean="0"/>
              <a:t>PUBA flexible and no quantitative course required</a:t>
            </a:r>
          </a:p>
          <a:p>
            <a:pPr lvl="1"/>
            <a:r>
              <a:rPr lang="en-US" dirty="0" smtClean="0"/>
              <a:t>Person-group fit and </a:t>
            </a:r>
            <a:r>
              <a:rPr lang="en-US" b="1" i="1" dirty="0" smtClean="0"/>
              <a:t>student profiles (unprepared, career-oriented)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83208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between Athletics and University officials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?: Was there communication between the athletic department and the university?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Did it alter decision? </a:t>
            </a:r>
          </a:p>
          <a:p>
            <a:r>
              <a:rPr lang="en-US" dirty="0" smtClean="0"/>
              <a:t>Alternative explanations exist consistent with administrative and organizational theory</a:t>
            </a:r>
          </a:p>
          <a:p>
            <a:pPr lvl="1"/>
            <a:r>
              <a:rPr lang="en-US" dirty="0" smtClean="0"/>
              <a:t>Organized anarchies</a:t>
            </a:r>
          </a:p>
          <a:p>
            <a:pPr lvl="1"/>
            <a:r>
              <a:rPr lang="en-US" b="1" i="1" dirty="0" smtClean="0"/>
              <a:t>Leader succession and strategic change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67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PUBA and money for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?: Was money offered to PUBA to support program?</a:t>
            </a:r>
          </a:p>
          <a:p>
            <a:pPr lvl="1"/>
            <a:r>
              <a:rPr lang="en-US" dirty="0" smtClean="0"/>
              <a:t>Yes- offer seems to have been made</a:t>
            </a:r>
          </a:p>
          <a:p>
            <a:pPr lvl="1"/>
            <a:r>
              <a:rPr lang="en-US" dirty="0" smtClean="0"/>
              <a:t>University turned this offer down</a:t>
            </a:r>
          </a:p>
          <a:p>
            <a:r>
              <a:rPr lang="en-US" dirty="0" smtClean="0"/>
              <a:t>University has accepted money from athletics in past</a:t>
            </a:r>
          </a:p>
          <a:p>
            <a:r>
              <a:rPr lang="en-US" dirty="0" smtClean="0"/>
              <a:t>Consistent with practice at other universities (Arkansas, </a:t>
            </a:r>
            <a:r>
              <a:rPr lang="en-US" b="1" i="1" dirty="0" smtClean="0"/>
              <a:t>LSU, Kentucky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92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Publicize the support provided by Athletics to academics. </a:t>
            </a:r>
          </a:p>
          <a:p>
            <a:pPr lvl="0"/>
            <a:r>
              <a:rPr lang="en-US" dirty="0"/>
              <a:t>Complete analysis of grading patterns in </a:t>
            </a:r>
            <a:r>
              <a:rPr lang="en-US" dirty="0" smtClean="0"/>
              <a:t>PUBA </a:t>
            </a:r>
            <a:endParaRPr lang="en-US" dirty="0"/>
          </a:p>
          <a:p>
            <a:pPr lvl="0"/>
            <a:r>
              <a:rPr lang="en-US" dirty="0"/>
              <a:t>Time of </a:t>
            </a:r>
            <a:r>
              <a:rPr lang="en-US" dirty="0" smtClean="0"/>
              <a:t>course offerings </a:t>
            </a:r>
            <a:r>
              <a:rPr lang="en-US" smtClean="0"/>
              <a:t>should be looked </a:t>
            </a:r>
            <a:r>
              <a:rPr lang="en-US" dirty="0" smtClean="0"/>
              <a:t>into again </a:t>
            </a:r>
            <a:endParaRPr lang="en-US" dirty="0"/>
          </a:p>
          <a:p>
            <a:pPr lvl="0"/>
            <a:r>
              <a:rPr lang="en-US" dirty="0"/>
              <a:t>Realistic </a:t>
            </a:r>
            <a:r>
              <a:rPr lang="en-US" dirty="0" smtClean="0"/>
              <a:t>career previews</a:t>
            </a:r>
            <a:endParaRPr lang="en-US" dirty="0"/>
          </a:p>
          <a:p>
            <a:pPr lvl="0"/>
            <a:r>
              <a:rPr lang="en-US" dirty="0"/>
              <a:t>Create an Athletic “</a:t>
            </a:r>
            <a:r>
              <a:rPr lang="en-US" dirty="0" smtClean="0"/>
              <a:t>Talons”</a:t>
            </a:r>
            <a:endParaRPr lang="en-US" dirty="0"/>
          </a:p>
          <a:p>
            <a:pPr lvl="0"/>
            <a:r>
              <a:rPr lang="en-US" dirty="0" smtClean="0"/>
              <a:t>Annual </a:t>
            </a:r>
            <a:r>
              <a:rPr lang="en-US" dirty="0"/>
              <a:t>Student-athlete and Student-Athlete Alumni </a:t>
            </a:r>
            <a:r>
              <a:rPr lang="en-US" dirty="0" smtClean="0"/>
              <a:t>Surveys </a:t>
            </a:r>
            <a:endParaRPr lang="en-US" dirty="0"/>
          </a:p>
          <a:p>
            <a:pPr lvl="0"/>
            <a:r>
              <a:rPr lang="en-US" dirty="0" smtClean="0"/>
              <a:t>Developing majors may be a possibility</a:t>
            </a:r>
          </a:p>
          <a:p>
            <a:pPr lvl="0"/>
            <a:r>
              <a:rPr lang="en-US" dirty="0" smtClean="0"/>
              <a:t>Utilize </a:t>
            </a:r>
            <a:r>
              <a:rPr lang="en-US" dirty="0"/>
              <a:t>the Interdisciplinary Studies degree more </a:t>
            </a:r>
            <a:r>
              <a:rPr lang="en-US" dirty="0" smtClean="0"/>
              <a:t>effectively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2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Provost forms an </a:t>
            </a:r>
            <a:r>
              <a:rPr lang="en-US" i="1" dirty="0" smtClean="0"/>
              <a:t>ad hoc</a:t>
            </a:r>
            <a:r>
              <a:rPr lang="en-US" dirty="0" smtClean="0"/>
              <a:t> committee (May 8, 2015) to—</a:t>
            </a:r>
          </a:p>
          <a:p>
            <a:pPr lvl="0"/>
            <a:r>
              <a:rPr lang="en-US" dirty="0"/>
              <a:t>To look into whether or not clustering of athletes in majors has occurred; </a:t>
            </a:r>
          </a:p>
          <a:p>
            <a:pPr lvl="0"/>
            <a:r>
              <a:rPr lang="en-US" dirty="0"/>
              <a:t>To compare Auburn University to peer institutions; </a:t>
            </a:r>
          </a:p>
          <a:p>
            <a:pPr lvl="0"/>
            <a:r>
              <a:rPr lang="en-US" dirty="0"/>
              <a:t>To look into reasons for why such clusters, if present, occur;</a:t>
            </a:r>
          </a:p>
          <a:p>
            <a:pPr lvl="0"/>
            <a:r>
              <a:rPr lang="en-US" dirty="0"/>
              <a:t>And to make recommendations.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4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Makeup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Daniel Svyantek (Chair)</a:t>
            </a:r>
          </a:p>
          <a:p>
            <a:r>
              <a:rPr lang="en-US" dirty="0" smtClean="0"/>
              <a:t>Barb Struempler</a:t>
            </a:r>
          </a:p>
          <a:p>
            <a:r>
              <a:rPr lang="en-US" dirty="0" smtClean="0"/>
              <a:t>Brian Connelly</a:t>
            </a:r>
          </a:p>
          <a:p>
            <a:r>
              <a:rPr lang="en-US" dirty="0" smtClean="0"/>
              <a:t>Tina Loraas</a:t>
            </a:r>
          </a:p>
          <a:p>
            <a:r>
              <a:rPr lang="en-US" dirty="0" smtClean="0"/>
              <a:t>Mary Boudreaux</a:t>
            </a:r>
          </a:p>
          <a:p>
            <a:r>
              <a:rPr lang="en-US" dirty="0" smtClean="0"/>
              <a:t>Larry Teeter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0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Clustering is </a:t>
            </a:r>
            <a:r>
              <a:rPr lang="en-US" dirty="0"/>
              <a:t>a grouping of a disproportionate percentage of athletes into selected majors when compared to the overall percentage of non-athletes in the same </a:t>
            </a:r>
            <a:r>
              <a:rPr lang="en-US" dirty="0" smtClean="0"/>
              <a:t>major</a:t>
            </a:r>
          </a:p>
          <a:p>
            <a:r>
              <a:rPr lang="en-US" dirty="0" smtClean="0"/>
              <a:t>Number of players on team with same major/total team players </a:t>
            </a:r>
            <a:r>
              <a:rPr lang="en-US" u="sng" dirty="0" smtClean="0"/>
              <a:t>&gt;</a:t>
            </a:r>
            <a:r>
              <a:rPr lang="en-US" dirty="0" smtClean="0"/>
              <a:t> 25%</a:t>
            </a:r>
          </a:p>
          <a:p>
            <a:r>
              <a:rPr lang="en-US" dirty="0" smtClean="0"/>
              <a:t>Number of junior senior players on team with same major/ number of junior and senior players </a:t>
            </a:r>
            <a:r>
              <a:rPr lang="en-US" u="sng" dirty="0" smtClean="0"/>
              <a:t>&gt;</a:t>
            </a:r>
            <a:r>
              <a:rPr lang="en-US" dirty="0" smtClean="0"/>
              <a:t>  25%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2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and NCAA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Clustering in a major is not considered a violation of any rule by the </a:t>
            </a:r>
            <a:r>
              <a:rPr lang="en-US" dirty="0" smtClean="0"/>
              <a:t>NCAA</a:t>
            </a:r>
            <a:endParaRPr lang="en-US" dirty="0"/>
          </a:p>
          <a:p>
            <a:r>
              <a:rPr lang="en-US" dirty="0" smtClean="0"/>
              <a:t>FARs at FBS schools believe that clustering is function of NCAA own progress-toward degree requirement</a:t>
            </a:r>
          </a:p>
        </p:txBody>
      </p:sp>
    </p:spTree>
    <p:extLst>
      <p:ext uri="{BB962C8B-B14F-4D97-AF65-F5344CB8AC3E}">
        <p14:creationId xmlns:p14="http://schemas.microsoft.com/office/powerpoint/2010/main" val="119369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Proposed Causes (McCormick,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i="1" dirty="0"/>
              <a:t>Student-athletes may be underprepared for some majors upon entry to college.</a:t>
            </a:r>
          </a:p>
          <a:p>
            <a:pPr lvl="0"/>
            <a:r>
              <a:rPr lang="en-US" i="1" dirty="0"/>
              <a:t>Time management by athletes is critical to balance sports participation and classes.  </a:t>
            </a:r>
          </a:p>
          <a:p>
            <a:pPr lvl="0"/>
            <a:r>
              <a:rPr lang="en-US" i="1" dirty="0"/>
              <a:t>Preparation time for athletics may interact with the timing of offered classes (e.g., certain classes for some majors may not be taught at a time when athletes are able to take them).</a:t>
            </a:r>
          </a:p>
          <a:p>
            <a:pPr lvl="0"/>
            <a:r>
              <a:rPr lang="en-US" i="1" dirty="0"/>
              <a:t>Different majors may have additional requirements for entry (e.g., a GPA requirement in college to become a major) which student-athletes may have difficulty meeting.</a:t>
            </a:r>
          </a:p>
          <a:p>
            <a:pPr lvl="0"/>
            <a:r>
              <a:rPr lang="en-US" i="1" dirty="0"/>
              <a:t>College major choice may be, therefore, determined by academic performance in the athletes’ first year in college.</a:t>
            </a:r>
          </a:p>
          <a:p>
            <a:pPr lvl="0"/>
            <a:r>
              <a:rPr lang="en-US" i="1" dirty="0"/>
              <a:t>Teammates may stick together </a:t>
            </a:r>
            <a:r>
              <a:rPr lang="en-US" i="1" dirty="0" smtClean="0"/>
              <a:t>(Fraternities)</a:t>
            </a:r>
            <a:endParaRPr lang="en-US" i="1" dirty="0"/>
          </a:p>
          <a:p>
            <a:pPr lvl="0"/>
            <a:r>
              <a:rPr lang="en-US" dirty="0"/>
              <a:t>College major choice may be affected by the NCAA’s 40-60-80 rule.</a:t>
            </a:r>
          </a:p>
          <a:p>
            <a:pPr lvl="0"/>
            <a:r>
              <a:rPr lang="en-US" dirty="0"/>
              <a:t>Unrealistic career expectations (e.g., I am going to go pro!) may affect choice of major.</a:t>
            </a:r>
          </a:p>
          <a:p>
            <a:pPr lvl="0"/>
            <a:r>
              <a:rPr lang="en-US" b="1" dirty="0"/>
              <a:t>Finally, student-athletes may receive favoritism in certain majors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830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in Peer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  (Upton and Novak, 2008)</a:t>
            </a:r>
          </a:p>
          <a:p>
            <a:pPr lvl="1"/>
            <a:r>
              <a:rPr lang="en-US" dirty="0" smtClean="0"/>
              <a:t>Auburn 26.5% in Criminology</a:t>
            </a:r>
          </a:p>
          <a:p>
            <a:pPr lvl="1"/>
            <a:r>
              <a:rPr lang="en-US" dirty="0" smtClean="0"/>
              <a:t>TAMU  51.5% In Ag Leadership and Development</a:t>
            </a:r>
          </a:p>
          <a:p>
            <a:pPr lvl="1"/>
            <a:r>
              <a:rPr lang="en-US" dirty="0" smtClean="0"/>
              <a:t>Vanderbilt 64% in Human and Organizational Development</a:t>
            </a:r>
          </a:p>
          <a:p>
            <a:r>
              <a:rPr lang="en-US" dirty="0" smtClean="0"/>
              <a:t>ACC (Fountain and Finley, 2009)</a:t>
            </a:r>
          </a:p>
          <a:p>
            <a:pPr lvl="1"/>
            <a:r>
              <a:rPr lang="en-US" dirty="0" smtClean="0"/>
              <a:t>25% in Sport Administration to 73% in Bus </a:t>
            </a:r>
            <a:r>
              <a:rPr lang="en-US" dirty="0" err="1" smtClean="0"/>
              <a:t>Mgt</a:t>
            </a:r>
            <a:endParaRPr lang="en-US" dirty="0" smtClean="0"/>
          </a:p>
          <a:p>
            <a:r>
              <a:rPr lang="en-US" dirty="0" smtClean="0"/>
              <a:t>Big 12 (Schneider, et al, 2010)</a:t>
            </a:r>
          </a:p>
          <a:p>
            <a:pPr lvl="1"/>
            <a:r>
              <a:rPr lang="en-US" dirty="0" smtClean="0"/>
              <a:t>50% of players in one major related to ranking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1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at Auburn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Senate Meeting (May 19, 2015)</a:t>
            </a:r>
          </a:p>
          <a:p>
            <a:r>
              <a:rPr lang="en-US" dirty="0" smtClean="0"/>
              <a:t>28 football players in PUBA</a:t>
            </a:r>
          </a:p>
          <a:p>
            <a:pPr lvl="1"/>
            <a:r>
              <a:rPr lang="en-US" dirty="0" smtClean="0"/>
              <a:t>28/120 = 23% (no clustering)</a:t>
            </a:r>
          </a:p>
          <a:p>
            <a:pPr lvl="1"/>
            <a:r>
              <a:rPr lang="en-US" dirty="0" smtClean="0"/>
              <a:t>23/48 = 48% (clustering)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3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Favoritism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?: Was favoritism shown towards athletes in PUBA</a:t>
            </a:r>
          </a:p>
          <a:p>
            <a:r>
              <a:rPr lang="en-US" dirty="0" smtClean="0"/>
              <a:t>Small sample– </a:t>
            </a:r>
          </a:p>
          <a:p>
            <a:pPr lvl="1"/>
            <a:r>
              <a:rPr lang="en-US" dirty="0" smtClean="0"/>
              <a:t>Athletes received average grade of .94 &lt; non-athletes</a:t>
            </a:r>
          </a:p>
          <a:p>
            <a:pPr lvl="1"/>
            <a:r>
              <a:rPr lang="en-US" dirty="0" smtClean="0"/>
              <a:t>7/8 athletes received grades that could affect eligibility</a:t>
            </a:r>
          </a:p>
          <a:p>
            <a:r>
              <a:rPr lang="en-US" dirty="0" smtClean="0"/>
              <a:t>No evidence in sample</a:t>
            </a:r>
          </a:p>
          <a:p>
            <a:r>
              <a:rPr lang="en-US" dirty="0" smtClean="0"/>
              <a:t>Recommendation to do full analysis was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7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695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Clustering in Athletics: </vt:lpstr>
      <vt:lpstr>Committee Information</vt:lpstr>
      <vt:lpstr>Committee Makeup</vt:lpstr>
      <vt:lpstr>Clustering</vt:lpstr>
      <vt:lpstr>Clustering and NCAA</vt:lpstr>
      <vt:lpstr>Other Proposed Causes (McCormick, 2010)</vt:lpstr>
      <vt:lpstr>Clustering in Peer Institutions</vt:lpstr>
      <vt:lpstr>Clustering at Auburn</vt:lpstr>
      <vt:lpstr>Favoritism</vt:lpstr>
      <vt:lpstr>Advising</vt:lpstr>
      <vt:lpstr>Communication between Athletics and University officials</vt:lpstr>
      <vt:lpstr>PUBA and money for program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Clustering in Athletics:</dc:title>
  <dc:creator>Daniel Svyantek</dc:creator>
  <cp:lastModifiedBy>Daniel Svyantek</cp:lastModifiedBy>
  <cp:revision>17</cp:revision>
  <dcterms:created xsi:type="dcterms:W3CDTF">2015-10-14T14:00:25Z</dcterms:created>
  <dcterms:modified xsi:type="dcterms:W3CDTF">2015-10-14T16:22:50Z</dcterms:modified>
</cp:coreProperties>
</file>