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8DFD3-1D38-4D40-8535-24ADF089693E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22099-2A00-EC43-92F8-080056A9E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494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22099-2A00-EC43-92F8-080056A9EA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00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Certificate is not an undergraduate degree; it provides the student with formal recognition of basic exposure to clearly defined skills or knowledge aimed at enhancing professional competency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22099-2A00-EC43-92F8-080056A9EA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641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Many peer</a:t>
            </a:r>
            <a:r>
              <a:rPr lang="en-US" baseline="0" dirty="0" smtClean="0"/>
              <a:t> institutions have undergraduate Certificates (some are online) and there are instances of ‘double counting’ courses for instance for a major and the Certificate.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22099-2A00-EC43-92F8-080056A9EA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93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Students are responsible</a:t>
            </a:r>
            <a:r>
              <a:rPr lang="en-US" baseline="0" dirty="0" smtClean="0"/>
              <a:t> for all pre-requisites specified in course requirements for a Certificate.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22099-2A00-EC43-92F8-080056A9EA3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946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Individual academic units might have higher GPA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22099-2A00-EC43-92F8-080056A9EA3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717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case of an interdisciplinary certificate, the Certificate curriculum proposal must include the unit that will have such responsibility.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22099-2A00-EC43-92F8-080056A9EA3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56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2A61-2E7E-8745-97EA-630987D79D82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A8B8-A129-FB40-99B4-95D21E534D2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2A61-2E7E-8745-97EA-630987D79D82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A8B8-A129-FB40-99B4-95D21E534D2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2A61-2E7E-8745-97EA-630987D79D82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A8B8-A129-FB40-99B4-95D21E534D2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2A61-2E7E-8745-97EA-630987D79D82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A8B8-A129-FB40-99B4-95D21E534D2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2A61-2E7E-8745-97EA-630987D79D82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A8B8-A129-FB40-99B4-95D21E534D2A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2A61-2E7E-8745-97EA-630987D79D82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A8B8-A129-FB40-99B4-95D21E534D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2A61-2E7E-8745-97EA-630987D79D82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A8B8-A129-FB40-99B4-95D21E534D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2A61-2E7E-8745-97EA-630987D79D82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A8B8-A129-FB40-99B4-95D21E534D2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2A61-2E7E-8745-97EA-630987D79D82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A8B8-A129-FB40-99B4-95D21E534D2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2A61-2E7E-8745-97EA-630987D79D82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A8B8-A129-FB40-99B4-95D21E534D2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2A61-2E7E-8745-97EA-630987D79D82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A8B8-A129-FB40-99B4-95D21E534D2A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2A61-2E7E-8745-97EA-630987D79D82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A8B8-A129-FB40-99B4-95D21E534D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2A61-2E7E-8745-97EA-630987D79D82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A8B8-A129-FB40-99B4-95D21E534D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2A61-2E7E-8745-97EA-630987D79D82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A8B8-A129-FB40-99B4-95D21E534D2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F71C2A61-2E7E-8745-97EA-630987D79D82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412CA8B8-A129-FB40-99B4-95D21E534D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Proposed Policy on Undergraduate Certificates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University Senate Meeting</a:t>
            </a:r>
          </a:p>
        </p:txBody>
      </p:sp>
    </p:spTree>
    <p:extLst>
      <p:ext uri="{BB962C8B-B14F-4D97-AF65-F5344CB8AC3E}">
        <p14:creationId xmlns:p14="http://schemas.microsoft.com/office/powerpoint/2010/main" val="954343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An undergraduate Certificate consists of 12-21 hours of courses in an integrated structure that demonstrates competency in specific skills or knowledge designed to enhance professional preparation of Auburn students. </a:t>
            </a:r>
            <a:endParaRPr lang="en-US" sz="2800" dirty="0" smtClean="0"/>
          </a:p>
          <a:p>
            <a:r>
              <a:rPr lang="en-US" sz="2800" dirty="0" smtClean="0"/>
              <a:t>Completion </a:t>
            </a:r>
            <a:r>
              <a:rPr lang="en-US" sz="2800" dirty="0"/>
              <a:t>of the Certificate appears on the official Auburn University transcript.</a:t>
            </a:r>
          </a:p>
        </p:txBody>
      </p:sp>
    </p:spTree>
    <p:extLst>
      <p:ext uri="{BB962C8B-B14F-4D97-AF65-F5344CB8AC3E}">
        <p14:creationId xmlns:p14="http://schemas.microsoft.com/office/powerpoint/2010/main" val="4134070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904999"/>
            <a:ext cx="8001000" cy="4348999"/>
          </a:xfrm>
        </p:spPr>
        <p:txBody>
          <a:bodyPr>
            <a:normAutofit/>
          </a:bodyPr>
          <a:lstStyle/>
          <a:p>
            <a:r>
              <a:rPr lang="en-US" dirty="0" smtClean="0"/>
              <a:t>Optional mechanism for academic units to allow students a flexible and convenient way to add a credential for professional recognition</a:t>
            </a:r>
          </a:p>
          <a:p>
            <a:r>
              <a:rPr lang="en-US" dirty="0" smtClean="0"/>
              <a:t>A Certificate can:</a:t>
            </a:r>
          </a:p>
          <a:p>
            <a:pPr lvl="1"/>
            <a:r>
              <a:rPr lang="en-US" sz="2400" dirty="0" smtClean="0"/>
              <a:t>provide </a:t>
            </a:r>
            <a:r>
              <a:rPr lang="en-US" sz="2400" dirty="0"/>
              <a:t>a basic competency in an emerging, interdisciplinary area</a:t>
            </a:r>
          </a:p>
          <a:p>
            <a:pPr lvl="1"/>
            <a:r>
              <a:rPr lang="en-US" sz="2400" dirty="0" smtClean="0"/>
              <a:t>provide </a:t>
            </a:r>
            <a:r>
              <a:rPr lang="en-US" sz="2400" dirty="0"/>
              <a:t>continuing education, certification or accreditation in a specific field</a:t>
            </a:r>
          </a:p>
          <a:p>
            <a:pPr lvl="1"/>
            <a:r>
              <a:rPr lang="en-US" sz="2400" dirty="0" smtClean="0"/>
              <a:t>respond </a:t>
            </a:r>
            <a:r>
              <a:rPr lang="en-US" sz="2400" dirty="0"/>
              <a:t>to a specific state mandate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639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Certificates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undergraduate Certificate requires 12-21 semester hours. </a:t>
            </a:r>
            <a:endParaRPr lang="en-US" dirty="0" smtClean="0"/>
          </a:p>
          <a:p>
            <a:r>
              <a:rPr lang="en-US" dirty="0" smtClean="0"/>
              <a:t>At </a:t>
            </a:r>
            <a:r>
              <a:rPr lang="en-US" dirty="0"/>
              <a:t>least 50% of the credits should be at the 3000 level or higher. </a:t>
            </a:r>
            <a:endParaRPr lang="en-US" dirty="0" smtClean="0"/>
          </a:p>
          <a:p>
            <a:r>
              <a:rPr lang="en-US" dirty="0"/>
              <a:t>N</a:t>
            </a:r>
            <a:r>
              <a:rPr lang="en-US" dirty="0" smtClean="0"/>
              <a:t>o </a:t>
            </a:r>
            <a:r>
              <a:rPr lang="en-US" dirty="0"/>
              <a:t>more than 50% of course credits required for a certificate may be obtained through transfer credit </a:t>
            </a:r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t </a:t>
            </a:r>
            <a:r>
              <a:rPr lang="en-US" dirty="0"/>
              <a:t>least 50% of courses counted toward the Certificate must follow standard grading </a:t>
            </a:r>
          </a:p>
        </p:txBody>
      </p:sp>
    </p:spTree>
    <p:extLst>
      <p:ext uri="{BB962C8B-B14F-4D97-AF65-F5344CB8AC3E}">
        <p14:creationId xmlns:p14="http://schemas.microsoft.com/office/powerpoint/2010/main" val="2749904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Minimum overall GPA for courses in the Certificate must be 2.0 or higher</a:t>
            </a:r>
          </a:p>
          <a:p>
            <a:r>
              <a:rPr lang="en-US" dirty="0"/>
              <a:t>The offering academic unit may choose to count towards the undergraduate certificate those credits taken as part of Auburn University’s general education requirements, an academic minor, or major</a:t>
            </a:r>
          </a:p>
        </p:txBody>
      </p:sp>
    </p:spTree>
    <p:extLst>
      <p:ext uri="{BB962C8B-B14F-4D97-AF65-F5344CB8AC3E}">
        <p14:creationId xmlns:p14="http://schemas.microsoft.com/office/powerpoint/2010/main" val="4152842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participate in an undergraduate Certificate program, a student must be a regularly admitted undergraduate student.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includes degree seeking students, second degree (UG2) students and post-baccalaureate students. </a:t>
            </a:r>
          </a:p>
        </p:txBody>
      </p:sp>
    </p:spTree>
    <p:extLst>
      <p:ext uri="{BB962C8B-B14F-4D97-AF65-F5344CB8AC3E}">
        <p14:creationId xmlns:p14="http://schemas.microsoft.com/office/powerpoint/2010/main" val="390653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725717"/>
            <a:ext cx="8001000" cy="4555893"/>
          </a:xfrm>
        </p:spPr>
        <p:txBody>
          <a:bodyPr>
            <a:normAutofit/>
          </a:bodyPr>
          <a:lstStyle/>
          <a:p>
            <a:r>
              <a:rPr lang="en-US" dirty="0" smtClean="0"/>
              <a:t>Any </a:t>
            </a:r>
            <a:r>
              <a:rPr lang="en-US" dirty="0"/>
              <a:t>proposed undergraduate certificate program must be approved through the Auburn University regular curricular process, including the University Curriculum Committee, the Office of the Provost and any off-campus approvals and notifications. </a:t>
            </a:r>
            <a:endParaRPr lang="en-US" dirty="0" smtClean="0"/>
          </a:p>
          <a:p>
            <a:r>
              <a:rPr lang="en-US" dirty="0"/>
              <a:t>The offering academic unit is responsible </a:t>
            </a:r>
            <a:r>
              <a:rPr lang="en-US" dirty="0" smtClean="0"/>
              <a:t>for:</a:t>
            </a:r>
          </a:p>
          <a:p>
            <a:pPr lvl="1"/>
            <a:r>
              <a:rPr lang="en-US" dirty="0" smtClean="0"/>
              <a:t> Advising </a:t>
            </a:r>
            <a:r>
              <a:rPr lang="en-US" dirty="0"/>
              <a:t>students completing the Certificate, </a:t>
            </a:r>
            <a:endParaRPr lang="en-US" dirty="0" smtClean="0"/>
          </a:p>
          <a:p>
            <a:pPr lvl="1"/>
            <a:r>
              <a:rPr lang="en-US" dirty="0" smtClean="0"/>
              <a:t>Assessment plan</a:t>
            </a:r>
          </a:p>
          <a:p>
            <a:pPr lvl="1"/>
            <a:r>
              <a:rPr lang="en-US" dirty="0" smtClean="0"/>
              <a:t>Certifying completion </a:t>
            </a:r>
            <a:r>
              <a:rPr lang="en-US" dirty="0"/>
              <a:t>of the requirements. </a:t>
            </a:r>
          </a:p>
        </p:txBody>
      </p:sp>
    </p:spTree>
    <p:extLst>
      <p:ext uri="{BB962C8B-B14F-4D97-AF65-F5344CB8AC3E}">
        <p14:creationId xmlns:p14="http://schemas.microsoft.com/office/powerpoint/2010/main" val="2497840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18253"/>
            <a:ext cx="8001000" cy="1143000"/>
          </a:xfrm>
        </p:spPr>
        <p:txBody>
          <a:bodyPr/>
          <a:lstStyle/>
          <a:p>
            <a:r>
              <a:rPr lang="en-US" sz="4400" dirty="0" smtClean="0"/>
              <a:t>Questions?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646365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velogue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21</TotalTime>
  <Words>413</Words>
  <Application>Microsoft Office PowerPoint</Application>
  <PresentationFormat>On-screen Show (4:3)</PresentationFormat>
  <Paragraphs>40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Calisto MT</vt:lpstr>
      <vt:lpstr>Mistral</vt:lpstr>
      <vt:lpstr>Wingdings 2</vt:lpstr>
      <vt:lpstr>Travelogue</vt:lpstr>
      <vt:lpstr>Proposed Policy on Undergraduate Certificates </vt:lpstr>
      <vt:lpstr>Definition</vt:lpstr>
      <vt:lpstr>Rationale</vt:lpstr>
      <vt:lpstr>Features of Certificates</vt:lpstr>
      <vt:lpstr>Features (contd.)</vt:lpstr>
      <vt:lpstr>Eligibility</vt:lpstr>
      <vt:lpstr>Administration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Policy on Undergraduate Certificates </dc:title>
  <dc:creator>SRC</dc:creator>
  <cp:lastModifiedBy>Lisa Kensler</cp:lastModifiedBy>
  <cp:revision>10</cp:revision>
  <dcterms:created xsi:type="dcterms:W3CDTF">2015-09-29T03:34:59Z</dcterms:created>
  <dcterms:modified xsi:type="dcterms:W3CDTF">2015-09-29T18:02:43Z</dcterms:modified>
</cp:coreProperties>
</file>