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60" r:id="rId5"/>
    <p:sldId id="261"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5" r:id="rId26"/>
    <p:sldId id="286" r:id="rId27"/>
    <p:sldId id="284" r:id="rId2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3" d="100"/>
          <a:sy n="93" d="100"/>
        </p:scale>
        <p:origin x="-1051"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4897AAFF-69C2-4D56-9862-4E88701FD975}" type="datetimeFigureOut">
              <a:rPr lang="en-US" smtClean="0"/>
              <a:t>9/18/2015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E0B19BE7-8281-4C21-A9F0-DEC3A89F14C2}" type="slidenum">
              <a:rPr lang="en-US" smtClean="0"/>
              <a:t>‹#›</a:t>
            </a:fld>
            <a:endParaRPr lang="en-US"/>
          </a:p>
        </p:txBody>
      </p:sp>
    </p:spTree>
    <p:extLst>
      <p:ext uri="{BB962C8B-B14F-4D97-AF65-F5344CB8AC3E}">
        <p14:creationId xmlns:p14="http://schemas.microsoft.com/office/powerpoint/2010/main" val="33625255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B15B10-00A0-447D-B1BD-5B54FD87B5F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173820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15B10-00A0-447D-B1BD-5B54FD87B5F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48700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15B10-00A0-447D-B1BD-5B54FD87B5F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378207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B15B10-00A0-447D-B1BD-5B54FD87B5F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225188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B15B10-00A0-447D-B1BD-5B54FD87B5FB}"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380567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B15B10-00A0-447D-B1BD-5B54FD87B5F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11142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15B10-00A0-447D-B1BD-5B54FD87B5FB}"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154717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B15B10-00A0-447D-B1BD-5B54FD87B5FB}"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89940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B15B10-00A0-447D-B1BD-5B54FD87B5FB}"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2323012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15B10-00A0-447D-B1BD-5B54FD87B5F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203270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15B10-00A0-447D-B1BD-5B54FD87B5FB}"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29607-2571-4121-BF9B-2F9B1E11C1D0}" type="slidenum">
              <a:rPr lang="en-US" smtClean="0"/>
              <a:t>‹#›</a:t>
            </a:fld>
            <a:endParaRPr lang="en-US"/>
          </a:p>
        </p:txBody>
      </p:sp>
    </p:spTree>
    <p:extLst>
      <p:ext uri="{BB962C8B-B14F-4D97-AF65-F5344CB8AC3E}">
        <p14:creationId xmlns:p14="http://schemas.microsoft.com/office/powerpoint/2010/main" val="426378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B15B10-00A0-447D-B1BD-5B54FD87B5FB}"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9607-2571-4121-BF9B-2F9B1E11C1D0}" type="slidenum">
              <a:rPr lang="en-US" smtClean="0"/>
              <a:t>‹#›</a:t>
            </a:fld>
            <a:endParaRPr lang="en-US"/>
          </a:p>
        </p:txBody>
      </p:sp>
    </p:spTree>
    <p:extLst>
      <p:ext uri="{BB962C8B-B14F-4D97-AF65-F5344CB8AC3E}">
        <p14:creationId xmlns:p14="http://schemas.microsoft.com/office/powerpoint/2010/main" val="134499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470025"/>
          </a:xfrm>
        </p:spPr>
        <p:txBody>
          <a:bodyPr>
            <a:normAutofit fontScale="90000"/>
          </a:bodyPr>
          <a:lstStyle/>
          <a:p>
            <a:r>
              <a:rPr lang="en-US" sz="4000" dirty="0" smtClean="0">
                <a:solidFill>
                  <a:srgbClr val="00B050"/>
                </a:solidFill>
              </a:rPr>
              <a:t>Female Faculty Members at </a:t>
            </a:r>
            <a:br>
              <a:rPr lang="en-US" sz="4000" dirty="0" smtClean="0">
                <a:solidFill>
                  <a:srgbClr val="00B050"/>
                </a:solidFill>
              </a:rPr>
            </a:br>
            <a:r>
              <a:rPr lang="en-US" sz="4000" dirty="0" smtClean="0">
                <a:solidFill>
                  <a:srgbClr val="00B050"/>
                </a:solidFill>
              </a:rPr>
              <a:t>Auburn University:</a:t>
            </a:r>
            <a:br>
              <a:rPr lang="en-US" sz="4000" dirty="0" smtClean="0">
                <a:solidFill>
                  <a:srgbClr val="00B050"/>
                </a:solidFill>
              </a:rPr>
            </a:br>
            <a:r>
              <a:rPr lang="en-US" sz="3600" dirty="0">
                <a:solidFill>
                  <a:srgbClr val="00B050"/>
                </a:solidFill>
              </a:rPr>
              <a:t>Findings from the Commission </a:t>
            </a:r>
            <a:r>
              <a:rPr lang="en-US" sz="3600" dirty="0" smtClean="0">
                <a:solidFill>
                  <a:srgbClr val="00B050"/>
                </a:solidFill>
              </a:rPr>
              <a:t>on Women in Academic Careers </a:t>
            </a: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dirty="0" smtClean="0">
                <a:solidFill>
                  <a:srgbClr val="0070C0"/>
                </a:solidFill>
              </a:rPr>
              <a:t>Beth Guertal, Chair</a:t>
            </a:r>
            <a:br>
              <a:rPr lang="en-US" dirty="0" smtClean="0">
                <a:solidFill>
                  <a:srgbClr val="0070C0"/>
                </a:solidFill>
              </a:rPr>
            </a:br>
            <a:r>
              <a:rPr lang="en-US" sz="2200" dirty="0" smtClean="0">
                <a:solidFill>
                  <a:srgbClr val="0070C0"/>
                </a:solidFill>
              </a:rPr>
              <a:t>Member, Faculty of Crop, Science and Environmental Sciences</a:t>
            </a:r>
            <a:endParaRPr lang="en-US" dirty="0">
              <a:solidFill>
                <a:srgbClr val="0070C0"/>
              </a:solidFill>
            </a:endParaRPr>
          </a:p>
        </p:txBody>
      </p:sp>
    </p:spTree>
    <p:extLst>
      <p:ext uri="{BB962C8B-B14F-4D97-AF65-F5344CB8AC3E}">
        <p14:creationId xmlns:p14="http://schemas.microsoft.com/office/powerpoint/2010/main" val="345618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2041979"/>
            <a:ext cx="4589145" cy="2717800"/>
          </a:xfrm>
          <a:prstGeom prst="rect">
            <a:avLst/>
          </a:prstGeom>
          <a:noFill/>
          <a:ln>
            <a:noFill/>
          </a:ln>
        </p:spPr>
      </p:pic>
      <p:sp>
        <p:nvSpPr>
          <p:cNvPr id="3" name="Rectangle 2"/>
          <p:cNvSpPr/>
          <p:nvPr/>
        </p:nvSpPr>
        <p:spPr>
          <a:xfrm>
            <a:off x="381000" y="38100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1950" y="3233965"/>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1950" y="2667000"/>
            <a:ext cx="152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41979"/>
            <a:ext cx="4589145" cy="2717800"/>
          </a:xfrm>
          <a:prstGeom prst="rect">
            <a:avLst/>
          </a:prstGeom>
          <a:noFill/>
          <a:ln>
            <a:noFill/>
          </a:ln>
        </p:spPr>
      </p:pic>
      <p:sp>
        <p:nvSpPr>
          <p:cNvPr id="7" name="Rectangle 6"/>
          <p:cNvSpPr/>
          <p:nvPr/>
        </p:nvSpPr>
        <p:spPr>
          <a:xfrm>
            <a:off x="122871" y="304800"/>
            <a:ext cx="8839200" cy="1384995"/>
          </a:xfrm>
          <a:prstGeom prst="rect">
            <a:avLst/>
          </a:prstGeom>
        </p:spPr>
        <p:txBody>
          <a:bodyPr wrap="square">
            <a:spAutoFit/>
          </a:bodyPr>
          <a:lstStyle/>
          <a:p>
            <a:pPr algn="just"/>
            <a:r>
              <a:rPr lang="en-US" sz="2800" b="1" dirty="0" smtClean="0">
                <a:solidFill>
                  <a:srgbClr val="0070C0"/>
                </a:solidFill>
              </a:rPr>
              <a:t>Differences may </a:t>
            </a:r>
            <a:r>
              <a:rPr lang="en-US" sz="2800" b="1" dirty="0" smtClean="0">
                <a:solidFill>
                  <a:srgbClr val="0070C0"/>
                </a:solidFill>
              </a:rPr>
              <a:t>be influenced by the time of initial appointment as Assistant Professor, which range from 1963 to 2013. </a:t>
            </a:r>
            <a:endParaRPr lang="en-US" sz="2400" dirty="0">
              <a:solidFill>
                <a:srgbClr val="0070C0"/>
              </a:solidFill>
            </a:endParaRPr>
          </a:p>
        </p:txBody>
      </p:sp>
      <p:sp>
        <p:nvSpPr>
          <p:cNvPr id="8" name="Rectangle 7"/>
          <p:cNvSpPr/>
          <p:nvPr/>
        </p:nvSpPr>
        <p:spPr>
          <a:xfrm>
            <a:off x="169544" y="4876800"/>
            <a:ext cx="8745855" cy="707886"/>
          </a:xfrm>
          <a:prstGeom prst="rect">
            <a:avLst/>
          </a:prstGeom>
        </p:spPr>
        <p:txBody>
          <a:bodyPr wrap="square">
            <a:spAutoFit/>
          </a:bodyPr>
          <a:lstStyle/>
          <a:p>
            <a:r>
              <a:rPr lang="en-US" sz="2000" dirty="0" smtClean="0"/>
              <a:t>Difference </a:t>
            </a:r>
            <a:r>
              <a:rPr lang="en-US" sz="2000" dirty="0"/>
              <a:t>in median time to promotion by </a:t>
            </a:r>
            <a:r>
              <a:rPr lang="en-US" sz="2000" dirty="0" smtClean="0"/>
              <a:t>decade.  Number </a:t>
            </a:r>
            <a:r>
              <a:rPr lang="en-US" sz="2000" dirty="0"/>
              <a:t>of </a:t>
            </a:r>
            <a:r>
              <a:rPr lang="en-US" sz="2000" dirty="0" smtClean="0"/>
              <a:t>females and males </a:t>
            </a:r>
            <a:r>
              <a:rPr lang="en-US" sz="2000" dirty="0"/>
              <a:t>promoted in a given time and the P-values from the Wilcoxon test for the median. </a:t>
            </a:r>
          </a:p>
        </p:txBody>
      </p:sp>
    </p:spTree>
    <p:extLst>
      <p:ext uri="{BB962C8B-B14F-4D97-AF65-F5344CB8AC3E}">
        <p14:creationId xmlns:p14="http://schemas.microsoft.com/office/powerpoint/2010/main" val="316499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So……..</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sz="2800" dirty="0" smtClean="0"/>
              <a:t>There is a slight significant difference in time to Professor for women as compared to men (when everyone is considered, regardless of time).</a:t>
            </a:r>
          </a:p>
          <a:p>
            <a:endParaRPr lang="en-US" sz="1100" dirty="0" smtClean="0"/>
          </a:p>
          <a:p>
            <a:r>
              <a:rPr lang="en-US" sz="2800" dirty="0" smtClean="0"/>
              <a:t>There are differences by decade.</a:t>
            </a:r>
          </a:p>
          <a:p>
            <a:endParaRPr lang="en-US" sz="1100" dirty="0"/>
          </a:p>
          <a:p>
            <a:r>
              <a:rPr lang="en-US" sz="2800" dirty="0" smtClean="0"/>
              <a:t>If a female faculty member is an Associate Professor for a long time (&gt; 10 </a:t>
            </a:r>
            <a:r>
              <a:rPr lang="en-US" sz="2800" dirty="0" err="1" smtClean="0"/>
              <a:t>yrs</a:t>
            </a:r>
            <a:r>
              <a:rPr lang="en-US" sz="2800" dirty="0" smtClean="0"/>
              <a:t>) there is no difference in the odds of being promoted (as compared to a male). </a:t>
            </a:r>
          </a:p>
          <a:p>
            <a:endParaRPr lang="en-US" dirty="0" smtClean="0"/>
          </a:p>
          <a:p>
            <a:endParaRPr lang="en-US" dirty="0"/>
          </a:p>
        </p:txBody>
      </p:sp>
    </p:spTree>
    <p:extLst>
      <p:ext uri="{BB962C8B-B14F-4D97-AF65-F5344CB8AC3E}">
        <p14:creationId xmlns:p14="http://schemas.microsoft.com/office/powerpoint/2010/main" val="315686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BUT…</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This data does not assess effort, or track difficulties that led to the statistically significant results from the COACHE survey.</a:t>
            </a:r>
          </a:p>
          <a:p>
            <a:endParaRPr lang="en-US" sz="1100" dirty="0"/>
          </a:p>
          <a:p>
            <a:r>
              <a:rPr lang="en-US" dirty="0" smtClean="0"/>
              <a:t>Does not include any information about ‘leakage’.</a:t>
            </a:r>
          </a:p>
          <a:p>
            <a:pPr marL="0" indent="0">
              <a:buNone/>
            </a:pPr>
            <a:r>
              <a:rPr lang="en-US" dirty="0" smtClean="0"/>
              <a:t> </a:t>
            </a:r>
            <a:endParaRPr lang="en-US" dirty="0"/>
          </a:p>
        </p:txBody>
      </p:sp>
    </p:spTree>
    <p:extLst>
      <p:ext uri="{BB962C8B-B14F-4D97-AF65-F5344CB8AC3E}">
        <p14:creationId xmlns:p14="http://schemas.microsoft.com/office/powerpoint/2010/main" val="135375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70C0"/>
                </a:solidFill>
              </a:rPr>
              <a:t>Focus Groups</a:t>
            </a:r>
            <a:endParaRPr lang="en-US" dirty="0">
              <a:solidFill>
                <a:srgbClr val="0070C0"/>
              </a:solidFill>
            </a:endParaRPr>
          </a:p>
        </p:txBody>
      </p:sp>
      <p:sp>
        <p:nvSpPr>
          <p:cNvPr id="3" name="Content Placeholder 2"/>
          <p:cNvSpPr>
            <a:spLocks noGrp="1"/>
          </p:cNvSpPr>
          <p:nvPr>
            <p:ph idx="1"/>
          </p:nvPr>
        </p:nvSpPr>
        <p:spPr>
          <a:xfrm>
            <a:off x="381000" y="1219200"/>
            <a:ext cx="8229600" cy="5257800"/>
          </a:xfrm>
        </p:spPr>
        <p:txBody>
          <a:bodyPr>
            <a:normAutofit fontScale="92500" lnSpcReduction="20000"/>
          </a:bodyPr>
          <a:lstStyle/>
          <a:p>
            <a:r>
              <a:rPr lang="en-US" sz="2000" dirty="0"/>
              <a:t>Six focus </a:t>
            </a:r>
            <a:r>
              <a:rPr lang="en-US" sz="2000" dirty="0" smtClean="0"/>
              <a:t>groups and several individual </a:t>
            </a:r>
            <a:r>
              <a:rPr lang="en-US" sz="2000" dirty="0"/>
              <a:t>interviews with tenured and tenure-track female faculty members were conducted </a:t>
            </a:r>
            <a:r>
              <a:rPr lang="en-US" sz="2000" dirty="0" smtClean="0"/>
              <a:t>during late </a:t>
            </a:r>
            <a:r>
              <a:rPr lang="en-US" sz="2000" dirty="0"/>
              <a:t>spring and early summer of 2015. </a:t>
            </a:r>
          </a:p>
          <a:p>
            <a:endParaRPr lang="en-US" sz="1200" dirty="0" smtClean="0"/>
          </a:p>
          <a:p>
            <a:r>
              <a:rPr lang="en-US" sz="2000" dirty="0" smtClean="0"/>
              <a:t>Focus </a:t>
            </a:r>
            <a:r>
              <a:rPr lang="en-US" sz="2000" dirty="0"/>
              <a:t>groups were assembled by issuing invitations to randomly selected female faculty from within 6 specific university clusters:  </a:t>
            </a:r>
            <a:r>
              <a:rPr lang="en-US" sz="2000" dirty="0" smtClean="0"/>
              <a:t/>
            </a:r>
            <a:br>
              <a:rPr lang="en-US" sz="2000" dirty="0" smtClean="0"/>
            </a:br>
            <a:endParaRPr lang="en-US" sz="2000" dirty="0" smtClean="0"/>
          </a:p>
          <a:p>
            <a:pPr marL="914400" indent="-457200">
              <a:buFont typeface="+mj-lt"/>
              <a:buAutoNum type="arabicPeriod"/>
            </a:pPr>
            <a:r>
              <a:rPr lang="en-US" sz="2000" dirty="0" smtClean="0"/>
              <a:t>Veterinary </a:t>
            </a:r>
            <a:r>
              <a:rPr lang="en-US" sz="2000" dirty="0"/>
              <a:t>Medicine and </a:t>
            </a:r>
            <a:r>
              <a:rPr lang="en-US" sz="2000" dirty="0" smtClean="0"/>
              <a:t>Pharmacy</a:t>
            </a:r>
          </a:p>
          <a:p>
            <a:pPr marL="914400" indent="-457200">
              <a:buFont typeface="+mj-lt"/>
              <a:buAutoNum type="arabicPeriod"/>
            </a:pPr>
            <a:r>
              <a:rPr lang="en-US" sz="2000" dirty="0" smtClean="0"/>
              <a:t>Human Sciences, Liberal </a:t>
            </a:r>
            <a:r>
              <a:rPr lang="en-US" sz="2000" dirty="0"/>
              <a:t>Arts, </a:t>
            </a:r>
            <a:r>
              <a:rPr lang="en-US" sz="2000" dirty="0" smtClean="0"/>
              <a:t>Libraries, </a:t>
            </a:r>
            <a:r>
              <a:rPr lang="en-US" sz="2000" dirty="0"/>
              <a:t>and </a:t>
            </a:r>
            <a:r>
              <a:rPr lang="en-US" sz="2000" dirty="0" smtClean="0"/>
              <a:t>Nursing</a:t>
            </a:r>
          </a:p>
          <a:p>
            <a:pPr marL="914400" indent="-457200">
              <a:buFont typeface="+mj-lt"/>
              <a:buAutoNum type="arabicPeriod"/>
            </a:pPr>
            <a:r>
              <a:rPr lang="en-US" sz="2000" dirty="0" smtClean="0"/>
              <a:t>Education</a:t>
            </a:r>
          </a:p>
          <a:p>
            <a:pPr marL="914400" indent="-457200">
              <a:buFont typeface="+mj-lt"/>
              <a:buAutoNum type="arabicPeriod"/>
            </a:pPr>
            <a:r>
              <a:rPr lang="en-US" sz="2000" dirty="0" smtClean="0"/>
              <a:t>Business and Architecture</a:t>
            </a:r>
          </a:p>
          <a:p>
            <a:pPr marL="914400" indent="-457200">
              <a:buFont typeface="+mj-lt"/>
              <a:buAutoNum type="arabicPeriod"/>
            </a:pPr>
            <a:r>
              <a:rPr lang="en-US" sz="2000" dirty="0" smtClean="0"/>
              <a:t>Agriculture </a:t>
            </a:r>
            <a:r>
              <a:rPr lang="en-US" sz="2000" dirty="0"/>
              <a:t>and </a:t>
            </a:r>
            <a:r>
              <a:rPr lang="en-US" sz="2000" dirty="0" smtClean="0"/>
              <a:t>Forestry/Wildlife Sciences</a:t>
            </a:r>
          </a:p>
          <a:p>
            <a:pPr marL="914400" indent="-457200">
              <a:buFont typeface="+mj-lt"/>
              <a:buAutoNum type="arabicPeriod"/>
            </a:pPr>
            <a:r>
              <a:rPr lang="en-US" sz="2000" dirty="0" smtClean="0"/>
              <a:t>Engineering </a:t>
            </a:r>
            <a:r>
              <a:rPr lang="en-US" sz="2000" dirty="0"/>
              <a:t>and </a:t>
            </a:r>
            <a:r>
              <a:rPr lang="en-US" sz="2000" dirty="0" smtClean="0"/>
              <a:t>COSAM</a:t>
            </a:r>
          </a:p>
          <a:p>
            <a:endParaRPr lang="en-US" sz="1200" dirty="0" smtClean="0"/>
          </a:p>
          <a:p>
            <a:r>
              <a:rPr lang="en-US" sz="2000" dirty="0" smtClean="0"/>
              <a:t>Focus </a:t>
            </a:r>
            <a:r>
              <a:rPr lang="en-US" sz="2000" dirty="0"/>
              <a:t>groups were separated by research/teaching to identify discipline-specific concerns where possible. </a:t>
            </a:r>
            <a:endParaRPr lang="en-US" sz="2000" dirty="0" smtClean="0"/>
          </a:p>
          <a:p>
            <a:endParaRPr lang="en-US" sz="1200" dirty="0" smtClean="0"/>
          </a:p>
          <a:p>
            <a:r>
              <a:rPr lang="en-US" sz="2000" dirty="0" smtClean="0"/>
              <a:t>Individual </a:t>
            </a:r>
            <a:r>
              <a:rPr lang="en-US" sz="2000" dirty="0"/>
              <a:t>interviews were </a:t>
            </a:r>
            <a:r>
              <a:rPr lang="en-US" sz="2000" dirty="0" smtClean="0"/>
              <a:t>also planned </a:t>
            </a:r>
            <a:r>
              <a:rPr lang="en-US" sz="2000" dirty="0"/>
              <a:t>to make sure that those who wanted their responses to remain confidential could participate.</a:t>
            </a:r>
          </a:p>
        </p:txBody>
      </p:sp>
    </p:spTree>
    <p:extLst>
      <p:ext uri="{BB962C8B-B14F-4D97-AF65-F5344CB8AC3E}">
        <p14:creationId xmlns:p14="http://schemas.microsoft.com/office/powerpoint/2010/main" val="27017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Focus Groups, Contd.</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000" dirty="0" smtClean="0"/>
              <a:t>The </a:t>
            </a:r>
            <a:r>
              <a:rPr lang="en-US" sz="2000" dirty="0"/>
              <a:t>Auburn University Office of Institutional Research and Assessment (OIRA) reported in November, 2014 a total of 744 tenured or tenure-track male faculty, and 368 tenured or tenure-track female faculty. </a:t>
            </a:r>
            <a:endParaRPr lang="en-US" sz="2000" dirty="0" smtClean="0"/>
          </a:p>
          <a:p>
            <a:endParaRPr lang="en-US" sz="1100" dirty="0" smtClean="0"/>
          </a:p>
          <a:p>
            <a:r>
              <a:rPr lang="en-US" sz="2000" dirty="0" smtClean="0"/>
              <a:t>An </a:t>
            </a:r>
            <a:r>
              <a:rPr lang="en-US" sz="2000" dirty="0"/>
              <a:t>invitation to participate in </a:t>
            </a:r>
            <a:r>
              <a:rPr lang="en-US" sz="2000" dirty="0" smtClean="0"/>
              <a:t>focus </a:t>
            </a:r>
            <a:r>
              <a:rPr lang="en-US" sz="2000" dirty="0"/>
              <a:t>groups (or a one-on-one session) was sent to 92 female </a:t>
            </a:r>
            <a:r>
              <a:rPr lang="en-US" sz="2000" dirty="0" smtClean="0"/>
              <a:t>faculty (randomly selected), </a:t>
            </a:r>
            <a:r>
              <a:rPr lang="en-US" sz="2000" dirty="0"/>
              <a:t>approximately 25% of female faculty at Auburn University.  </a:t>
            </a:r>
            <a:endParaRPr lang="en-US" sz="2000" dirty="0" smtClean="0"/>
          </a:p>
          <a:p>
            <a:endParaRPr lang="en-US" sz="1100" dirty="0" smtClean="0"/>
          </a:p>
          <a:p>
            <a:r>
              <a:rPr lang="en-US" sz="2000" dirty="0" smtClean="0"/>
              <a:t>Of </a:t>
            </a:r>
            <a:r>
              <a:rPr lang="en-US" sz="2000" dirty="0"/>
              <a:t>those invited 66 (72% of all women invited) either attended a focus group or participated in a one-on-one interview, a total of 18% of female faculty at Auburn University. </a:t>
            </a:r>
            <a:endParaRPr lang="en-US" sz="2000" dirty="0" smtClean="0"/>
          </a:p>
          <a:p>
            <a:endParaRPr lang="en-US" sz="1100" dirty="0" smtClean="0"/>
          </a:p>
          <a:p>
            <a:r>
              <a:rPr lang="en-US" sz="2000" dirty="0" smtClean="0"/>
              <a:t>Focus groups were conducted by 3 trained staff/faculty members of Auburn University.</a:t>
            </a:r>
            <a:endParaRPr lang="en-US" sz="2000" dirty="0"/>
          </a:p>
        </p:txBody>
      </p:sp>
    </p:spTree>
    <p:extLst>
      <p:ext uri="{BB962C8B-B14F-4D97-AF65-F5344CB8AC3E}">
        <p14:creationId xmlns:p14="http://schemas.microsoft.com/office/powerpoint/2010/main" val="117633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70C0"/>
                </a:solidFill>
              </a:rPr>
              <a:t>Focus Group Questions</a:t>
            </a:r>
            <a:endParaRPr lang="en-US" dirty="0">
              <a:solidFill>
                <a:srgbClr val="0070C0"/>
              </a:solidFill>
            </a:endParaRPr>
          </a:p>
        </p:txBody>
      </p:sp>
      <p:sp>
        <p:nvSpPr>
          <p:cNvPr id="3" name="Content Placeholder 2"/>
          <p:cNvSpPr>
            <a:spLocks noGrp="1"/>
          </p:cNvSpPr>
          <p:nvPr>
            <p:ph idx="1"/>
          </p:nvPr>
        </p:nvSpPr>
        <p:spPr>
          <a:xfrm>
            <a:off x="457200" y="990600"/>
            <a:ext cx="8229600" cy="5638800"/>
          </a:xfrm>
        </p:spPr>
        <p:txBody>
          <a:bodyPr>
            <a:noAutofit/>
          </a:bodyPr>
          <a:lstStyle/>
          <a:p>
            <a:pPr>
              <a:spcBef>
                <a:spcPts val="0"/>
              </a:spcBef>
              <a:buFont typeface="+mj-lt"/>
              <a:buAutoNum type="arabicPeriod"/>
            </a:pPr>
            <a:endParaRPr lang="en-US" sz="1600" dirty="0" smtClean="0"/>
          </a:p>
          <a:p>
            <a:pPr>
              <a:spcBef>
                <a:spcPts val="0"/>
              </a:spcBef>
              <a:buFont typeface="+mj-lt"/>
              <a:buAutoNum type="arabicPeriod"/>
            </a:pPr>
            <a:r>
              <a:rPr lang="en-US" sz="1800" dirty="0" smtClean="0"/>
              <a:t>In </a:t>
            </a:r>
            <a:r>
              <a:rPr lang="en-US" sz="1800" dirty="0"/>
              <a:t>which areas does Auburn excel? </a:t>
            </a:r>
            <a:r>
              <a:rPr lang="en-US" sz="1800" dirty="0" smtClean="0"/>
              <a:t> (the </a:t>
            </a:r>
            <a:r>
              <a:rPr lang="en-US" sz="1800" dirty="0"/>
              <a:t>University as a whole, not the individual unit).</a:t>
            </a:r>
          </a:p>
          <a:p>
            <a:pPr marL="228600" indent="-228600">
              <a:spcBef>
                <a:spcPts val="0"/>
              </a:spcBef>
              <a:buFont typeface="+mj-lt"/>
              <a:buAutoNum type="arabicPeriod"/>
            </a:pPr>
            <a:endParaRPr lang="en-US" sz="1800" dirty="0" smtClean="0"/>
          </a:p>
          <a:p>
            <a:pPr>
              <a:spcBef>
                <a:spcPts val="0"/>
              </a:spcBef>
              <a:buFont typeface="+mj-lt"/>
              <a:buAutoNum type="arabicPeriod"/>
            </a:pPr>
            <a:r>
              <a:rPr lang="en-US" sz="1800" dirty="0" smtClean="0"/>
              <a:t>In </a:t>
            </a:r>
            <a:r>
              <a:rPr lang="en-US" sz="1800" dirty="0"/>
              <a:t>which areas does Auburn fall short? </a:t>
            </a:r>
            <a:endParaRPr lang="en-US" sz="1800" dirty="0" smtClean="0"/>
          </a:p>
          <a:p>
            <a:pPr>
              <a:spcBef>
                <a:spcPts val="0"/>
              </a:spcBef>
              <a:buFont typeface="+mj-lt"/>
              <a:buAutoNum type="arabicPeriod"/>
            </a:pPr>
            <a:endParaRPr lang="en-US" sz="1800" dirty="0" smtClean="0"/>
          </a:p>
          <a:p>
            <a:pPr>
              <a:spcBef>
                <a:spcPts val="0"/>
              </a:spcBef>
              <a:buFont typeface="+mj-lt"/>
              <a:buAutoNum type="arabicPeriod"/>
            </a:pPr>
            <a:r>
              <a:rPr lang="en-US" sz="1800" dirty="0" smtClean="0"/>
              <a:t>If </a:t>
            </a:r>
            <a:r>
              <a:rPr lang="en-US" sz="1800" dirty="0"/>
              <a:t>you had to identify three “good news” items about the faculty experience at Auburn what would they </a:t>
            </a:r>
            <a:r>
              <a:rPr lang="en-US" sz="1800" dirty="0" smtClean="0"/>
              <a:t>be?  Now </a:t>
            </a:r>
            <a:r>
              <a:rPr lang="en-US" sz="1800" dirty="0"/>
              <a:t>identify three “less than </a:t>
            </a:r>
            <a:r>
              <a:rPr lang="en-US" sz="1800" dirty="0" smtClean="0"/>
              <a:t>optimal things </a:t>
            </a:r>
            <a:r>
              <a:rPr lang="en-US" sz="1800" dirty="0"/>
              <a:t>about the faculty experience at Auburn” items. </a:t>
            </a:r>
            <a:endParaRPr lang="en-US" sz="1800" dirty="0" smtClean="0"/>
          </a:p>
          <a:p>
            <a:pPr>
              <a:spcBef>
                <a:spcPts val="0"/>
              </a:spcBef>
              <a:buFont typeface="+mj-lt"/>
              <a:buAutoNum type="arabicPeriod"/>
            </a:pPr>
            <a:endParaRPr lang="en-US" sz="1800" dirty="0" smtClean="0"/>
          </a:p>
          <a:p>
            <a:pPr>
              <a:spcBef>
                <a:spcPts val="0"/>
              </a:spcBef>
              <a:buFont typeface="+mj-lt"/>
              <a:buAutoNum type="arabicPeriod"/>
            </a:pPr>
            <a:r>
              <a:rPr lang="en-US" sz="1800" dirty="0" smtClean="0"/>
              <a:t>What </a:t>
            </a:r>
            <a:r>
              <a:rPr lang="en-US" sz="1800" dirty="0"/>
              <a:t>aspects of your department have supported your success</a:t>
            </a:r>
            <a:r>
              <a:rPr lang="en-US" sz="1800" dirty="0" smtClean="0"/>
              <a:t>?</a:t>
            </a:r>
          </a:p>
          <a:p>
            <a:pPr>
              <a:spcBef>
                <a:spcPts val="0"/>
              </a:spcBef>
              <a:buFont typeface="+mj-lt"/>
              <a:buAutoNum type="arabicPeriod"/>
            </a:pPr>
            <a:endParaRPr lang="en-US" sz="1800" dirty="0"/>
          </a:p>
          <a:p>
            <a:pPr>
              <a:spcBef>
                <a:spcPts val="0"/>
              </a:spcBef>
              <a:buFont typeface="+mj-lt"/>
              <a:buAutoNum type="arabicPeriod"/>
            </a:pPr>
            <a:r>
              <a:rPr lang="en-US" sz="1800" dirty="0" smtClean="0"/>
              <a:t>What </a:t>
            </a:r>
            <a:r>
              <a:rPr lang="en-US" sz="1800" dirty="0"/>
              <a:t>aspects of your department have been barriers to your success</a:t>
            </a:r>
            <a:r>
              <a:rPr lang="en-US" sz="1800" dirty="0" smtClean="0"/>
              <a:t>?</a:t>
            </a:r>
          </a:p>
          <a:p>
            <a:pPr>
              <a:spcBef>
                <a:spcPts val="0"/>
              </a:spcBef>
              <a:buFont typeface="+mj-lt"/>
              <a:buAutoNum type="arabicPeriod"/>
            </a:pPr>
            <a:endParaRPr lang="en-US" sz="1800" dirty="0"/>
          </a:p>
          <a:p>
            <a:pPr>
              <a:spcBef>
                <a:spcPts val="0"/>
              </a:spcBef>
              <a:buFont typeface="+mj-lt"/>
              <a:buAutoNum type="arabicPeriod"/>
            </a:pPr>
            <a:r>
              <a:rPr lang="en-US" sz="1800" dirty="0" smtClean="0"/>
              <a:t>What </a:t>
            </a:r>
            <a:r>
              <a:rPr lang="en-US" sz="1800" dirty="0"/>
              <a:t>challenges have you personally experienced as a female faculty? </a:t>
            </a:r>
            <a:endParaRPr lang="en-US" sz="1800" dirty="0" smtClean="0"/>
          </a:p>
          <a:p>
            <a:pPr>
              <a:spcBef>
                <a:spcPts val="0"/>
              </a:spcBef>
              <a:buFont typeface="+mj-lt"/>
              <a:buAutoNum type="arabicPeriod"/>
            </a:pPr>
            <a:endParaRPr lang="en-US" sz="1800" dirty="0"/>
          </a:p>
          <a:p>
            <a:pPr>
              <a:spcBef>
                <a:spcPts val="0"/>
              </a:spcBef>
              <a:buFont typeface="+mj-lt"/>
              <a:buAutoNum type="arabicPeriod"/>
            </a:pPr>
            <a:r>
              <a:rPr lang="en-US" sz="1800" dirty="0" smtClean="0"/>
              <a:t>If </a:t>
            </a:r>
            <a:r>
              <a:rPr lang="en-US" sz="1800" dirty="0"/>
              <a:t>you were to decide what would be the policies and recommendations to enhance success of female faculty at Auburn University, what recommendations would you put forward? </a:t>
            </a:r>
          </a:p>
          <a:p>
            <a:pPr marL="0" indent="0">
              <a:spcBef>
                <a:spcPts val="0"/>
              </a:spcBef>
              <a:buNone/>
            </a:pPr>
            <a:endParaRPr lang="en-US" sz="1200" dirty="0"/>
          </a:p>
        </p:txBody>
      </p:sp>
    </p:spTree>
    <p:extLst>
      <p:ext uri="{BB962C8B-B14F-4D97-AF65-F5344CB8AC3E}">
        <p14:creationId xmlns:p14="http://schemas.microsoft.com/office/powerpoint/2010/main" val="14886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70C0"/>
                </a:solidFill>
              </a:rPr>
              <a:t>Summary of Responses:  Nature </a:t>
            </a:r>
            <a:r>
              <a:rPr lang="en-US" sz="2800" dirty="0">
                <a:solidFill>
                  <a:srgbClr val="0070C0"/>
                </a:solidFill>
              </a:rPr>
              <a:t>of </a:t>
            </a:r>
            <a:r>
              <a:rPr lang="en-US" sz="2800" dirty="0" smtClean="0">
                <a:solidFill>
                  <a:srgbClr val="0070C0"/>
                </a:solidFill>
              </a:rPr>
              <a:t>Work - </a:t>
            </a:r>
            <a:r>
              <a:rPr lang="en-US" sz="2800" dirty="0">
                <a:solidFill>
                  <a:srgbClr val="0070C0"/>
                </a:solidFill>
              </a:rPr>
              <a:t>Service</a:t>
            </a:r>
          </a:p>
        </p:txBody>
      </p:sp>
      <p:sp>
        <p:nvSpPr>
          <p:cNvPr id="3" name="Content Placeholder 2"/>
          <p:cNvSpPr>
            <a:spLocks noGrp="1"/>
          </p:cNvSpPr>
          <p:nvPr>
            <p:ph idx="1"/>
          </p:nvPr>
        </p:nvSpPr>
        <p:spPr>
          <a:xfrm>
            <a:off x="381000" y="1371600"/>
            <a:ext cx="8229600" cy="4525963"/>
          </a:xfrm>
        </p:spPr>
        <p:txBody>
          <a:bodyPr>
            <a:noAutofit/>
          </a:bodyPr>
          <a:lstStyle/>
          <a:p>
            <a:pPr>
              <a:spcBef>
                <a:spcPts val="0"/>
              </a:spcBef>
            </a:pPr>
            <a:r>
              <a:rPr lang="en-US" sz="2000" dirty="0" smtClean="0"/>
              <a:t>If </a:t>
            </a:r>
            <a:r>
              <a:rPr lang="en-US" sz="2000" dirty="0"/>
              <a:t>there is only one tenured female faculty in a department, she is often asked to repeatedly serve on all the departmental committees. </a:t>
            </a:r>
            <a:endParaRPr lang="en-US" sz="2000" dirty="0" smtClean="0"/>
          </a:p>
          <a:p>
            <a:pPr marL="0" indent="0">
              <a:spcBef>
                <a:spcPts val="0"/>
              </a:spcBef>
              <a:buNone/>
            </a:pPr>
            <a:endParaRPr lang="en-US" sz="2000" dirty="0" smtClean="0"/>
          </a:p>
          <a:p>
            <a:pPr>
              <a:spcBef>
                <a:spcPts val="0"/>
              </a:spcBef>
            </a:pPr>
            <a:r>
              <a:rPr lang="en-US" sz="2000" dirty="0" smtClean="0"/>
              <a:t>While </a:t>
            </a:r>
            <a:r>
              <a:rPr lang="en-US" sz="2000" dirty="0"/>
              <a:t>female faculty members are asked to serve on numerous committees, they are often not invited to serve on more important committees, such as the budget committee. </a:t>
            </a:r>
            <a:endParaRPr lang="en-US" sz="2000" dirty="0" smtClean="0"/>
          </a:p>
          <a:p>
            <a:pPr>
              <a:spcBef>
                <a:spcPts val="0"/>
              </a:spcBef>
            </a:pPr>
            <a:endParaRPr lang="en-US" sz="2000" dirty="0"/>
          </a:p>
          <a:p>
            <a:pPr>
              <a:spcBef>
                <a:spcPts val="0"/>
              </a:spcBef>
            </a:pPr>
            <a:r>
              <a:rPr lang="en-US" sz="2000" dirty="0" smtClean="0"/>
              <a:t>The </a:t>
            </a:r>
            <a:r>
              <a:rPr lang="en-US" sz="2000" dirty="0"/>
              <a:t>more important fact may be that female faculty do serve on important committees (such as job search committees or curriculum committees) but they are not rewarded for this work.  </a:t>
            </a:r>
            <a:endParaRPr lang="en-US" sz="2000" dirty="0" smtClean="0"/>
          </a:p>
          <a:p>
            <a:pPr marL="0" indent="0">
              <a:spcBef>
                <a:spcPts val="0"/>
              </a:spcBef>
              <a:buNone/>
            </a:pPr>
            <a:endParaRPr lang="en-US" sz="2000" dirty="0" smtClean="0"/>
          </a:p>
          <a:p>
            <a:pPr>
              <a:spcBef>
                <a:spcPts val="0"/>
              </a:spcBef>
            </a:pPr>
            <a:r>
              <a:rPr lang="en-US" sz="2000" dirty="0"/>
              <a:t>Several focus group participants suggested that females are less likely to refuse a request to serve on a committee, and, therefore, frequently experience a higher service load.</a:t>
            </a:r>
          </a:p>
        </p:txBody>
      </p:sp>
    </p:spTree>
    <p:extLst>
      <p:ext uri="{BB962C8B-B14F-4D97-AF65-F5344CB8AC3E}">
        <p14:creationId xmlns:p14="http://schemas.microsoft.com/office/powerpoint/2010/main" val="219754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70C0"/>
                </a:solidFill>
              </a:rPr>
              <a:t>Summary of Responses: Nature of Work - Teaching</a:t>
            </a:r>
            <a:endParaRPr lang="en-US" sz="2800" dirty="0">
              <a:solidFill>
                <a:srgbClr val="0070C0"/>
              </a:solidFill>
            </a:endParaRPr>
          </a:p>
        </p:txBody>
      </p:sp>
      <p:sp>
        <p:nvSpPr>
          <p:cNvPr id="3" name="Content Placeholder 2"/>
          <p:cNvSpPr>
            <a:spLocks noGrp="1"/>
          </p:cNvSpPr>
          <p:nvPr>
            <p:ph idx="1"/>
          </p:nvPr>
        </p:nvSpPr>
        <p:spPr>
          <a:xfrm>
            <a:off x="457200" y="1295400"/>
            <a:ext cx="8229600" cy="4525963"/>
          </a:xfrm>
        </p:spPr>
        <p:txBody>
          <a:bodyPr>
            <a:noAutofit/>
          </a:bodyPr>
          <a:lstStyle/>
          <a:p>
            <a:pPr>
              <a:spcBef>
                <a:spcPts val="0"/>
              </a:spcBef>
            </a:pPr>
            <a:r>
              <a:rPr lang="en-US" sz="2400" dirty="0"/>
              <a:t>Based on the focus groups, </a:t>
            </a:r>
            <a:r>
              <a:rPr lang="en-US" sz="2400" dirty="0" smtClean="0"/>
              <a:t>the perception is that women </a:t>
            </a:r>
            <a:r>
              <a:rPr lang="en-US" sz="2400" dirty="0"/>
              <a:t>are frequently assigned higher teaching loads than male faculty. Women also tend to have more undergraduate classes and fewer graduate classes.  </a:t>
            </a:r>
            <a:endParaRPr lang="en-US" sz="2400" dirty="0" smtClean="0"/>
          </a:p>
          <a:p>
            <a:pPr>
              <a:spcBef>
                <a:spcPts val="0"/>
              </a:spcBef>
            </a:pPr>
            <a:endParaRPr lang="en-US" sz="2400" dirty="0" smtClean="0"/>
          </a:p>
          <a:p>
            <a:pPr>
              <a:spcBef>
                <a:spcPts val="0"/>
              </a:spcBef>
            </a:pPr>
            <a:r>
              <a:rPr lang="en-US" sz="2400" b="1" dirty="0" smtClean="0"/>
              <a:t>These </a:t>
            </a:r>
            <a:r>
              <a:rPr lang="en-US" sz="2400" b="1" dirty="0"/>
              <a:t>perceptions need additional data collection to separate effects:  1) do women faculty consistently have a greater percentage of their budgeted assignment that is teaching, or 2) is the actual amount of teaching too large, and not in alignment with their budgeted effort</a:t>
            </a:r>
            <a:r>
              <a:rPr lang="en-US" sz="2400" b="1" dirty="0" smtClean="0"/>
              <a:t>?</a:t>
            </a:r>
          </a:p>
          <a:p>
            <a:pPr>
              <a:spcBef>
                <a:spcPts val="0"/>
              </a:spcBef>
            </a:pPr>
            <a:endParaRPr lang="en-US" sz="2400" dirty="0" smtClean="0"/>
          </a:p>
          <a:p>
            <a:pPr>
              <a:spcBef>
                <a:spcPts val="0"/>
              </a:spcBef>
            </a:pPr>
            <a:r>
              <a:rPr lang="en-US" sz="2400" dirty="0"/>
              <a:t>According to focus group participants, Auburn does not maintain a consistent system for awarding faculty credit for dissertations and mentoring. </a:t>
            </a:r>
          </a:p>
        </p:txBody>
      </p:sp>
    </p:spTree>
    <p:extLst>
      <p:ext uri="{BB962C8B-B14F-4D97-AF65-F5344CB8AC3E}">
        <p14:creationId xmlns:p14="http://schemas.microsoft.com/office/powerpoint/2010/main" val="1297869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solidFill>
                  <a:srgbClr val="0070C0"/>
                </a:solidFill>
              </a:rPr>
              <a:t>Summary of Responses:  Personal and Family Life Policies</a:t>
            </a:r>
            <a:endParaRPr lang="en-US" sz="2400" dirty="0">
              <a:solidFill>
                <a:srgbClr val="0070C0"/>
              </a:solidFill>
            </a:endParaRPr>
          </a:p>
        </p:txBody>
      </p:sp>
      <p:sp>
        <p:nvSpPr>
          <p:cNvPr id="3" name="Content Placeholder 2"/>
          <p:cNvSpPr>
            <a:spLocks noGrp="1"/>
          </p:cNvSpPr>
          <p:nvPr>
            <p:ph idx="1"/>
          </p:nvPr>
        </p:nvSpPr>
        <p:spPr>
          <a:xfrm>
            <a:off x="457200" y="1295400"/>
            <a:ext cx="8229600" cy="4525963"/>
          </a:xfrm>
        </p:spPr>
        <p:txBody>
          <a:bodyPr>
            <a:normAutofit/>
          </a:bodyPr>
          <a:lstStyle/>
          <a:p>
            <a:pPr>
              <a:lnSpc>
                <a:spcPct val="110000"/>
              </a:lnSpc>
              <a:spcBef>
                <a:spcPts val="0"/>
              </a:spcBef>
            </a:pPr>
            <a:r>
              <a:rPr lang="en-US" sz="2000" dirty="0"/>
              <a:t>Some focus group participants felt that </a:t>
            </a:r>
            <a:r>
              <a:rPr lang="en-US" sz="2000" dirty="0" smtClean="0"/>
              <a:t>they </a:t>
            </a:r>
            <a:r>
              <a:rPr lang="en-US" sz="2000" dirty="0"/>
              <a:t>are being forced to choose between family and work life: work flexibility does not exist, </a:t>
            </a:r>
            <a:r>
              <a:rPr lang="en-US" sz="2000" dirty="0" smtClean="0"/>
              <a:t>often due to a lack of parental leave policies, a lack of on-campus childcare, </a:t>
            </a:r>
            <a:r>
              <a:rPr lang="en-US" sz="2000" dirty="0"/>
              <a:t>and </a:t>
            </a:r>
            <a:r>
              <a:rPr lang="en-US" sz="2000" dirty="0" smtClean="0"/>
              <a:t>the lack of spousal hiring policies. </a:t>
            </a:r>
          </a:p>
          <a:p>
            <a:pPr>
              <a:lnSpc>
                <a:spcPct val="110000"/>
              </a:lnSpc>
              <a:spcBef>
                <a:spcPts val="0"/>
              </a:spcBef>
            </a:pPr>
            <a:endParaRPr lang="en-US" sz="2000" dirty="0" smtClean="0"/>
          </a:p>
          <a:p>
            <a:pPr>
              <a:lnSpc>
                <a:spcPct val="110000"/>
              </a:lnSpc>
              <a:spcBef>
                <a:spcPts val="0"/>
              </a:spcBef>
            </a:pPr>
            <a:r>
              <a:rPr lang="en-US" sz="2000" dirty="0"/>
              <a:t>When female faculty cannot balance their personal life and career, they frequently leave Auburn. The most commonly cited reason for female faculty to leave Auburn is lack of spousal accommodation. </a:t>
            </a:r>
            <a:endParaRPr lang="en-US" sz="2000" dirty="0" smtClean="0"/>
          </a:p>
          <a:p>
            <a:pPr>
              <a:lnSpc>
                <a:spcPct val="110000"/>
              </a:lnSpc>
              <a:spcBef>
                <a:spcPts val="0"/>
              </a:spcBef>
            </a:pPr>
            <a:endParaRPr lang="en-US" sz="2000" dirty="0" smtClean="0"/>
          </a:p>
          <a:p>
            <a:pPr>
              <a:lnSpc>
                <a:spcPct val="110000"/>
              </a:lnSpc>
              <a:spcBef>
                <a:spcPts val="0"/>
              </a:spcBef>
            </a:pPr>
            <a:r>
              <a:rPr lang="en-US" sz="2000" dirty="0" smtClean="0"/>
              <a:t>The lack of fulltime </a:t>
            </a:r>
            <a:r>
              <a:rPr lang="en-US" sz="2000" dirty="0"/>
              <a:t>on-campus childcare was cited as a major deficiency at the University</a:t>
            </a:r>
            <a:r>
              <a:rPr lang="en-US" sz="2000" dirty="0" smtClean="0"/>
              <a:t>.</a:t>
            </a:r>
          </a:p>
          <a:p>
            <a:pPr>
              <a:lnSpc>
                <a:spcPct val="110000"/>
              </a:lnSpc>
              <a:spcBef>
                <a:spcPts val="0"/>
              </a:spcBef>
            </a:pPr>
            <a:endParaRPr lang="en-US" sz="2000" dirty="0" smtClean="0"/>
          </a:p>
          <a:p>
            <a:pPr>
              <a:lnSpc>
                <a:spcPct val="110000"/>
              </a:lnSpc>
              <a:spcBef>
                <a:spcPts val="0"/>
              </a:spcBef>
            </a:pPr>
            <a:r>
              <a:rPr lang="en-US" sz="2000" dirty="0"/>
              <a:t>Paternity leave was </a:t>
            </a:r>
            <a:r>
              <a:rPr lang="en-US" sz="2000" dirty="0" smtClean="0"/>
              <a:t>also addressed during </a:t>
            </a:r>
            <a:r>
              <a:rPr lang="en-US" sz="2000" dirty="0"/>
              <a:t>focus groups</a:t>
            </a:r>
            <a:r>
              <a:rPr lang="en-US" sz="2000" dirty="0" smtClean="0"/>
              <a:t>.</a:t>
            </a:r>
          </a:p>
          <a:p>
            <a:pPr>
              <a:lnSpc>
                <a:spcPct val="120000"/>
              </a:lnSpc>
              <a:spcBef>
                <a:spcPts val="0"/>
              </a:spcBef>
            </a:pPr>
            <a:endParaRPr lang="en-US" dirty="0" smtClean="0"/>
          </a:p>
          <a:p>
            <a:pPr>
              <a:lnSpc>
                <a:spcPct val="110000"/>
              </a:lnSpc>
              <a:spcBef>
                <a:spcPts val="0"/>
              </a:spcBef>
            </a:pPr>
            <a:endParaRPr lang="en-US" dirty="0"/>
          </a:p>
        </p:txBody>
      </p:sp>
    </p:spTree>
    <p:extLst>
      <p:ext uri="{BB962C8B-B14F-4D97-AF65-F5344CB8AC3E}">
        <p14:creationId xmlns:p14="http://schemas.microsoft.com/office/powerpoint/2010/main" val="370412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Promotion</a:t>
            </a:r>
            <a:endParaRPr lang="en-US" dirty="0">
              <a:solidFill>
                <a:srgbClr val="0070C0"/>
              </a:solidFill>
            </a:endParaRPr>
          </a:p>
        </p:txBody>
      </p:sp>
      <p:sp>
        <p:nvSpPr>
          <p:cNvPr id="3" name="Content Placeholder 2"/>
          <p:cNvSpPr>
            <a:spLocks noGrp="1"/>
          </p:cNvSpPr>
          <p:nvPr>
            <p:ph idx="1"/>
          </p:nvPr>
        </p:nvSpPr>
        <p:spPr/>
        <p:txBody>
          <a:bodyPr>
            <a:normAutofit/>
          </a:bodyPr>
          <a:lstStyle/>
          <a:p>
            <a:pPr>
              <a:lnSpc>
                <a:spcPct val="110000"/>
              </a:lnSpc>
              <a:spcBef>
                <a:spcPts val="0"/>
              </a:spcBef>
            </a:pPr>
            <a:r>
              <a:rPr lang="en-US" sz="2000" dirty="0"/>
              <a:t>Based on focus group discussions, the information about tenure process was not available and there was lack of mentoring when many female faculty came here</a:t>
            </a:r>
            <a:r>
              <a:rPr lang="en-US" sz="2000" dirty="0" smtClean="0"/>
              <a:t>.</a:t>
            </a:r>
          </a:p>
          <a:p>
            <a:pPr marL="0" indent="0">
              <a:lnSpc>
                <a:spcPct val="110000"/>
              </a:lnSpc>
              <a:spcBef>
                <a:spcPts val="0"/>
              </a:spcBef>
              <a:buNone/>
            </a:pPr>
            <a:endParaRPr lang="en-US" sz="2000" dirty="0" smtClean="0"/>
          </a:p>
          <a:p>
            <a:pPr>
              <a:lnSpc>
                <a:spcPct val="110000"/>
              </a:lnSpc>
              <a:spcBef>
                <a:spcPts val="0"/>
              </a:spcBef>
            </a:pPr>
            <a:r>
              <a:rPr lang="en-US" sz="2000" dirty="0"/>
              <a:t>Focus group participants noted an inconsistency in terms of how women and men are mentored. Departmental leaders may not be having conversations with female faculty about going up “to the next level.” </a:t>
            </a:r>
            <a:endParaRPr lang="en-US" sz="2000" dirty="0" smtClean="0"/>
          </a:p>
          <a:p>
            <a:pPr marL="0" indent="0">
              <a:buNone/>
            </a:pPr>
            <a:endParaRPr lang="en-US" dirty="0"/>
          </a:p>
        </p:txBody>
      </p:sp>
    </p:spTree>
    <p:extLst>
      <p:ext uri="{BB962C8B-B14F-4D97-AF65-F5344CB8AC3E}">
        <p14:creationId xmlns:p14="http://schemas.microsoft.com/office/powerpoint/2010/main" val="154611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0070C0"/>
                </a:solidFill>
              </a:rPr>
              <a:t>Why this Commission was formed:</a:t>
            </a:r>
            <a:endParaRPr lang="en-US" sz="2800" dirty="0">
              <a:solidFill>
                <a:srgbClr val="0070C0"/>
              </a:solidFill>
            </a:endParaRPr>
          </a:p>
        </p:txBody>
      </p:sp>
      <p:sp>
        <p:nvSpPr>
          <p:cNvPr id="3" name="Content Placeholder 2"/>
          <p:cNvSpPr>
            <a:spLocks noGrp="1"/>
          </p:cNvSpPr>
          <p:nvPr>
            <p:ph idx="1"/>
          </p:nvPr>
        </p:nvSpPr>
        <p:spPr>
          <a:xfrm>
            <a:off x="533400" y="1447800"/>
            <a:ext cx="8229600" cy="4525963"/>
          </a:xfrm>
        </p:spPr>
        <p:txBody>
          <a:bodyPr>
            <a:noAutofit/>
          </a:bodyPr>
          <a:lstStyle/>
          <a:p>
            <a:pPr>
              <a:spcBef>
                <a:spcPts val="0"/>
              </a:spcBef>
            </a:pPr>
            <a:r>
              <a:rPr lang="en-US" sz="2000" dirty="0" smtClean="0"/>
              <a:t>During the first year of the 2013-18 Strategic Plan, Auburn faculty participated in the Collaborative on Academic Careers in Higher Education (COACHE) survey.</a:t>
            </a:r>
          </a:p>
          <a:p>
            <a:pPr marL="0" indent="0">
              <a:spcBef>
                <a:spcPts val="0"/>
              </a:spcBef>
              <a:buNone/>
            </a:pPr>
            <a:endParaRPr lang="en-US" sz="2000" dirty="0" smtClean="0"/>
          </a:p>
          <a:p>
            <a:pPr>
              <a:spcBef>
                <a:spcPts val="0"/>
              </a:spcBef>
            </a:pPr>
            <a:r>
              <a:rPr lang="en-US" sz="2000" dirty="0" smtClean="0"/>
              <a:t>Survey results showed benchmarks in which Auburn University faculty reported lower levels of satisfaction, including female faculty. </a:t>
            </a:r>
          </a:p>
          <a:p>
            <a:pPr marL="0" indent="0">
              <a:spcBef>
                <a:spcPts val="0"/>
              </a:spcBef>
              <a:buNone/>
            </a:pPr>
            <a:endParaRPr lang="en-US" sz="2000" dirty="0"/>
          </a:p>
          <a:p>
            <a:pPr>
              <a:spcBef>
                <a:spcPts val="0"/>
              </a:spcBef>
            </a:pPr>
            <a:r>
              <a:rPr lang="en-US" sz="2000" dirty="0" smtClean="0"/>
              <a:t>Among these areas, quality of life and work/life balance in both personal and professional areas were identified.   </a:t>
            </a:r>
          </a:p>
          <a:p>
            <a:pPr marL="0" indent="0">
              <a:spcBef>
                <a:spcPts val="0"/>
              </a:spcBef>
              <a:buNone/>
            </a:pPr>
            <a:endParaRPr lang="en-US" sz="2000" dirty="0" smtClean="0"/>
          </a:p>
          <a:p>
            <a:pPr>
              <a:spcBef>
                <a:spcPts val="0"/>
              </a:spcBef>
            </a:pPr>
            <a:r>
              <a:rPr lang="en-US" sz="2000" dirty="0" smtClean="0"/>
              <a:t>Female faculty at Auburn University also reported lower levels of satisfaction in these identified areas than women faculty at comparable institutions, including the University of Alabama, Washington State University, Clemson and Kansas State University. </a:t>
            </a:r>
            <a:endParaRPr lang="en-US" sz="2000" dirty="0"/>
          </a:p>
        </p:txBody>
      </p:sp>
    </p:spTree>
    <p:extLst>
      <p:ext uri="{BB962C8B-B14F-4D97-AF65-F5344CB8AC3E}">
        <p14:creationId xmlns:p14="http://schemas.microsoft.com/office/powerpoint/2010/main" val="339207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Salary and Pay Inequity</a:t>
            </a:r>
            <a:endParaRPr lang="en-US" dirty="0">
              <a:solidFill>
                <a:srgbClr val="0070C0"/>
              </a:solidFill>
            </a:endParaRPr>
          </a:p>
        </p:txBody>
      </p:sp>
      <p:sp>
        <p:nvSpPr>
          <p:cNvPr id="3" name="Content Placeholder 2"/>
          <p:cNvSpPr>
            <a:spLocks noGrp="1"/>
          </p:cNvSpPr>
          <p:nvPr>
            <p:ph idx="1"/>
          </p:nvPr>
        </p:nvSpPr>
        <p:spPr/>
        <p:txBody>
          <a:bodyPr>
            <a:noAutofit/>
          </a:bodyPr>
          <a:lstStyle/>
          <a:p>
            <a:r>
              <a:rPr lang="en-US" sz="2000" dirty="0"/>
              <a:t>Focus group participants also brought up an issue of pay inequity for males and females. </a:t>
            </a:r>
            <a:endParaRPr lang="en-US" sz="2000" dirty="0" smtClean="0"/>
          </a:p>
          <a:p>
            <a:endParaRPr lang="en-US" sz="1100" dirty="0" smtClean="0"/>
          </a:p>
          <a:p>
            <a:r>
              <a:rPr lang="en-US" sz="2000" dirty="0"/>
              <a:t>It was suggested that there should be some intervention at the Provost’s level to assess and ensure that women are being paid fairly and equitably. </a:t>
            </a:r>
            <a:endParaRPr lang="en-US" sz="2000" dirty="0" smtClean="0"/>
          </a:p>
          <a:p>
            <a:endParaRPr lang="en-US" sz="1100" dirty="0" smtClean="0"/>
          </a:p>
          <a:p>
            <a:r>
              <a:rPr lang="en-US" sz="2000" dirty="0" smtClean="0"/>
              <a:t>This [pay inequity] </a:t>
            </a:r>
            <a:r>
              <a:rPr lang="en-US" sz="2000" dirty="0"/>
              <a:t>was also cited as a cultural issue, as women are often not trained on becoming strong negotiators as they receive their offers. </a:t>
            </a:r>
            <a:endParaRPr lang="en-US" sz="2000" dirty="0" smtClean="0"/>
          </a:p>
          <a:p>
            <a:endParaRPr lang="en-US" sz="1100" dirty="0" smtClean="0"/>
          </a:p>
          <a:p>
            <a:r>
              <a:rPr lang="en-US" sz="2000" dirty="0" smtClean="0"/>
              <a:t>Male </a:t>
            </a:r>
            <a:r>
              <a:rPr lang="en-US" sz="2000" dirty="0"/>
              <a:t>faculty possesses cultural power that does not come across as aggressive or bitchy. </a:t>
            </a:r>
            <a:endParaRPr lang="en-US" sz="2000" dirty="0" smtClean="0"/>
          </a:p>
          <a:p>
            <a:endParaRPr lang="en-US" sz="1100" dirty="0" smtClean="0"/>
          </a:p>
          <a:p>
            <a:r>
              <a:rPr lang="en-US" sz="2000" dirty="0" smtClean="0"/>
              <a:t>To </a:t>
            </a:r>
            <a:r>
              <a:rPr lang="en-US" sz="2000" dirty="0"/>
              <a:t>improve morale of female faculty focus group participants also recommended </a:t>
            </a:r>
            <a:r>
              <a:rPr lang="en-US" sz="2000" dirty="0" smtClean="0"/>
              <a:t>a salary </a:t>
            </a:r>
            <a:r>
              <a:rPr lang="en-US" sz="2000" dirty="0"/>
              <a:t>equity study. </a:t>
            </a:r>
          </a:p>
        </p:txBody>
      </p:sp>
    </p:spTree>
    <p:extLst>
      <p:ext uri="{BB962C8B-B14F-4D97-AF65-F5344CB8AC3E}">
        <p14:creationId xmlns:p14="http://schemas.microsoft.com/office/powerpoint/2010/main" val="4261590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Diversity and Lack of Female Leadership</a:t>
            </a:r>
            <a:endParaRPr lang="en-US" sz="3600" dirty="0">
              <a:solidFill>
                <a:srgbClr val="0070C0"/>
              </a:solidFill>
            </a:endParaRPr>
          </a:p>
        </p:txBody>
      </p:sp>
      <p:sp>
        <p:nvSpPr>
          <p:cNvPr id="3" name="Content Placeholder 2"/>
          <p:cNvSpPr>
            <a:spLocks noGrp="1"/>
          </p:cNvSpPr>
          <p:nvPr>
            <p:ph idx="1"/>
          </p:nvPr>
        </p:nvSpPr>
        <p:spPr>
          <a:xfrm>
            <a:off x="457200" y="1295400"/>
            <a:ext cx="8229600" cy="4525963"/>
          </a:xfrm>
        </p:spPr>
        <p:txBody>
          <a:bodyPr>
            <a:noAutofit/>
          </a:bodyPr>
          <a:lstStyle/>
          <a:p>
            <a:pPr>
              <a:spcBef>
                <a:spcPts val="0"/>
              </a:spcBef>
            </a:pPr>
            <a:r>
              <a:rPr lang="en-US" sz="2000" dirty="0"/>
              <a:t>Some focus group participants expressed a concern with sexism. In some instances female faculty face an attitude of “Your husband has a good job, so why are you working?” Auburn culture and environment were described as very traditional (e.g., engineering and good-old-boys network). </a:t>
            </a:r>
            <a:endParaRPr lang="en-US" sz="2000" dirty="0" smtClean="0"/>
          </a:p>
          <a:p>
            <a:pPr marL="0" indent="0">
              <a:spcBef>
                <a:spcPts val="0"/>
              </a:spcBef>
              <a:buNone/>
            </a:pPr>
            <a:endParaRPr lang="en-US" sz="1100" dirty="0" smtClean="0"/>
          </a:p>
          <a:p>
            <a:pPr>
              <a:spcBef>
                <a:spcPts val="0"/>
              </a:spcBef>
            </a:pPr>
            <a:r>
              <a:rPr lang="en-US" sz="2000" dirty="0"/>
              <a:t>Certain stereotypes—i.e. women are better teachers and males are better researchers— were identified</a:t>
            </a:r>
            <a:r>
              <a:rPr lang="en-US" sz="2000" dirty="0" smtClean="0"/>
              <a:t>.</a:t>
            </a:r>
          </a:p>
          <a:p>
            <a:pPr marL="0" indent="0">
              <a:spcBef>
                <a:spcPts val="0"/>
              </a:spcBef>
              <a:buNone/>
            </a:pPr>
            <a:endParaRPr lang="en-US" sz="1100" dirty="0" smtClean="0"/>
          </a:p>
          <a:p>
            <a:pPr>
              <a:spcBef>
                <a:spcPts val="0"/>
              </a:spcBef>
            </a:pPr>
            <a:r>
              <a:rPr lang="en-US" sz="2000" dirty="0"/>
              <a:t>Cultural Barriers to Assertive Females—this can often be a reason for female faculty dissatisfaction, because culturally, female faculty who are assertive aren’t always accepted as part of the departmental culture</a:t>
            </a:r>
            <a:r>
              <a:rPr lang="en-US" sz="2000" dirty="0" smtClean="0"/>
              <a:t>.</a:t>
            </a:r>
          </a:p>
          <a:p>
            <a:pPr marL="0" indent="0">
              <a:spcBef>
                <a:spcPts val="0"/>
              </a:spcBef>
              <a:buNone/>
            </a:pPr>
            <a:endParaRPr lang="en-US" sz="1100" dirty="0" smtClean="0"/>
          </a:p>
          <a:p>
            <a:pPr>
              <a:spcBef>
                <a:spcPts val="0"/>
              </a:spcBef>
            </a:pPr>
            <a:r>
              <a:rPr lang="en-US" sz="2000" b="1" dirty="0" smtClean="0"/>
              <a:t>Based </a:t>
            </a:r>
            <a:r>
              <a:rPr lang="en-US" sz="2000" b="1" dirty="0"/>
              <a:t>on some comments from the focus groups, it is leadership that values women as opposed to leaders who are women that is </a:t>
            </a:r>
            <a:r>
              <a:rPr lang="en-US" sz="2000" b="1" dirty="0" smtClean="0"/>
              <a:t>important.</a:t>
            </a:r>
            <a:endParaRPr lang="en-US" sz="2000" b="1" dirty="0"/>
          </a:p>
        </p:txBody>
      </p:sp>
    </p:spTree>
    <p:extLst>
      <p:ext uri="{BB962C8B-B14F-4D97-AF65-F5344CB8AC3E}">
        <p14:creationId xmlns:p14="http://schemas.microsoft.com/office/powerpoint/2010/main" val="95997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6" y="1219200"/>
            <a:ext cx="8814087"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77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Positive Comments!</a:t>
            </a:r>
            <a:endParaRPr lang="en-US" dirty="0">
              <a:solidFill>
                <a:srgbClr val="0070C0"/>
              </a:solidFill>
            </a:endParaRPr>
          </a:p>
        </p:txBody>
      </p:sp>
      <p:sp>
        <p:nvSpPr>
          <p:cNvPr id="3" name="Content Placeholder 2"/>
          <p:cNvSpPr>
            <a:spLocks noGrp="1"/>
          </p:cNvSpPr>
          <p:nvPr>
            <p:ph idx="1"/>
          </p:nvPr>
        </p:nvSpPr>
        <p:spPr>
          <a:xfrm>
            <a:off x="533400" y="1295400"/>
            <a:ext cx="8229600" cy="5257800"/>
          </a:xfrm>
        </p:spPr>
        <p:txBody>
          <a:bodyPr>
            <a:noAutofit/>
          </a:bodyPr>
          <a:lstStyle/>
          <a:p>
            <a:pPr>
              <a:spcBef>
                <a:spcPts val="0"/>
              </a:spcBef>
              <a:buNone/>
            </a:pPr>
            <a:r>
              <a:rPr lang="en-US" sz="1600" dirty="0" smtClean="0"/>
              <a:t>•</a:t>
            </a:r>
            <a:r>
              <a:rPr lang="en-US" sz="2000" dirty="0" smtClean="0"/>
              <a:t>	</a:t>
            </a:r>
            <a:r>
              <a:rPr lang="en-US" sz="1800" dirty="0" smtClean="0"/>
              <a:t>In </a:t>
            </a:r>
            <a:r>
              <a:rPr lang="en-US" sz="1800" dirty="0"/>
              <a:t>some cases there was a feeling that some issues have improved with recent hires. </a:t>
            </a:r>
            <a:r>
              <a:rPr lang="en-US" sz="1800" dirty="0" smtClean="0"/>
              <a:t>Several </a:t>
            </a:r>
            <a:r>
              <a:rPr lang="en-US" sz="1800" dirty="0"/>
              <a:t>faculty mentioned that, in their departments, male and female faculty have recently been hired at the same salary</a:t>
            </a:r>
            <a:r>
              <a:rPr lang="en-US" sz="1800" dirty="0" smtClean="0"/>
              <a:t>.</a:t>
            </a:r>
          </a:p>
          <a:p>
            <a:pPr marL="0" indent="0">
              <a:spcBef>
                <a:spcPts val="0"/>
              </a:spcBef>
              <a:buNone/>
            </a:pPr>
            <a:endParaRPr lang="en-US" sz="1800" dirty="0"/>
          </a:p>
          <a:p>
            <a:pPr>
              <a:spcBef>
                <a:spcPts val="0"/>
              </a:spcBef>
              <a:buNone/>
            </a:pPr>
            <a:r>
              <a:rPr lang="en-US" sz="1800" dirty="0" smtClean="0"/>
              <a:t>•	In </a:t>
            </a:r>
            <a:r>
              <a:rPr lang="en-US" sz="1800" dirty="0"/>
              <a:t>some cases mentoring has been organized, useful and beneficial</a:t>
            </a:r>
            <a:r>
              <a:rPr lang="en-US" sz="1800" dirty="0" smtClean="0"/>
              <a:t>.</a:t>
            </a:r>
          </a:p>
          <a:p>
            <a:pPr marL="0" indent="0">
              <a:spcBef>
                <a:spcPts val="0"/>
              </a:spcBef>
              <a:buNone/>
            </a:pPr>
            <a:endParaRPr lang="en-US" sz="1800" dirty="0"/>
          </a:p>
          <a:p>
            <a:pPr>
              <a:spcBef>
                <a:spcPts val="0"/>
              </a:spcBef>
              <a:buNone/>
            </a:pPr>
            <a:r>
              <a:rPr lang="en-US" sz="1800" dirty="0" smtClean="0"/>
              <a:t>•	Positive </a:t>
            </a:r>
            <a:r>
              <a:rPr lang="en-US" sz="1800" dirty="0"/>
              <a:t>collegiality and the concept of ‘inclusion’ were variable by department.  While there were faculty who noted a lack of social networks and collegiality, others mentioned strong networks and highly collegial faculty.  This success was often a function of a motivated and excellent Department  Head. </a:t>
            </a:r>
            <a:endParaRPr lang="en-US" sz="1800" dirty="0" smtClean="0"/>
          </a:p>
          <a:p>
            <a:pPr marL="0" indent="0">
              <a:spcBef>
                <a:spcPts val="0"/>
              </a:spcBef>
              <a:buNone/>
            </a:pPr>
            <a:endParaRPr lang="en-US" sz="1800" dirty="0"/>
          </a:p>
          <a:p>
            <a:pPr>
              <a:spcBef>
                <a:spcPts val="0"/>
              </a:spcBef>
              <a:buNone/>
            </a:pPr>
            <a:r>
              <a:rPr lang="en-US" sz="1800" dirty="0" smtClean="0"/>
              <a:t>•	In </a:t>
            </a:r>
            <a:r>
              <a:rPr lang="en-US" sz="1800" dirty="0"/>
              <a:t>general, </a:t>
            </a:r>
            <a:r>
              <a:rPr lang="en-US" sz="1800" dirty="0" smtClean="0"/>
              <a:t>students </a:t>
            </a:r>
            <a:r>
              <a:rPr lang="en-US" sz="1800" dirty="0"/>
              <a:t>are considered to be a positive part of working at Auburn University.  </a:t>
            </a:r>
            <a:endParaRPr lang="en-US" sz="1800" dirty="0" smtClean="0"/>
          </a:p>
          <a:p>
            <a:pPr marL="0" indent="0">
              <a:spcBef>
                <a:spcPts val="0"/>
              </a:spcBef>
              <a:buNone/>
            </a:pPr>
            <a:endParaRPr lang="en-US" sz="1800" dirty="0"/>
          </a:p>
          <a:p>
            <a:pPr>
              <a:spcBef>
                <a:spcPts val="0"/>
              </a:spcBef>
              <a:buNone/>
            </a:pPr>
            <a:r>
              <a:rPr lang="en-US" sz="1800" dirty="0" smtClean="0"/>
              <a:t>•	</a:t>
            </a:r>
            <a:r>
              <a:rPr lang="en-US" sz="1800" b="1" dirty="0" smtClean="0">
                <a:solidFill>
                  <a:srgbClr val="0070C0"/>
                </a:solidFill>
              </a:rPr>
              <a:t>Many </a:t>
            </a:r>
            <a:r>
              <a:rPr lang="en-US" sz="1800" b="1" dirty="0">
                <a:solidFill>
                  <a:srgbClr val="0070C0"/>
                </a:solidFill>
              </a:rPr>
              <a:t>of the concerns of female faculty are actually concerns of all faculty who work at Auburn University.  High quality childcare, mentoring, workload issues, and a fair distribution of resources are issues that apply to all, regardless of gender.</a:t>
            </a:r>
          </a:p>
          <a:p>
            <a:pPr marL="0" indent="0">
              <a:lnSpc>
                <a:spcPct val="120000"/>
              </a:lnSpc>
              <a:spcBef>
                <a:spcPts val="0"/>
              </a:spcBef>
              <a:buNone/>
            </a:pPr>
            <a:endParaRPr lang="en-US" sz="1600" dirty="0"/>
          </a:p>
        </p:txBody>
      </p:sp>
    </p:spTree>
    <p:extLst>
      <p:ext uri="{BB962C8B-B14F-4D97-AF65-F5344CB8AC3E}">
        <p14:creationId xmlns:p14="http://schemas.microsoft.com/office/powerpoint/2010/main" val="786759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0070C0"/>
                </a:solidFill>
              </a:rPr>
              <a:t>Action Items</a:t>
            </a:r>
            <a:endParaRPr lang="en-US" dirty="0">
              <a:solidFill>
                <a:srgbClr val="0070C0"/>
              </a:solidFill>
            </a:endParaRPr>
          </a:p>
        </p:txBody>
      </p:sp>
      <p:sp>
        <p:nvSpPr>
          <p:cNvPr id="3" name="Content Placeholder 2"/>
          <p:cNvSpPr>
            <a:spLocks noGrp="1"/>
          </p:cNvSpPr>
          <p:nvPr>
            <p:ph idx="1"/>
          </p:nvPr>
        </p:nvSpPr>
        <p:spPr>
          <a:xfrm>
            <a:off x="381000" y="1219200"/>
            <a:ext cx="8229600" cy="4525963"/>
          </a:xfrm>
        </p:spPr>
        <p:txBody>
          <a:bodyPr>
            <a:noAutofit/>
          </a:bodyPr>
          <a:lstStyle/>
          <a:p>
            <a:pPr marL="0" indent="0">
              <a:spcBef>
                <a:spcPts val="0"/>
              </a:spcBef>
              <a:buNone/>
            </a:pPr>
            <a:r>
              <a:rPr lang="en-US" sz="2000" dirty="0" smtClean="0"/>
              <a:t>Additional Data Collection:</a:t>
            </a:r>
            <a:endParaRPr lang="en-US" sz="2000" dirty="0"/>
          </a:p>
          <a:p>
            <a:pPr marL="0" indent="0">
              <a:spcBef>
                <a:spcPts val="0"/>
              </a:spcBef>
              <a:buNone/>
            </a:pPr>
            <a:endParaRPr lang="en-US" sz="2000" dirty="0"/>
          </a:p>
          <a:p>
            <a:pPr>
              <a:spcBef>
                <a:spcPts val="0"/>
              </a:spcBef>
              <a:buNone/>
            </a:pPr>
            <a:r>
              <a:rPr lang="en-US" sz="2000" dirty="0" smtClean="0"/>
              <a:t>a.	Assemble </a:t>
            </a:r>
            <a:r>
              <a:rPr lang="en-US" sz="2000" dirty="0"/>
              <a:t>leakage data – how many women faculty have left Auburn, and why? </a:t>
            </a:r>
            <a:r>
              <a:rPr lang="en-US" sz="2000" dirty="0" smtClean="0"/>
              <a:t>Best </a:t>
            </a:r>
            <a:r>
              <a:rPr lang="en-US" sz="2000" dirty="0"/>
              <a:t>data collection would include the survey of an equal number of men, as well.</a:t>
            </a:r>
          </a:p>
          <a:p>
            <a:pPr marL="457200" indent="-457200">
              <a:spcBef>
                <a:spcPts val="0"/>
              </a:spcBef>
              <a:buAutoNum type="alphaLcPeriod" startAt="2"/>
            </a:pPr>
            <a:r>
              <a:rPr lang="en-US" sz="2000" dirty="0" smtClean="0"/>
              <a:t>Perform </a:t>
            </a:r>
            <a:r>
              <a:rPr lang="en-US" sz="2000" dirty="0"/>
              <a:t>a salary data analysis – this would a survey of salary data, by rank, comparing female and male faculty. </a:t>
            </a:r>
            <a:r>
              <a:rPr lang="en-US" sz="2000" dirty="0" smtClean="0"/>
              <a:t> This must be done at the Departmental level.</a:t>
            </a:r>
          </a:p>
          <a:p>
            <a:pPr>
              <a:spcBef>
                <a:spcPts val="0"/>
              </a:spcBef>
              <a:buNone/>
            </a:pPr>
            <a:r>
              <a:rPr lang="en-US" sz="2000" dirty="0" smtClean="0"/>
              <a:t>c.</a:t>
            </a:r>
            <a:r>
              <a:rPr lang="en-US" sz="2000" dirty="0" smtClean="0"/>
              <a:t>	Quantification </a:t>
            </a:r>
            <a:r>
              <a:rPr lang="en-US" sz="2000" dirty="0"/>
              <a:t>on teaching loads.  Are women faculty really teaching more than male, and is this over-teaching not reflective of their budgeted distributions?</a:t>
            </a:r>
          </a:p>
          <a:p>
            <a:pPr marL="0" indent="0">
              <a:spcBef>
                <a:spcPts val="0"/>
              </a:spcBef>
              <a:buNone/>
            </a:pPr>
            <a:endParaRPr lang="en-US" sz="2000" dirty="0"/>
          </a:p>
          <a:p>
            <a:pPr marL="0" indent="0">
              <a:spcBef>
                <a:spcPts val="0"/>
              </a:spcBef>
              <a:buNone/>
            </a:pPr>
            <a:r>
              <a:rPr lang="en-US" sz="2000" dirty="0" smtClean="0"/>
              <a:t>Quantification </a:t>
            </a:r>
            <a:r>
              <a:rPr lang="en-US" sz="2000" dirty="0"/>
              <a:t>of gender-neutral issues that were often mentioned </a:t>
            </a:r>
            <a:r>
              <a:rPr lang="en-US" sz="2000" dirty="0" smtClean="0"/>
              <a:t>by women</a:t>
            </a:r>
            <a:r>
              <a:rPr lang="en-US" sz="2000" dirty="0"/>
              <a:t>.  This would include mentoring, distribution of resources, and clear definition of workload</a:t>
            </a:r>
            <a:r>
              <a:rPr lang="en-US" sz="2000" dirty="0" smtClean="0"/>
              <a:t>.   </a:t>
            </a:r>
            <a:endParaRPr lang="en-US" sz="2000" dirty="0"/>
          </a:p>
        </p:txBody>
      </p:sp>
    </p:spTree>
    <p:extLst>
      <p:ext uri="{BB962C8B-B14F-4D97-AF65-F5344CB8AC3E}">
        <p14:creationId xmlns:p14="http://schemas.microsoft.com/office/powerpoint/2010/main" val="3741257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The Committee</a:t>
            </a:r>
            <a:endParaRPr lang="en-US" dirty="0">
              <a:solidFill>
                <a:srgbClr val="0070C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192767"/>
              </p:ext>
            </p:extLst>
          </p:nvPr>
        </p:nvGraphicFramePr>
        <p:xfrm>
          <a:off x="1219200" y="1752600"/>
          <a:ext cx="6938010" cy="3286506"/>
        </p:xfrm>
        <a:graphic>
          <a:graphicData uri="http://schemas.openxmlformats.org/drawingml/2006/table">
            <a:tbl>
              <a:tblPr firstRow="1" firstCol="1" bandRow="1"/>
              <a:tblGrid>
                <a:gridCol w="4419600"/>
                <a:gridCol w="2518410"/>
              </a:tblGrid>
              <a:tr h="3286506">
                <a:tc>
                  <a:txBody>
                    <a:bodyPr/>
                    <a:lstStyle/>
                    <a:p>
                      <a:pPr marL="0" marR="0">
                        <a:lnSpc>
                          <a:spcPct val="115000"/>
                        </a:lnSpc>
                        <a:spcBef>
                          <a:spcPts val="0"/>
                        </a:spcBef>
                        <a:spcAft>
                          <a:spcPts val="0"/>
                        </a:spcAft>
                      </a:pPr>
                      <a:r>
                        <a:rPr lang="en-US" sz="2000" dirty="0">
                          <a:effectLst/>
                          <a:latin typeface="Calibri"/>
                          <a:ea typeface="Calibri"/>
                          <a:cs typeface="Times New Roman"/>
                        </a:rPr>
                        <a:t>Becky Barlow</a:t>
                      </a:r>
                    </a:p>
                    <a:p>
                      <a:pPr marL="0" marR="0">
                        <a:lnSpc>
                          <a:spcPct val="115000"/>
                        </a:lnSpc>
                        <a:spcBef>
                          <a:spcPts val="0"/>
                        </a:spcBef>
                        <a:spcAft>
                          <a:spcPts val="0"/>
                        </a:spcAft>
                      </a:pPr>
                      <a:r>
                        <a:rPr lang="en-US" sz="2000" dirty="0">
                          <a:effectLst/>
                          <a:latin typeface="Calibri"/>
                          <a:ea typeface="Calibri"/>
                          <a:cs typeface="Times New Roman"/>
                        </a:rPr>
                        <a:t>Diane Boyd</a:t>
                      </a:r>
                    </a:p>
                    <a:p>
                      <a:pPr marL="0" marR="0">
                        <a:lnSpc>
                          <a:spcPct val="115000"/>
                        </a:lnSpc>
                        <a:spcBef>
                          <a:spcPts val="0"/>
                        </a:spcBef>
                        <a:spcAft>
                          <a:spcPts val="0"/>
                        </a:spcAft>
                      </a:pPr>
                      <a:r>
                        <a:rPr lang="en-US" sz="2000" dirty="0">
                          <a:effectLst/>
                          <a:latin typeface="Calibri"/>
                          <a:ea typeface="Calibri"/>
                          <a:cs typeface="Times New Roman"/>
                        </a:rPr>
                        <a:t>Charles </a:t>
                      </a:r>
                      <a:r>
                        <a:rPr lang="en-US" sz="2000" dirty="0" smtClean="0">
                          <a:effectLst/>
                          <a:latin typeface="Calibri"/>
                          <a:ea typeface="Calibri"/>
                          <a:cs typeface="Times New Roman"/>
                        </a:rPr>
                        <a:t>Eick (retired)</a:t>
                      </a:r>
                      <a:endParaRPr lang="en-US" sz="2000" dirty="0">
                        <a:effectLst/>
                        <a:latin typeface="Calibri"/>
                        <a:ea typeface="Calibri"/>
                        <a:cs typeface="Times New Roman"/>
                      </a:endParaRPr>
                    </a:p>
                    <a:p>
                      <a:pPr marL="0" marR="0">
                        <a:lnSpc>
                          <a:spcPct val="115000"/>
                        </a:lnSpc>
                        <a:spcBef>
                          <a:spcPts val="0"/>
                        </a:spcBef>
                        <a:spcAft>
                          <a:spcPts val="0"/>
                        </a:spcAft>
                      </a:pPr>
                      <a:r>
                        <a:rPr lang="en-US" sz="2000" dirty="0">
                          <a:effectLst/>
                          <a:latin typeface="Calibri"/>
                          <a:ea typeface="Calibri"/>
                          <a:cs typeface="Times New Roman"/>
                        </a:rPr>
                        <a:t>Martha </a:t>
                      </a:r>
                      <a:r>
                        <a:rPr lang="en-US" sz="2000" dirty="0" smtClean="0">
                          <a:effectLst/>
                          <a:latin typeface="Calibri"/>
                          <a:ea typeface="Calibri"/>
                          <a:cs typeface="Times New Roman"/>
                        </a:rPr>
                        <a:t>Escobar (no longer at Auburn)</a:t>
                      </a:r>
                      <a:r>
                        <a:rPr lang="en-US" sz="2000" dirty="0">
                          <a:effectLst/>
                          <a:latin typeface="Calibri"/>
                          <a:ea typeface="Calibri"/>
                          <a:cs typeface="Times New Roman"/>
                        </a:rPr>
                        <a:t/>
                      </a:r>
                      <a:br>
                        <a:rPr lang="en-US" sz="2000" dirty="0">
                          <a:effectLst/>
                          <a:latin typeface="Calibri"/>
                          <a:ea typeface="Calibri"/>
                          <a:cs typeface="Times New Roman"/>
                        </a:rPr>
                      </a:br>
                      <a:r>
                        <a:rPr lang="en-US" sz="2000" dirty="0">
                          <a:effectLst/>
                          <a:latin typeface="Calibri"/>
                          <a:ea typeface="Calibri"/>
                          <a:cs typeface="Times New Roman"/>
                        </a:rPr>
                        <a:t>Jeff Fergus</a:t>
                      </a:r>
                    </a:p>
                    <a:p>
                      <a:pPr marL="0" marR="0">
                        <a:lnSpc>
                          <a:spcPct val="115000"/>
                        </a:lnSpc>
                        <a:spcBef>
                          <a:spcPts val="0"/>
                        </a:spcBef>
                        <a:spcAft>
                          <a:spcPts val="0"/>
                        </a:spcAft>
                      </a:pPr>
                      <a:r>
                        <a:rPr lang="en-US" sz="2000" dirty="0">
                          <a:effectLst/>
                          <a:latin typeface="Calibri"/>
                          <a:ea typeface="Calibri"/>
                          <a:cs typeface="Times New Roman"/>
                        </a:rPr>
                        <a:t>Joe Hannah</a:t>
                      </a:r>
                    </a:p>
                    <a:p>
                      <a:pPr marL="0" marR="0">
                        <a:lnSpc>
                          <a:spcPct val="115000"/>
                        </a:lnSpc>
                        <a:spcBef>
                          <a:spcPts val="0"/>
                        </a:spcBef>
                        <a:spcAft>
                          <a:spcPts val="0"/>
                        </a:spcAft>
                      </a:pPr>
                      <a:r>
                        <a:rPr lang="en-US" sz="2000" dirty="0">
                          <a:effectLst/>
                          <a:latin typeface="Calibri"/>
                          <a:ea typeface="Calibri"/>
                          <a:cs typeface="Times New Roman"/>
                        </a:rPr>
                        <a:t>Roy Hartfield</a:t>
                      </a:r>
                    </a:p>
                    <a:p>
                      <a:pPr marL="0" marR="0">
                        <a:lnSpc>
                          <a:spcPct val="115000"/>
                        </a:lnSpc>
                        <a:spcBef>
                          <a:spcPts val="0"/>
                        </a:spcBef>
                        <a:spcAft>
                          <a:spcPts val="0"/>
                        </a:spcAft>
                      </a:pPr>
                      <a:r>
                        <a:rPr lang="en-US" sz="2000" dirty="0" smtClean="0">
                          <a:effectLst/>
                          <a:latin typeface="Calibri"/>
                          <a:ea typeface="Calibri"/>
                          <a:cs typeface="Times New Roman"/>
                        </a:rPr>
                        <a:t>Julie Huff</a:t>
                      </a:r>
                      <a:endParaRPr lang="en-US" sz="2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2000" dirty="0">
                          <a:effectLst/>
                          <a:latin typeface="Calibri"/>
                          <a:ea typeface="Calibri"/>
                          <a:cs typeface="Times New Roman"/>
                        </a:rPr>
                        <a:t>Iryna Johnson</a:t>
                      </a:r>
                    </a:p>
                    <a:p>
                      <a:pPr marL="0" marR="0">
                        <a:lnSpc>
                          <a:spcPct val="115000"/>
                        </a:lnSpc>
                        <a:spcBef>
                          <a:spcPts val="0"/>
                        </a:spcBef>
                        <a:spcAft>
                          <a:spcPts val="0"/>
                        </a:spcAft>
                      </a:pPr>
                      <a:r>
                        <a:rPr lang="en-US" sz="2000" dirty="0">
                          <a:effectLst/>
                          <a:latin typeface="Calibri"/>
                          <a:ea typeface="Calibri"/>
                          <a:cs typeface="Times New Roman"/>
                        </a:rPr>
                        <a:t>Hulya Kirkici</a:t>
                      </a:r>
                    </a:p>
                    <a:p>
                      <a:pPr marL="0" marR="0">
                        <a:lnSpc>
                          <a:spcPct val="115000"/>
                        </a:lnSpc>
                        <a:spcBef>
                          <a:spcPts val="0"/>
                        </a:spcBef>
                        <a:spcAft>
                          <a:spcPts val="0"/>
                        </a:spcAft>
                      </a:pPr>
                      <a:r>
                        <a:rPr lang="en-US" sz="2000" dirty="0">
                          <a:effectLst/>
                          <a:latin typeface="Calibri"/>
                          <a:ea typeface="Calibri"/>
                          <a:cs typeface="Times New Roman"/>
                        </a:rPr>
                        <a:t>Gregg Newschwander</a:t>
                      </a:r>
                    </a:p>
                    <a:p>
                      <a:pPr marL="0" marR="0">
                        <a:lnSpc>
                          <a:spcPct val="115000"/>
                        </a:lnSpc>
                        <a:spcBef>
                          <a:spcPts val="0"/>
                        </a:spcBef>
                        <a:spcAft>
                          <a:spcPts val="0"/>
                        </a:spcAft>
                      </a:pPr>
                      <a:r>
                        <a:rPr lang="en-US" sz="2000" dirty="0">
                          <a:effectLst/>
                          <a:latin typeface="Calibri"/>
                          <a:ea typeface="Calibri"/>
                          <a:cs typeface="Times New Roman"/>
                        </a:rPr>
                        <a:t>Sharon Roberts</a:t>
                      </a:r>
                    </a:p>
                    <a:p>
                      <a:pPr marL="0" marR="0">
                        <a:lnSpc>
                          <a:spcPct val="115000"/>
                        </a:lnSpc>
                        <a:spcBef>
                          <a:spcPts val="0"/>
                        </a:spcBef>
                        <a:spcAft>
                          <a:spcPts val="0"/>
                        </a:spcAft>
                      </a:pPr>
                      <a:r>
                        <a:rPr lang="en-US" sz="2000" dirty="0">
                          <a:effectLst/>
                          <a:latin typeface="Calibri"/>
                          <a:ea typeface="Calibri"/>
                          <a:cs typeface="Times New Roman"/>
                        </a:rPr>
                        <a:t>Donna Sollie</a:t>
                      </a:r>
                    </a:p>
                    <a:p>
                      <a:pPr marL="0" marR="0">
                        <a:lnSpc>
                          <a:spcPct val="115000"/>
                        </a:lnSpc>
                        <a:spcBef>
                          <a:spcPts val="0"/>
                        </a:spcBef>
                        <a:spcAft>
                          <a:spcPts val="0"/>
                        </a:spcAft>
                      </a:pPr>
                      <a:r>
                        <a:rPr lang="en-US" sz="2000" dirty="0">
                          <a:effectLst/>
                          <a:latin typeface="Calibri"/>
                          <a:ea typeface="Calibri"/>
                          <a:cs typeface="Times New Roman"/>
                        </a:rPr>
                        <a:t>Kyes Stevens</a:t>
                      </a:r>
                    </a:p>
                    <a:p>
                      <a:pPr marL="0" marR="0">
                        <a:lnSpc>
                          <a:spcPct val="115000"/>
                        </a:lnSpc>
                        <a:spcBef>
                          <a:spcPts val="0"/>
                        </a:spcBef>
                        <a:spcAft>
                          <a:spcPts val="0"/>
                        </a:spcAft>
                      </a:pPr>
                      <a:r>
                        <a:rPr lang="en-US" sz="2000" dirty="0">
                          <a:effectLst/>
                          <a:latin typeface="Calibri"/>
                          <a:ea typeface="Calibri"/>
                          <a:cs typeface="Times New Roman"/>
                        </a:rPr>
                        <a:t>Chippewa Thomas</a:t>
                      </a:r>
                    </a:p>
                    <a:p>
                      <a:pPr marL="0" marR="0">
                        <a:lnSpc>
                          <a:spcPct val="115000"/>
                        </a:lnSpc>
                        <a:spcBef>
                          <a:spcPts val="0"/>
                        </a:spcBef>
                        <a:spcAft>
                          <a:spcPts val="0"/>
                        </a:spcAft>
                      </a:pPr>
                      <a:r>
                        <a:rPr lang="en-US" sz="2000" b="0" dirty="0" smtClean="0">
                          <a:effectLst/>
                          <a:latin typeface="Calibri"/>
                          <a:ea typeface="Calibri"/>
                          <a:cs typeface="Times New Roman"/>
                        </a:rPr>
                        <a:t>Beth Guertal,</a:t>
                      </a:r>
                      <a:r>
                        <a:rPr lang="en-US" sz="2000" b="0" baseline="0" dirty="0" smtClean="0">
                          <a:effectLst/>
                          <a:latin typeface="Calibri"/>
                          <a:ea typeface="Calibri"/>
                          <a:cs typeface="Times New Roman"/>
                        </a:rPr>
                        <a:t> Chair</a:t>
                      </a:r>
                      <a:endParaRPr lang="en-US" sz="2000" b="0" dirty="0">
                        <a:effectLst/>
                        <a:latin typeface="Calibri"/>
                        <a:ea typeface="Calibri"/>
                        <a:cs typeface="Times New Roman"/>
                      </a:endParaRP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54876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COACHE Survey Results Available At:</a:t>
            </a:r>
            <a:endParaRPr lang="en-US" dirty="0">
              <a:solidFill>
                <a:srgbClr val="00B050"/>
              </a:solidFill>
            </a:endParaRPr>
          </a:p>
        </p:txBody>
      </p:sp>
      <p:sp>
        <p:nvSpPr>
          <p:cNvPr id="3" name="Content Placeholder 2"/>
          <p:cNvSpPr>
            <a:spLocks noGrp="1"/>
          </p:cNvSpPr>
          <p:nvPr>
            <p:ph idx="1"/>
          </p:nvPr>
        </p:nvSpPr>
        <p:spPr>
          <a:xfrm>
            <a:off x="457200" y="1600200"/>
            <a:ext cx="7924800" cy="4525963"/>
          </a:xfrm>
        </p:spPr>
        <p:txBody>
          <a:bodyPr>
            <a:normAutofit/>
          </a:bodyPr>
          <a:lstStyle/>
          <a:p>
            <a:pPr marL="0" indent="0">
              <a:buNone/>
            </a:pPr>
            <a:r>
              <a:rPr lang="en-US" sz="3600" dirty="0"/>
              <a:t>https://</a:t>
            </a:r>
            <a:r>
              <a:rPr lang="en-US" sz="3600" dirty="0" smtClean="0"/>
              <a:t>oira.auburn.edu/factbook/survey/coache/2013-14/COACHE_2014_Provost_Report_Auburn_University.pdf</a:t>
            </a:r>
            <a:endParaRPr lang="en-US" sz="3600" dirty="0"/>
          </a:p>
        </p:txBody>
      </p:sp>
    </p:spTree>
    <p:extLst>
      <p:ext uri="{BB962C8B-B14F-4D97-AF65-F5344CB8AC3E}">
        <p14:creationId xmlns:p14="http://schemas.microsoft.com/office/powerpoint/2010/main" val="889559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0"/>
            <a:ext cx="8229600" cy="1143000"/>
          </a:xfrm>
        </p:spPr>
        <p:txBody>
          <a:bodyPr/>
          <a:lstStyle/>
          <a:p>
            <a:r>
              <a:rPr lang="en-US" dirty="0" smtClean="0">
                <a:solidFill>
                  <a:srgbClr val="0070C0"/>
                </a:solidFill>
              </a:rPr>
              <a:t>Thank You.  </a:t>
            </a:r>
            <a:endParaRPr lang="en-US" dirty="0">
              <a:solidFill>
                <a:srgbClr val="0070C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18507"/>
            <a:ext cx="7924800" cy="488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5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7291959" cy="536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304800"/>
            <a:ext cx="1828800" cy="3139321"/>
          </a:xfrm>
          <a:prstGeom prst="rect">
            <a:avLst/>
          </a:prstGeom>
        </p:spPr>
        <p:txBody>
          <a:bodyPr wrap="square">
            <a:spAutoFit/>
          </a:bodyPr>
          <a:lstStyle/>
          <a:p>
            <a:r>
              <a:rPr lang="en-US" dirty="0" smtClean="0">
                <a:solidFill>
                  <a:srgbClr val="0070C0"/>
                </a:solidFill>
              </a:rPr>
              <a:t>Example COACHE survey results, administered to 312 tenured or tenure-track male faculty and 214 tenure-track or tenured female faculty - Fall 2014 -Spring 2015. </a:t>
            </a:r>
            <a:endParaRPr lang="en-US" dirty="0">
              <a:solidFill>
                <a:srgbClr val="0070C0"/>
              </a:solidFill>
            </a:endParaRPr>
          </a:p>
        </p:txBody>
      </p:sp>
      <p:sp>
        <p:nvSpPr>
          <p:cNvPr id="2" name="Rectangle 1"/>
          <p:cNvSpPr/>
          <p:nvPr/>
        </p:nvSpPr>
        <p:spPr>
          <a:xfrm>
            <a:off x="2667000" y="1981200"/>
            <a:ext cx="12192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1341060"/>
            <a:ext cx="12192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62600" y="1600200"/>
            <a:ext cx="12192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99657" y="5410200"/>
            <a:ext cx="12192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86600" y="2971800"/>
            <a:ext cx="1371600" cy="609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71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3935"/>
            <a:ext cx="8229600" cy="1143000"/>
          </a:xfrm>
        </p:spPr>
        <p:txBody>
          <a:bodyPr>
            <a:noAutofit/>
          </a:bodyPr>
          <a:lstStyle/>
          <a:p>
            <a:r>
              <a:rPr lang="en-US" sz="3200" dirty="0" smtClean="0">
                <a:solidFill>
                  <a:srgbClr val="0070C0"/>
                </a:solidFill>
              </a:rPr>
              <a:t>Example </a:t>
            </a:r>
            <a:r>
              <a:rPr lang="en-US" sz="3200" dirty="0" smtClean="0">
                <a:solidFill>
                  <a:srgbClr val="0070C0"/>
                </a:solidFill>
              </a:rPr>
              <a:t>Specific Responses (COACHE Survey)</a:t>
            </a:r>
            <a:endParaRPr lang="en-US" sz="3200"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03684082"/>
              </p:ext>
            </p:extLst>
          </p:nvPr>
        </p:nvGraphicFramePr>
        <p:xfrm>
          <a:off x="557894" y="1371601"/>
          <a:ext cx="8000999" cy="5001016"/>
        </p:xfrm>
        <a:graphic>
          <a:graphicData uri="http://schemas.openxmlformats.org/drawingml/2006/table">
            <a:tbl>
              <a:tblPr firstRow="1" firstCol="1" bandRow="1"/>
              <a:tblGrid>
                <a:gridCol w="3344082"/>
                <a:gridCol w="864022"/>
                <a:gridCol w="720819"/>
                <a:gridCol w="768019"/>
                <a:gridCol w="768019"/>
                <a:gridCol w="768019"/>
                <a:gridCol w="768019"/>
              </a:tblGrid>
              <a:tr h="186171">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 </a:t>
                      </a:r>
                      <a:endParaRPr lang="en-US" sz="1400" dirty="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 </a:t>
                      </a:r>
                      <a:endParaRPr lang="en-US" sz="140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Male</a:t>
                      </a:r>
                      <a:endParaRPr lang="en-US" sz="1400">
                        <a:effectLst/>
                        <a:latin typeface="Calibri"/>
                        <a:ea typeface="Calibri"/>
                        <a:cs typeface="Times New Roman"/>
                      </a:endParaRPr>
                    </a:p>
                  </a:txBody>
                  <a:tcPr marL="63187" marR="63187"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 </a:t>
                      </a:r>
                      <a:endParaRPr lang="en-US" sz="1400">
                        <a:effectLst/>
                        <a:latin typeface="Calibri"/>
                        <a:ea typeface="Calibri"/>
                        <a:cs typeface="Times New Roman"/>
                      </a:endParaRPr>
                    </a:p>
                  </a:txBody>
                  <a:tcPr marL="63187" marR="63187"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 </a:t>
                      </a:r>
                      <a:endParaRPr lang="en-US" sz="140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Female</a:t>
                      </a:r>
                      <a:endParaRPr lang="en-US" sz="1400">
                        <a:effectLst/>
                        <a:latin typeface="Calibri"/>
                        <a:ea typeface="Calibri"/>
                        <a:cs typeface="Times New Roman"/>
                      </a:endParaRPr>
                    </a:p>
                  </a:txBody>
                  <a:tcPr marL="63187" marR="63187"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 </a:t>
                      </a:r>
                      <a:endParaRPr lang="en-US" sz="1400">
                        <a:effectLst/>
                        <a:latin typeface="Calibri"/>
                        <a:ea typeface="Calibri"/>
                        <a:cs typeface="Times New Roman"/>
                      </a:endParaRPr>
                    </a:p>
                  </a:txBody>
                  <a:tcPr marL="63187" marR="63187"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300">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 </a:t>
                      </a:r>
                      <a:endParaRPr lang="en-US" sz="1400" dirty="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Mean</a:t>
                      </a:r>
                      <a:endParaRPr lang="en-US" sz="1400" dirty="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 at or above Median</a:t>
                      </a:r>
                      <a:endParaRPr lang="en-US" sz="1400">
                        <a:effectLst/>
                        <a:latin typeface="Calibri"/>
                        <a:ea typeface="Calibri"/>
                        <a:cs typeface="Times New Roman"/>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N</a:t>
                      </a:r>
                      <a:endParaRPr lang="en-US" sz="1400">
                        <a:effectLst/>
                        <a:latin typeface="Calibri"/>
                        <a:ea typeface="Calibri"/>
                        <a:cs typeface="Times New Roman"/>
                      </a:endParaRPr>
                    </a:p>
                  </a:txBody>
                  <a:tcPr marL="63187" marR="63187"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Mean</a:t>
                      </a:r>
                      <a:endParaRPr lang="en-US" sz="1400">
                        <a:effectLst/>
                        <a:latin typeface="Calibri"/>
                        <a:ea typeface="Calibri"/>
                        <a:cs typeface="Times New Roman"/>
                      </a:endParaRPr>
                    </a:p>
                  </a:txBody>
                  <a:tcPr marL="63187" marR="63187"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 at or above Median</a:t>
                      </a:r>
                      <a:endParaRPr lang="en-US" sz="1400">
                        <a:effectLst/>
                        <a:latin typeface="Calibri"/>
                        <a:ea typeface="Calibri"/>
                        <a:cs typeface="Times New Roman"/>
                      </a:endParaRPr>
                    </a:p>
                  </a:txBody>
                  <a:tcPr marL="63187" marR="6318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N</a:t>
                      </a:r>
                      <a:endParaRPr lang="en-US" sz="1400">
                        <a:effectLst/>
                        <a:latin typeface="Calibri"/>
                        <a:ea typeface="Calibri"/>
                        <a:cs typeface="Times New Roman"/>
                      </a:endParaRPr>
                    </a:p>
                  </a:txBody>
                  <a:tcPr marL="63187" marR="63187"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b="0" dirty="0">
                          <a:solidFill>
                            <a:srgbClr val="FF0000"/>
                          </a:solidFill>
                          <a:effectLst/>
                          <a:latin typeface="Calibri"/>
                          <a:ea typeface="Times New Roman"/>
                          <a:cs typeface="Times New Roman"/>
                        </a:rPr>
                        <a:t>Q70A</a:t>
                      </a:r>
                      <a:r>
                        <a:rPr lang="en-US" sz="1400" dirty="0">
                          <a:solidFill>
                            <a:srgbClr val="FF0000"/>
                          </a:solidFill>
                          <a:effectLst/>
                          <a:latin typeface="Calibri"/>
                          <a:ea typeface="Times New Roman"/>
                          <a:cs typeface="Times New Roman"/>
                        </a:rPr>
                        <a:t> - The number of courses you teach* </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3.84</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77%</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302</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3.52</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62%</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200</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dirty="0">
                          <a:solidFill>
                            <a:srgbClr val="FF0000"/>
                          </a:solidFill>
                          <a:effectLst/>
                          <a:latin typeface="Calibri"/>
                          <a:ea typeface="Times New Roman"/>
                          <a:cs typeface="Times New Roman"/>
                        </a:rPr>
                        <a:t>Q70B - The level of courses you teach* </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4.11</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86%</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303</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3.95</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81%</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200</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Q70C - The discretion you have over the content of the courses you teach</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4.43</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55%</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303</a:t>
                      </a:r>
                      <a:endParaRPr lang="en-US" sz="1400" dirty="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4.31</a:t>
                      </a:r>
                      <a:endParaRPr lang="en-US" sz="1400" dirty="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52%</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200</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Q70D - The number of students in the classes you teach, on average </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3.75</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71%</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302</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3.66</a:t>
                      </a:r>
                      <a:endParaRPr lang="en-US" sz="1400" dirty="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69%</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a:solidFill>
                            <a:srgbClr val="000000"/>
                          </a:solidFill>
                          <a:effectLst/>
                          <a:latin typeface="Calibri"/>
                          <a:ea typeface="Times New Roman"/>
                          <a:cs typeface="Times New Roman"/>
                        </a:rPr>
                        <a:t>Q70E - The quality of students you teach, on average</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3.50</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59%</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302</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3.64</a:t>
                      </a:r>
                      <a:endParaRPr lang="en-US" sz="1400" dirty="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66%</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b="0" dirty="0">
                          <a:solidFill>
                            <a:srgbClr val="FF0000"/>
                          </a:solidFill>
                          <a:effectLst/>
                          <a:latin typeface="Calibri"/>
                          <a:ea typeface="Times New Roman"/>
                          <a:cs typeface="Times New Roman"/>
                        </a:rPr>
                        <a:t>Q70H - How equitably the teaching workload is distributed across faculty in </a:t>
                      </a:r>
                      <a:r>
                        <a:rPr lang="en-US" sz="1400" dirty="0">
                          <a:solidFill>
                            <a:srgbClr val="FF0000"/>
                          </a:solidFill>
                          <a:effectLst/>
                          <a:latin typeface="Calibri"/>
                          <a:ea typeface="Times New Roman"/>
                          <a:cs typeface="Times New Roman"/>
                        </a:rPr>
                        <a:t>your department* </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3.30</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72%</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301</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2.98</a:t>
                      </a:r>
                      <a:endParaRPr lang="en-US" sz="1400" dirty="0">
                        <a:solidFill>
                          <a:srgbClr val="FF0000"/>
                        </a:solidFill>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61%</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FF0000"/>
                          </a:solidFill>
                          <a:effectLst/>
                          <a:latin typeface="Calibri"/>
                          <a:ea typeface="Times New Roman"/>
                          <a:cs typeface="Times New Roman"/>
                        </a:rPr>
                        <a:t>201</a:t>
                      </a:r>
                      <a:endParaRPr lang="en-US" sz="1400" dirty="0">
                        <a:solidFill>
                          <a:srgbClr val="FF0000"/>
                        </a:solidFill>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647">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Q70I - The quality of graduate students to support your teaching</a:t>
                      </a:r>
                      <a:endParaRPr lang="en-US" sz="1400" dirty="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3.37</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53%</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241</a:t>
                      </a:r>
                      <a:endParaRPr lang="en-US" sz="140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3.29</a:t>
                      </a:r>
                      <a:endParaRPr lang="en-US" sz="1400">
                        <a:effectLst/>
                        <a:latin typeface="Calibri"/>
                        <a:ea typeface="Calibri"/>
                        <a:cs typeface="Times New Roman"/>
                      </a:endParaRPr>
                    </a:p>
                  </a:txBody>
                  <a:tcPr marL="63187" marR="63187"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49%</a:t>
                      </a:r>
                      <a:endParaRPr lang="en-US" sz="1400" dirty="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148</a:t>
                      </a:r>
                      <a:endParaRPr lang="en-US" sz="1400" dirty="0">
                        <a:effectLst/>
                        <a:latin typeface="Calibri"/>
                        <a:ea typeface="Calibri"/>
                        <a:cs typeface="Times New Roman"/>
                      </a:endParaRPr>
                    </a:p>
                  </a:txBody>
                  <a:tcPr marL="63187" marR="63187"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33400" y="1002269"/>
            <a:ext cx="8001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Q70. </a:t>
            </a:r>
            <a:r>
              <a:rPr kumimoji="0" lang="en-US" alt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Please rate your level of satisfaction or dissatisfaction with the following:</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498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153400" cy="6093976"/>
          </a:xfrm>
          <a:prstGeom prst="rect">
            <a:avLst/>
          </a:prstGeom>
        </p:spPr>
        <p:txBody>
          <a:bodyPr wrap="square">
            <a:spAutoFit/>
          </a:bodyPr>
          <a:lstStyle/>
          <a:p>
            <a:r>
              <a:rPr lang="en-US" sz="2400" b="1" kern="0" dirty="0">
                <a:solidFill>
                  <a:srgbClr val="0070C0"/>
                </a:solidFill>
                <a:ea typeface="MS Gothic"/>
                <a:cs typeface="Times New Roman"/>
              </a:rPr>
              <a:t>Following an analysis of the COACHE results, Provost </a:t>
            </a:r>
            <a:r>
              <a:rPr lang="en-US" sz="2400" b="1" kern="0" dirty="0" smtClean="0">
                <a:solidFill>
                  <a:srgbClr val="0070C0"/>
                </a:solidFill>
                <a:ea typeface="MS Gothic"/>
                <a:cs typeface="Times New Roman"/>
              </a:rPr>
              <a:t>Boosinger created a </a:t>
            </a:r>
            <a:r>
              <a:rPr lang="en-US" sz="2400" b="1" kern="0" dirty="0">
                <a:solidFill>
                  <a:srgbClr val="0070C0"/>
                </a:solidFill>
                <a:ea typeface="MS Gothic"/>
                <a:cs typeface="Times New Roman"/>
              </a:rPr>
              <a:t>Commission on Women in Academic Careers at Auburn University in September, 2014.  </a:t>
            </a:r>
            <a:endParaRPr lang="en-US" sz="2400" b="1" kern="0" dirty="0" smtClean="0">
              <a:solidFill>
                <a:srgbClr val="0070C0"/>
              </a:solidFill>
              <a:ea typeface="MS Gothic"/>
              <a:cs typeface="Times New Roman"/>
            </a:endParaRPr>
          </a:p>
          <a:p>
            <a:endParaRPr lang="en-US" sz="1200" kern="0" dirty="0">
              <a:solidFill>
                <a:srgbClr val="0070C0"/>
              </a:solidFill>
              <a:ea typeface="MS Gothic"/>
              <a:cs typeface="Times New Roman"/>
            </a:endParaRPr>
          </a:p>
          <a:p>
            <a:r>
              <a:rPr lang="en-US" sz="2400" kern="0" dirty="0" smtClean="0">
                <a:solidFill>
                  <a:srgbClr val="0070C0"/>
                </a:solidFill>
                <a:ea typeface="MS Gothic"/>
                <a:cs typeface="Times New Roman"/>
              </a:rPr>
              <a:t>Key </a:t>
            </a:r>
            <a:r>
              <a:rPr lang="en-US" sz="2400" kern="0" dirty="0">
                <a:solidFill>
                  <a:srgbClr val="0070C0"/>
                </a:solidFill>
                <a:ea typeface="MS Gothic"/>
                <a:cs typeface="Times New Roman"/>
              </a:rPr>
              <a:t>Objectives of the Commission were:</a:t>
            </a:r>
            <a:endParaRPr lang="en-US" sz="2400" b="1" kern="0" dirty="0" smtClean="0">
              <a:solidFill>
                <a:srgbClr val="0070C0"/>
              </a:solidFill>
              <a:effectLst/>
              <a:latin typeface="Cambria"/>
              <a:ea typeface="MS Gothic"/>
              <a:cs typeface="Times New Roman"/>
            </a:endParaRPr>
          </a:p>
          <a:p>
            <a:pPr marL="457200" marR="0" indent="-457200"/>
            <a:r>
              <a:rPr lang="en-US" sz="2000" kern="0" dirty="0">
                <a:solidFill>
                  <a:srgbClr val="000000"/>
                </a:solidFill>
                <a:ea typeface="MS Gothic"/>
                <a:cs typeface="Times New Roman"/>
              </a:rPr>
              <a:t> </a:t>
            </a:r>
            <a:endParaRPr lang="en-US" sz="2000" b="1" kern="0" dirty="0" smtClean="0">
              <a:solidFill>
                <a:srgbClr val="365F91"/>
              </a:solidFill>
              <a:effectLst/>
              <a:latin typeface="Cambria"/>
              <a:ea typeface="MS Gothic"/>
              <a:cs typeface="Times New Roman"/>
            </a:endParaRPr>
          </a:p>
          <a:p>
            <a:pPr marL="457200" marR="0" indent="-457200">
              <a:buAutoNum type="arabicPeriod"/>
            </a:pPr>
            <a:r>
              <a:rPr lang="en-US" sz="2000" kern="0" dirty="0" smtClean="0">
                <a:solidFill>
                  <a:srgbClr val="000000"/>
                </a:solidFill>
                <a:ea typeface="MS Gothic"/>
                <a:cs typeface="Times New Roman"/>
              </a:rPr>
              <a:t>Assess </a:t>
            </a:r>
            <a:r>
              <a:rPr lang="en-US" sz="2000" kern="0" dirty="0">
                <a:solidFill>
                  <a:srgbClr val="000000"/>
                </a:solidFill>
                <a:ea typeface="MS Gothic"/>
                <a:cs typeface="Times New Roman"/>
              </a:rPr>
              <a:t>the findings of the COACHE study and collect additional data on the status of female faculty at Auburn </a:t>
            </a:r>
            <a:r>
              <a:rPr lang="en-US" sz="2000" kern="0" dirty="0" smtClean="0">
                <a:solidFill>
                  <a:srgbClr val="000000"/>
                </a:solidFill>
                <a:ea typeface="MS Gothic"/>
                <a:cs typeface="Times New Roman"/>
              </a:rPr>
              <a:t>University;</a:t>
            </a:r>
          </a:p>
          <a:p>
            <a:pPr marR="0"/>
            <a:endParaRPr lang="en-US" sz="1100" b="1" kern="0" dirty="0" smtClean="0">
              <a:solidFill>
                <a:srgbClr val="365F91"/>
              </a:solidFill>
              <a:effectLst/>
              <a:latin typeface="Cambria"/>
              <a:ea typeface="MS Gothic"/>
              <a:cs typeface="Times New Roman"/>
            </a:endParaRPr>
          </a:p>
          <a:p>
            <a:pPr marL="457200" marR="0" indent="-457200">
              <a:buAutoNum type="arabicPeriod" startAt="2"/>
            </a:pPr>
            <a:r>
              <a:rPr lang="en-US" sz="2000" kern="0" dirty="0" smtClean="0">
                <a:solidFill>
                  <a:srgbClr val="000000"/>
                </a:solidFill>
                <a:ea typeface="MS Gothic"/>
                <a:cs typeface="Times New Roman"/>
              </a:rPr>
              <a:t>Explore </a:t>
            </a:r>
            <a:r>
              <a:rPr lang="en-US" sz="2000" kern="0" dirty="0">
                <a:solidFill>
                  <a:srgbClr val="000000"/>
                </a:solidFill>
                <a:ea typeface="MS Gothic"/>
                <a:cs typeface="Times New Roman"/>
              </a:rPr>
              <a:t>working conditions for female faculty at Auburn University, specifically relating to the mobility, work-life balance, and functional equality of women</a:t>
            </a:r>
            <a:r>
              <a:rPr lang="en-US" sz="2000" kern="0" dirty="0" smtClean="0">
                <a:solidFill>
                  <a:srgbClr val="000000"/>
                </a:solidFill>
                <a:ea typeface="MS Gothic"/>
                <a:cs typeface="Times New Roman"/>
              </a:rPr>
              <a:t>;</a:t>
            </a:r>
          </a:p>
          <a:p>
            <a:pPr marR="0"/>
            <a:endParaRPr lang="en-US" sz="1100" b="1" kern="0" dirty="0" smtClean="0">
              <a:solidFill>
                <a:srgbClr val="365F91"/>
              </a:solidFill>
              <a:effectLst/>
              <a:latin typeface="Cambria"/>
              <a:ea typeface="MS Gothic"/>
              <a:cs typeface="Times New Roman"/>
            </a:endParaRPr>
          </a:p>
          <a:p>
            <a:pPr marL="457200" marR="0" indent="-457200">
              <a:buAutoNum type="arabicPeriod" startAt="3"/>
            </a:pPr>
            <a:r>
              <a:rPr lang="en-US" sz="2000" kern="0" dirty="0" smtClean="0">
                <a:solidFill>
                  <a:srgbClr val="000000"/>
                </a:solidFill>
                <a:ea typeface="MS Gothic"/>
                <a:cs typeface="Times New Roman"/>
              </a:rPr>
              <a:t>Assess </a:t>
            </a:r>
            <a:r>
              <a:rPr lang="en-US" sz="2000" kern="0" dirty="0">
                <a:solidFill>
                  <a:srgbClr val="000000"/>
                </a:solidFill>
                <a:ea typeface="MS Gothic"/>
                <a:cs typeface="Times New Roman"/>
              </a:rPr>
              <a:t>unique barriers to success for Auburn’s female faculty and </a:t>
            </a:r>
            <a:r>
              <a:rPr lang="en-US" sz="2000" kern="0" dirty="0" smtClean="0">
                <a:solidFill>
                  <a:srgbClr val="000000"/>
                </a:solidFill>
                <a:ea typeface="MS Gothic"/>
                <a:cs typeface="Times New Roman"/>
              </a:rPr>
              <a:t>identify </a:t>
            </a:r>
            <a:r>
              <a:rPr lang="en-US" sz="2000" kern="0" dirty="0">
                <a:solidFill>
                  <a:srgbClr val="000000"/>
                </a:solidFill>
                <a:ea typeface="MS Gothic"/>
                <a:cs typeface="Times New Roman"/>
              </a:rPr>
              <a:t>opportunities to encourage movement toward the goal of full participation of women at Auburn</a:t>
            </a:r>
            <a:r>
              <a:rPr lang="en-US" sz="2000" kern="0" dirty="0" smtClean="0">
                <a:solidFill>
                  <a:srgbClr val="000000"/>
                </a:solidFill>
                <a:ea typeface="MS Gothic"/>
                <a:cs typeface="Times New Roman"/>
              </a:rPr>
              <a:t>;</a:t>
            </a:r>
          </a:p>
          <a:p>
            <a:pPr marR="0"/>
            <a:endParaRPr lang="en-US" sz="1100" b="1" kern="0" dirty="0" smtClean="0">
              <a:solidFill>
                <a:srgbClr val="365F91"/>
              </a:solidFill>
              <a:effectLst/>
              <a:latin typeface="Cambria"/>
              <a:ea typeface="MS Gothic"/>
              <a:cs typeface="Times New Roman"/>
            </a:endParaRPr>
          </a:p>
          <a:p>
            <a:pPr marL="457200" marR="0" indent="-457200"/>
            <a:r>
              <a:rPr lang="en-US" sz="2000" kern="0" dirty="0">
                <a:solidFill>
                  <a:srgbClr val="000000"/>
                </a:solidFill>
                <a:ea typeface="MS Gothic"/>
                <a:cs typeface="Times New Roman"/>
              </a:rPr>
              <a:t>4.	R</a:t>
            </a:r>
            <a:r>
              <a:rPr lang="en-US" sz="2000" kern="0" dirty="0" smtClean="0">
                <a:solidFill>
                  <a:srgbClr val="000000"/>
                </a:solidFill>
                <a:ea typeface="MS Gothic"/>
                <a:cs typeface="Times New Roman"/>
              </a:rPr>
              <a:t>ecommend </a:t>
            </a:r>
            <a:r>
              <a:rPr lang="en-US" sz="2000" kern="0" dirty="0">
                <a:solidFill>
                  <a:srgbClr val="000000"/>
                </a:solidFill>
                <a:ea typeface="MS Gothic"/>
                <a:cs typeface="Times New Roman"/>
              </a:rPr>
              <a:t>policies to the </a:t>
            </a:r>
            <a:r>
              <a:rPr lang="en-US" sz="2000" kern="0" dirty="0" smtClean="0">
                <a:solidFill>
                  <a:srgbClr val="000000"/>
                </a:solidFill>
                <a:ea typeface="MS Gothic"/>
                <a:cs typeface="Times New Roman"/>
              </a:rPr>
              <a:t>Provost </a:t>
            </a:r>
            <a:r>
              <a:rPr lang="en-US" sz="2000" kern="0" dirty="0">
                <a:solidFill>
                  <a:srgbClr val="000000"/>
                </a:solidFill>
                <a:ea typeface="MS Gothic"/>
                <a:cs typeface="Times New Roman"/>
              </a:rPr>
              <a:t>and other university administrators to improve the status of women and ensure an environment of equal educational and employment opportunities.</a:t>
            </a:r>
            <a:endParaRPr lang="en-US" sz="2000" b="1" kern="0" dirty="0">
              <a:solidFill>
                <a:srgbClr val="365F91"/>
              </a:solidFill>
              <a:effectLst/>
              <a:latin typeface="Cambria"/>
              <a:ea typeface="MS Gothic"/>
              <a:cs typeface="Times New Roman"/>
            </a:endParaRPr>
          </a:p>
        </p:txBody>
      </p:sp>
    </p:spTree>
    <p:extLst>
      <p:ext uri="{BB962C8B-B14F-4D97-AF65-F5344CB8AC3E}">
        <p14:creationId xmlns:p14="http://schemas.microsoft.com/office/powerpoint/2010/main" val="1089551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Analyses of Available Data – Time to Rank</a:t>
            </a:r>
            <a:endParaRPr lang="en-US" sz="3200" dirty="0">
              <a:solidFill>
                <a:srgbClr val="0070C0"/>
              </a:solidFill>
            </a:endParaRPr>
          </a:p>
        </p:txBody>
      </p:sp>
      <p:sp>
        <p:nvSpPr>
          <p:cNvPr id="3" name="Content Placeholder 2"/>
          <p:cNvSpPr>
            <a:spLocks noGrp="1"/>
          </p:cNvSpPr>
          <p:nvPr>
            <p:ph idx="1"/>
          </p:nvPr>
        </p:nvSpPr>
        <p:spPr>
          <a:xfrm>
            <a:off x="457200" y="1524000"/>
            <a:ext cx="8229600" cy="4525963"/>
          </a:xfrm>
        </p:spPr>
        <p:txBody>
          <a:bodyPr>
            <a:noAutofit/>
          </a:bodyPr>
          <a:lstStyle/>
          <a:p>
            <a:pPr>
              <a:spcBef>
                <a:spcPts val="0"/>
              </a:spcBef>
            </a:pPr>
            <a:r>
              <a:rPr lang="en-US" sz="2400" dirty="0" smtClean="0"/>
              <a:t>The database contained 1,704 unique </a:t>
            </a:r>
            <a:r>
              <a:rPr lang="en-US" sz="2400" dirty="0" smtClean="0"/>
              <a:t>individuals. Appointment </a:t>
            </a:r>
            <a:r>
              <a:rPr lang="en-US" sz="2400" dirty="0" smtClean="0"/>
              <a:t>data were available for 1304, 1370, and 749 individuals for Assistant, Associate, and Full professorial rank, respectively.</a:t>
            </a:r>
          </a:p>
          <a:p>
            <a:pPr marL="0" indent="0">
              <a:spcBef>
                <a:spcPts val="0"/>
              </a:spcBef>
              <a:buNone/>
            </a:pPr>
            <a:endParaRPr lang="en-US" sz="2400" dirty="0" smtClean="0"/>
          </a:p>
          <a:p>
            <a:pPr>
              <a:spcBef>
                <a:spcPts val="0"/>
              </a:spcBef>
            </a:pPr>
            <a:r>
              <a:rPr lang="en-US" sz="2400" dirty="0" smtClean="0"/>
              <a:t>Time from </a:t>
            </a:r>
            <a:r>
              <a:rPr lang="en-US" sz="2400" dirty="0" smtClean="0"/>
              <a:t>initial appointment as Assistant Professor to appointment as Associate </a:t>
            </a:r>
            <a:r>
              <a:rPr lang="en-US" sz="2400" dirty="0" smtClean="0"/>
              <a:t>Professor was determined. </a:t>
            </a:r>
            <a:r>
              <a:rPr lang="en-US" sz="2400" dirty="0" smtClean="0"/>
              <a:t>Data were available for 992 individuals, 301 females and 691 males.</a:t>
            </a:r>
          </a:p>
          <a:p>
            <a:pPr marL="0" indent="0">
              <a:spcBef>
                <a:spcPts val="0"/>
              </a:spcBef>
              <a:buNone/>
            </a:pPr>
            <a:endParaRPr lang="en-US" sz="2400" dirty="0" smtClean="0"/>
          </a:p>
          <a:p>
            <a:pPr>
              <a:spcBef>
                <a:spcPts val="0"/>
              </a:spcBef>
            </a:pPr>
            <a:r>
              <a:rPr lang="en-US" sz="2400" dirty="0" smtClean="0"/>
              <a:t>Time </a:t>
            </a:r>
            <a:r>
              <a:rPr lang="en-US" sz="2400" dirty="0" smtClean="0"/>
              <a:t>from initial appointment as Associate Professor to appointment as Full </a:t>
            </a:r>
            <a:r>
              <a:rPr lang="en-US" sz="2400" dirty="0" smtClean="0"/>
              <a:t>Professor was determined. </a:t>
            </a:r>
            <a:r>
              <a:rPr lang="en-US" sz="2400" dirty="0" smtClean="0"/>
              <a:t>Data were available for 601 individuals, 123 females and 478 males.</a:t>
            </a:r>
            <a:endParaRPr lang="en-US" sz="2400" dirty="0"/>
          </a:p>
        </p:txBody>
      </p:sp>
    </p:spTree>
    <p:extLst>
      <p:ext uri="{BB962C8B-B14F-4D97-AF65-F5344CB8AC3E}">
        <p14:creationId xmlns:p14="http://schemas.microsoft.com/office/powerpoint/2010/main" val="12644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70C0"/>
                </a:solidFill>
              </a:rPr>
              <a:t>Time to Rank – Findings as Affected by Gender</a:t>
            </a:r>
            <a:endParaRPr lang="en-US" sz="3200" dirty="0">
              <a:solidFill>
                <a:srgbClr val="0070C0"/>
              </a:solidFill>
            </a:endParaRPr>
          </a:p>
        </p:txBody>
      </p:sp>
      <p:sp>
        <p:nvSpPr>
          <p:cNvPr id="3" name="Content Placeholder 2"/>
          <p:cNvSpPr>
            <a:spLocks noGrp="1"/>
          </p:cNvSpPr>
          <p:nvPr>
            <p:ph idx="1"/>
          </p:nvPr>
        </p:nvSpPr>
        <p:spPr/>
        <p:txBody>
          <a:bodyPr>
            <a:noAutofit/>
          </a:bodyPr>
          <a:lstStyle/>
          <a:p>
            <a:pPr>
              <a:spcBef>
                <a:spcPts val="0"/>
              </a:spcBef>
            </a:pPr>
            <a:r>
              <a:rPr lang="en-US" sz="2400" dirty="0" smtClean="0"/>
              <a:t>Mean </a:t>
            </a:r>
            <a:r>
              <a:rPr lang="en-US" sz="2400" dirty="0" smtClean="0"/>
              <a:t>values for </a:t>
            </a:r>
            <a:r>
              <a:rPr lang="en-US" sz="2400" dirty="0" smtClean="0"/>
              <a:t>Assistant to Associate were </a:t>
            </a:r>
            <a:r>
              <a:rPr lang="en-US" sz="2400" dirty="0" smtClean="0"/>
              <a:t>the same for females and males: 5.5 years  for Assistant to Associate.</a:t>
            </a:r>
          </a:p>
          <a:p>
            <a:pPr>
              <a:spcBef>
                <a:spcPts val="0"/>
              </a:spcBef>
            </a:pPr>
            <a:endParaRPr lang="en-US" sz="2400" dirty="0" smtClean="0"/>
          </a:p>
          <a:p>
            <a:pPr>
              <a:spcBef>
                <a:spcPts val="0"/>
              </a:spcBef>
            </a:pPr>
            <a:r>
              <a:rPr lang="en-US" sz="2400" dirty="0" smtClean="0"/>
              <a:t>Similar (7.8 vs. 7.4 </a:t>
            </a:r>
            <a:r>
              <a:rPr lang="en-US" sz="2400" dirty="0" err="1" smtClean="0"/>
              <a:t>yrs</a:t>
            </a:r>
            <a:r>
              <a:rPr lang="en-US" sz="2400" dirty="0" smtClean="0"/>
              <a:t> – female/male) for Associate to Full. </a:t>
            </a:r>
          </a:p>
          <a:p>
            <a:pPr>
              <a:spcBef>
                <a:spcPts val="0"/>
              </a:spcBef>
            </a:pPr>
            <a:endParaRPr lang="en-US" sz="2400" dirty="0" smtClean="0"/>
          </a:p>
          <a:p>
            <a:pPr>
              <a:spcBef>
                <a:spcPts val="0"/>
              </a:spcBef>
            </a:pPr>
            <a:r>
              <a:rPr lang="en-US" sz="2400" dirty="0" smtClean="0"/>
              <a:t>Distributions for Time to </a:t>
            </a:r>
            <a:r>
              <a:rPr lang="en-US" sz="2400" dirty="0" smtClean="0"/>
              <a:t>Promotion were </a:t>
            </a:r>
            <a:r>
              <a:rPr lang="en-US" sz="2400" dirty="0" smtClean="0"/>
              <a:t>skewed to the right for both steps. </a:t>
            </a:r>
          </a:p>
          <a:p>
            <a:pPr marL="0" indent="0">
              <a:spcBef>
                <a:spcPts val="0"/>
              </a:spcBef>
              <a:buNone/>
            </a:pPr>
            <a:endParaRPr lang="en-US" sz="2400" dirty="0" smtClean="0"/>
          </a:p>
        </p:txBody>
      </p:sp>
    </p:spTree>
    <p:extLst>
      <p:ext uri="{BB962C8B-B14F-4D97-AF65-F5344CB8AC3E}">
        <p14:creationId xmlns:p14="http://schemas.microsoft.com/office/powerpoint/2010/main" val="49449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304800"/>
            <a:ext cx="7924800" cy="5943600"/>
            <a:chOff x="0" y="0"/>
            <a:chExt cx="4632960" cy="3474720"/>
          </a:xfrm>
          <a:extLst>
            <a:ext uri="{0CCBE362-F206-4b92-989A-16890622DB6E}">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32960" cy="3474720"/>
            </a:xfrm>
            <a:prstGeom prst="rect">
              <a:avLst/>
            </a:prstGeom>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grpSp>
          <p:nvGrpSpPr>
            <p:cNvPr id="6" name="Group 5"/>
            <p:cNvGrpSpPr/>
            <p:nvPr/>
          </p:nvGrpSpPr>
          <p:grpSpPr>
            <a:xfrm>
              <a:off x="2494671" y="311834"/>
              <a:ext cx="1765495" cy="1675716"/>
              <a:chOff x="-307584" y="33704"/>
              <a:chExt cx="1765495" cy="1675716"/>
            </a:xfrm>
          </p:grpSpPr>
          <p:sp>
            <p:nvSpPr>
              <p:cNvPr id="7" name="Text Box 7"/>
              <p:cNvSpPr txBox="1"/>
              <p:nvPr/>
            </p:nvSpPr>
            <p:spPr>
              <a:xfrm>
                <a:off x="-307584" y="33704"/>
                <a:ext cx="1676400" cy="32131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mbria"/>
                    <a:ea typeface="MS Mincho"/>
                    <a:cs typeface="Times New Roman"/>
                  </a:rPr>
                  <a:t>Assistant to Associate</a:t>
                </a:r>
              </a:p>
            </p:txBody>
          </p:sp>
          <p:sp>
            <p:nvSpPr>
              <p:cNvPr id="8" name="Text Box 8"/>
              <p:cNvSpPr txBox="1"/>
              <p:nvPr/>
            </p:nvSpPr>
            <p:spPr>
              <a:xfrm>
                <a:off x="-218489" y="1388110"/>
                <a:ext cx="1676400" cy="321310"/>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mbria"/>
                    <a:ea typeface="MS Mincho"/>
                    <a:cs typeface="Times New Roman"/>
                  </a:rPr>
                  <a:t>Associate to Professor</a:t>
                </a:r>
              </a:p>
            </p:txBody>
          </p:sp>
        </p:grpSp>
      </p:grpSp>
    </p:spTree>
    <p:extLst>
      <p:ext uri="{BB962C8B-B14F-4D97-AF65-F5344CB8AC3E}">
        <p14:creationId xmlns:p14="http://schemas.microsoft.com/office/powerpoint/2010/main" val="50220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819400"/>
            <a:ext cx="8001000" cy="3600986"/>
          </a:xfrm>
          <a:prstGeom prst="rect">
            <a:avLst/>
          </a:prstGeom>
        </p:spPr>
        <p:txBody>
          <a:bodyPr wrap="square">
            <a:spAutoFit/>
          </a:bodyPr>
          <a:lstStyle/>
          <a:p>
            <a:pPr algn="just"/>
            <a:r>
              <a:rPr lang="en-US" sz="2400" dirty="0" smtClean="0"/>
              <a:t>A Wilcoxon two-sample median test. P-values </a:t>
            </a:r>
            <a:r>
              <a:rPr lang="en-US" sz="2400" dirty="0" smtClean="0"/>
              <a:t>we</a:t>
            </a:r>
            <a:r>
              <a:rPr lang="en-US" sz="2400" dirty="0" smtClean="0"/>
              <a:t>re </a:t>
            </a:r>
            <a:r>
              <a:rPr lang="en-US" sz="2400" dirty="0" smtClean="0"/>
              <a:t>calculated based on a transformation of raw scores to a standard normal distribution. This test compares the frequency of observations above the overall median between the two groups.  </a:t>
            </a:r>
            <a:endParaRPr lang="en-US" sz="2400" dirty="0" smtClean="0"/>
          </a:p>
          <a:p>
            <a:pPr algn="just"/>
            <a:endParaRPr lang="en-US" sz="1200" dirty="0"/>
          </a:p>
          <a:p>
            <a:pPr algn="just"/>
            <a:r>
              <a:rPr lang="en-US" sz="2400" b="1" dirty="0" smtClean="0"/>
              <a:t>The P-values were P = 0.141 </a:t>
            </a:r>
            <a:r>
              <a:rPr lang="en-US" sz="2400" b="1" dirty="0" smtClean="0"/>
              <a:t>from </a:t>
            </a:r>
            <a:r>
              <a:rPr lang="en-US" sz="2400" b="1" dirty="0" smtClean="0"/>
              <a:t>Assistant to Associate and P = 0.046 for </a:t>
            </a:r>
            <a:r>
              <a:rPr lang="en-US" sz="2400" b="1" dirty="0" smtClean="0"/>
              <a:t>Associate </a:t>
            </a:r>
            <a:r>
              <a:rPr lang="en-US" sz="2400" b="1" dirty="0" smtClean="0"/>
              <a:t>to </a:t>
            </a:r>
            <a:r>
              <a:rPr lang="en-US" sz="2400" b="1" dirty="0" smtClean="0"/>
              <a:t>Professor.  </a:t>
            </a:r>
            <a:r>
              <a:rPr lang="en-US" sz="2400" dirty="0" smtClean="0"/>
              <a:t>Thus </a:t>
            </a:r>
            <a:r>
              <a:rPr lang="en-US" sz="2400" dirty="0" smtClean="0"/>
              <a:t>there is some statistical support for the </a:t>
            </a:r>
            <a:r>
              <a:rPr lang="en-US" sz="2400" dirty="0" smtClean="0"/>
              <a:t>hypothesis </a:t>
            </a:r>
            <a:r>
              <a:rPr lang="en-US" sz="2400" dirty="0" smtClean="0"/>
              <a:t>that the median time from Associate to Professor for females (7.0 </a:t>
            </a:r>
            <a:r>
              <a:rPr lang="en-US" sz="2400" dirty="0" err="1" smtClean="0"/>
              <a:t>yr</a:t>
            </a:r>
            <a:r>
              <a:rPr lang="en-US" sz="2400" dirty="0" smtClean="0"/>
              <a:t>) is longer than for males (6.1 </a:t>
            </a:r>
            <a:r>
              <a:rPr lang="en-US" sz="2400" dirty="0" err="1" smtClean="0"/>
              <a:t>yr</a:t>
            </a:r>
            <a:r>
              <a:rPr lang="en-US" sz="2400" dirty="0" smtClean="0"/>
              <a:t>). </a:t>
            </a:r>
            <a:endParaRPr lang="en-US" sz="2400" dirty="0"/>
          </a:p>
        </p:txBody>
      </p:sp>
      <p:sp>
        <p:nvSpPr>
          <p:cNvPr id="6" name="Rectangle 5"/>
          <p:cNvSpPr/>
          <p:nvPr/>
        </p:nvSpPr>
        <p:spPr>
          <a:xfrm>
            <a:off x="533400" y="381000"/>
            <a:ext cx="7620000" cy="2246769"/>
          </a:xfrm>
          <a:prstGeom prst="rect">
            <a:avLst/>
          </a:prstGeom>
        </p:spPr>
        <p:txBody>
          <a:bodyPr wrap="square">
            <a:spAutoFit/>
          </a:bodyPr>
          <a:lstStyle/>
          <a:p>
            <a:pPr algn="just"/>
            <a:r>
              <a:rPr lang="en-US" sz="2800" b="1" dirty="0">
                <a:solidFill>
                  <a:srgbClr val="00B050"/>
                </a:solidFill>
              </a:rPr>
              <a:t>Thus, a comparison of median values might make more sense, as it defines the time it took 50% of the individuals in a group to reach the next step; mean values are influenced by extreme values but medians are not.</a:t>
            </a:r>
          </a:p>
        </p:txBody>
      </p:sp>
    </p:spTree>
    <p:extLst>
      <p:ext uri="{BB962C8B-B14F-4D97-AF65-F5344CB8AC3E}">
        <p14:creationId xmlns:p14="http://schemas.microsoft.com/office/powerpoint/2010/main" val="383093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TotalTime>
  <Words>1813</Words>
  <Application>Microsoft Office PowerPoint</Application>
  <PresentationFormat>On-screen Show (4:3)</PresentationFormat>
  <Paragraphs>235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Female Faculty Members at  Auburn University: Findings from the Commission on Women in Academic Careers   Beth Guertal, Chair Member, Faculty of Crop, Science and Environmental Sciences</vt:lpstr>
      <vt:lpstr>Why this Commission was formed:</vt:lpstr>
      <vt:lpstr>PowerPoint Presentation</vt:lpstr>
      <vt:lpstr>Example Specific Responses (COACHE Survey)</vt:lpstr>
      <vt:lpstr>PowerPoint Presentation</vt:lpstr>
      <vt:lpstr>Analyses of Available Data – Time to Rank</vt:lpstr>
      <vt:lpstr>Time to Rank – Findings as Affected by Gender</vt:lpstr>
      <vt:lpstr>PowerPoint Presentation</vt:lpstr>
      <vt:lpstr>PowerPoint Presentation</vt:lpstr>
      <vt:lpstr>PowerPoint Presentation</vt:lpstr>
      <vt:lpstr>So……..</vt:lpstr>
      <vt:lpstr>BUT…</vt:lpstr>
      <vt:lpstr>Focus Groups</vt:lpstr>
      <vt:lpstr>Focus Groups, Contd.</vt:lpstr>
      <vt:lpstr>Focus Group Questions</vt:lpstr>
      <vt:lpstr>Summary of Responses:  Nature of Work - Service</vt:lpstr>
      <vt:lpstr>Summary of Responses: Nature of Work - Teaching</vt:lpstr>
      <vt:lpstr>Summary of Responses:  Personal and Family Life Policies</vt:lpstr>
      <vt:lpstr>Promotion</vt:lpstr>
      <vt:lpstr>Salary and Pay Inequity</vt:lpstr>
      <vt:lpstr>Diversity and Lack of Female Leadership</vt:lpstr>
      <vt:lpstr>PowerPoint Presentation</vt:lpstr>
      <vt:lpstr>Positive Comments!</vt:lpstr>
      <vt:lpstr>Action Items</vt:lpstr>
      <vt:lpstr>The Committee</vt:lpstr>
      <vt:lpstr>COACHE Survey Results Available At:</vt:lpstr>
      <vt:lpstr>Thank You.  </vt:lpstr>
    </vt:vector>
  </TitlesOfParts>
  <Company>ACES/CoAg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Committee  on the Status of WomenFaculty  at  Auburn University  Beth Guertal, Committee Chair Member, Faculty of Crop, Science and Environmental Sciences</dc:title>
  <dc:creator>Beth Guertal</dc:creator>
  <cp:lastModifiedBy>Beth Guertal</cp:lastModifiedBy>
  <cp:revision>47</cp:revision>
  <cp:lastPrinted>2015-08-07T01:02:02Z</cp:lastPrinted>
  <dcterms:created xsi:type="dcterms:W3CDTF">2015-07-20T18:17:28Z</dcterms:created>
  <dcterms:modified xsi:type="dcterms:W3CDTF">2015-09-18T21:41:35Z</dcterms:modified>
</cp:coreProperties>
</file>