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77" r:id="rId4"/>
    <p:sldId id="258" r:id="rId5"/>
    <p:sldId id="259" r:id="rId6"/>
    <p:sldId id="282" r:id="rId7"/>
    <p:sldId id="279" r:id="rId8"/>
    <p:sldId id="271" r:id="rId9"/>
    <p:sldId id="261" r:id="rId10"/>
    <p:sldId id="283" r:id="rId11"/>
    <p:sldId id="280" r:id="rId12"/>
    <p:sldId id="272" r:id="rId13"/>
    <p:sldId id="273" r:id="rId14"/>
    <p:sldId id="274" r:id="rId15"/>
    <p:sldId id="266" r:id="rId16"/>
    <p:sldId id="265" r:id="rId17"/>
    <p:sldId id="275" r:id="rId18"/>
    <p:sldId id="268" r:id="rId19"/>
    <p:sldId id="281" r:id="rId20"/>
    <p:sldId id="269" r:id="rId21"/>
    <p:sldId id="28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69"/>
    <a:srgbClr val="144D66"/>
    <a:srgbClr val="EF8216"/>
    <a:srgbClr val="E983D6"/>
    <a:srgbClr val="E04EC4"/>
    <a:srgbClr val="F2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884" autoAdjust="0"/>
  </p:normalViewPr>
  <p:slideViewPr>
    <p:cSldViewPr snapToGrid="0">
      <p:cViewPr varScale="1">
        <p:scale>
          <a:sx n="86" d="100"/>
          <a:sy n="86" d="100"/>
        </p:scale>
        <p:origin x="96" y="47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385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5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0577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497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42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678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0F09E4-6EA4-4BF3-9FC8-FF40373B88E6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37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onaltd\Documents\Readiri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ws.auburn.edu/Accessibility/Academy" TargetMode="External"/><Relationship Id="rId2" Type="http://schemas.openxmlformats.org/officeDocument/2006/relationships/hyperlink" Target="https://cws.auburn.edu/Accessibility/Faculty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Accessibility-Features-in-Microsoft-Office-2010-324104a6-4736-4dc0-b930-197aa4ec76c6?CTT=1&amp;CorrelationId=d30fa446-b25f-4419-808a-fdbe1318e805&amp;ui=en-US&amp;rs=en-US&amp;ad=US&amp;ocmsassetID=HA010369190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9182" y="1446508"/>
            <a:ext cx="9144000" cy="16414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Six  Ways  to  make  your  </a:t>
            </a:r>
            <a:br>
              <a:rPr lang="en-US" sz="5400" dirty="0" smtClean="0"/>
            </a:br>
            <a:r>
              <a:rPr lang="en-US" sz="5400" dirty="0" smtClean="0"/>
              <a:t>Canvas  Course  more  Accessible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of Accessibility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Listing using a Screen Reader</a:t>
            </a:r>
            <a:endParaRPr lang="en-US" dirty="0"/>
          </a:p>
        </p:txBody>
      </p:sp>
      <p:pic>
        <p:nvPicPr>
          <p:cNvPr id="4" name="Content Placeholder 3" descr="JAWS dialog box listing links from a docu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1" y="1511286"/>
            <a:ext cx="3905877" cy="5346714"/>
          </a:xfrm>
        </p:spPr>
      </p:pic>
    </p:spTree>
    <p:extLst>
      <p:ext uri="{BB962C8B-B14F-4D97-AF65-F5344CB8AC3E}">
        <p14:creationId xmlns:p14="http://schemas.microsoft.com/office/powerpoint/2010/main" val="4247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Images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Use the </a:t>
            </a:r>
            <a:r>
              <a:rPr lang="en-US" b="1" dirty="0" smtClean="0"/>
              <a:t>“Alt Text” </a:t>
            </a:r>
            <a:r>
              <a:rPr lang="en-US" dirty="0" smtClean="0"/>
              <a:t>option when adding images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Descriptions should be less than 125 characters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Descriptions may not be needed if the image is described within the page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double quotes “” for images used </a:t>
            </a:r>
            <a:r>
              <a:rPr lang="en-US" dirty="0" smtClean="0"/>
              <a:t>for </a:t>
            </a:r>
            <a:r>
              <a:rPr lang="en-US" dirty="0" smtClean="0"/>
              <a:t>decoration or explained within the </a:t>
            </a:r>
            <a:r>
              <a:rPr lang="en-US" dirty="0" smtClean="0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2120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Image Descriptions (ALT Text)</a:t>
            </a:r>
            <a:endParaRPr lang="en-US" dirty="0"/>
          </a:p>
        </p:txBody>
      </p:sp>
      <p:pic>
        <p:nvPicPr>
          <p:cNvPr id="4" name="Content Placeholder 3" descr="Adding images descriptions using  Canvas' Rich Text Editor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1537602"/>
            <a:ext cx="7603375" cy="5218003"/>
          </a:xfrm>
        </p:spPr>
      </p:pic>
    </p:spTree>
    <p:extLst>
      <p:ext uri="{BB962C8B-B14F-4D97-AF65-F5344CB8AC3E}">
        <p14:creationId xmlns:p14="http://schemas.microsoft.com/office/powerpoint/2010/main" val="24402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Videos</a:t>
            </a:r>
            <a:endParaRPr lang="en-US" dirty="0"/>
          </a:p>
        </p:txBody>
      </p:sp>
      <p:pic>
        <p:nvPicPr>
          <p:cNvPr id="4" name="Content Placeholder 3" descr="Captioned Video Examp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1" y="1690688"/>
            <a:ext cx="7724038" cy="4778041"/>
          </a:xfrm>
        </p:spPr>
      </p:pic>
    </p:spTree>
    <p:extLst>
      <p:ext uri="{BB962C8B-B14F-4D97-AF65-F5344CB8AC3E}">
        <p14:creationId xmlns:p14="http://schemas.microsoft.com/office/powerpoint/2010/main" val="9767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777" y="4835950"/>
            <a:ext cx="753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hlinkClick r:id="rId3" action="ppaction://hlinkfile"/>
              </a:rPr>
              <a:t>WebAim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hlinkClick r:id="rId3" action="ppaction://hlinkfile"/>
              </a:rPr>
              <a:t> Color Contrast Checker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http://webaim.org/resources/contrastchecker/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769065"/>
            <a:ext cx="10233800" cy="2661533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chemeClr val="bg1"/>
                </a:solidFill>
              </a:rPr>
              <a:t>Fail</a:t>
            </a:r>
            <a:r>
              <a:rPr lang="en-US" dirty="0">
                <a:solidFill>
                  <a:schemeClr val="bg1"/>
                </a:solidFill>
              </a:rPr>
              <a:t>: (under </a:t>
            </a:r>
            <a:r>
              <a:rPr lang="en-US" dirty="0" smtClean="0">
                <a:solidFill>
                  <a:schemeClr val="bg1"/>
                </a:solidFill>
              </a:rPr>
              <a:t>4.5)</a:t>
            </a:r>
          </a:p>
          <a:p>
            <a:pPr lvl="1" fontAlgn="base"/>
            <a:r>
              <a:rPr lang="en-US" dirty="0" smtClean="0">
                <a:solidFill>
                  <a:srgbClr val="FFFF00"/>
                </a:solidFill>
              </a:rPr>
              <a:t>Yellow </a:t>
            </a:r>
            <a:r>
              <a:rPr lang="en-US" dirty="0">
                <a:solidFill>
                  <a:srgbClr val="FFFF00"/>
                </a:solidFill>
              </a:rPr>
              <a:t>Text:</a:t>
            </a:r>
            <a:r>
              <a:rPr lang="en-US" b="1" dirty="0"/>
              <a:t> </a:t>
            </a:r>
            <a:r>
              <a:rPr lang="en-US" b="1" dirty="0" smtClean="0"/>
              <a:t>1.07:1</a:t>
            </a:r>
            <a:endParaRPr lang="en-US" dirty="0"/>
          </a:p>
          <a:p>
            <a:pPr lvl="1" fontAlgn="base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Pale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Green: </a:t>
            </a:r>
            <a:r>
              <a:rPr lang="en-US" dirty="0"/>
              <a:t>Text  </a:t>
            </a:r>
            <a:r>
              <a:rPr lang="en-US" b="1" dirty="0" smtClean="0"/>
              <a:t>1.12:1</a:t>
            </a:r>
            <a:endParaRPr lang="en-US" dirty="0"/>
          </a:p>
          <a:p>
            <a:pPr lvl="1" fontAlgn="base"/>
            <a:r>
              <a:rPr lang="en-US" dirty="0" smtClean="0">
                <a:solidFill>
                  <a:srgbClr val="F29D48"/>
                </a:solidFill>
              </a:rPr>
              <a:t>Orange </a:t>
            </a:r>
            <a:r>
              <a:rPr lang="en-US" dirty="0">
                <a:solidFill>
                  <a:srgbClr val="F29D48"/>
                </a:solidFill>
              </a:rPr>
              <a:t>Text:</a:t>
            </a:r>
            <a:r>
              <a:rPr lang="en-US" dirty="0"/>
              <a:t> </a:t>
            </a:r>
            <a:r>
              <a:rPr lang="en-US" b="1" dirty="0" smtClean="0"/>
              <a:t>2.14:1</a:t>
            </a:r>
            <a:endParaRPr lang="en-US" dirty="0"/>
          </a:p>
          <a:p>
            <a:pPr lvl="1" fontAlgn="base"/>
            <a:r>
              <a:rPr lang="en-US" dirty="0" smtClean="0">
                <a:solidFill>
                  <a:srgbClr val="E983D6"/>
                </a:solidFill>
              </a:rPr>
              <a:t>Pink </a:t>
            </a:r>
            <a:r>
              <a:rPr lang="en-US" dirty="0">
                <a:solidFill>
                  <a:srgbClr val="E983D6"/>
                </a:solidFill>
              </a:rPr>
              <a:t>Text:</a:t>
            </a:r>
            <a:r>
              <a:rPr lang="en-US" dirty="0"/>
              <a:t> </a:t>
            </a:r>
            <a:r>
              <a:rPr lang="en-US" b="1" dirty="0" smtClean="0"/>
              <a:t>3.14:1</a:t>
            </a:r>
            <a:endParaRPr lang="en-US" dirty="0"/>
          </a:p>
          <a:p>
            <a:pPr lvl="1" fontAlgn="base"/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>
                <a:solidFill>
                  <a:srgbClr val="FF0000"/>
                </a:solidFill>
              </a:rPr>
              <a:t>Text:</a:t>
            </a:r>
            <a:r>
              <a:rPr lang="en-US" b="1" dirty="0"/>
              <a:t> </a:t>
            </a:r>
            <a:r>
              <a:rPr lang="en-US" b="1" dirty="0" smtClean="0"/>
              <a:t>4:1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Microsoft Word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PDF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Use Headers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Describe Images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Table Headers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Describe </a:t>
            </a:r>
            <a:r>
              <a:rPr lang="en-US" dirty="0" smtClean="0"/>
              <a:t>Charts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Documents that have been </a:t>
            </a:r>
            <a:r>
              <a:rPr lang="en-US" dirty="0" smtClean="0"/>
              <a:t>scanned as an image </a:t>
            </a:r>
            <a:r>
              <a:rPr lang="en-US" dirty="0" smtClean="0"/>
              <a:t>are inaccessible</a:t>
            </a:r>
          </a:p>
          <a:p>
            <a:r>
              <a:rPr lang="en-US" dirty="0" smtClean="0"/>
              <a:t>PDFs created using Microsoft Word are more accessible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05" y="5536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Text-Based </a:t>
            </a:r>
            <a:r>
              <a:rPr lang="en-US" dirty="0" smtClean="0"/>
              <a:t>PDF – The Start of Accessibility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 highlighted text-based 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23" y="1693507"/>
            <a:ext cx="9387961" cy="4859880"/>
          </a:xfrm>
        </p:spPr>
      </p:pic>
    </p:spTree>
    <p:extLst>
      <p:ext uri="{BB962C8B-B14F-4D97-AF65-F5344CB8AC3E}">
        <p14:creationId xmlns:p14="http://schemas.microsoft.com/office/powerpoint/2010/main" val="28386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Use layout templates when possible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Add descriptions to important images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Give each slide a unique title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ordinary words for website </a:t>
            </a:r>
            <a:r>
              <a:rPr lang="en-US" dirty="0" smtClean="0"/>
              <a:t>links not URLs like http://www.auburn.edu/resources/activities/index.html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Headers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Links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Images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Videos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Color Contrast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6127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Checkers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056" y="1811812"/>
            <a:ext cx="2128167" cy="823912"/>
          </a:xfrm>
        </p:spPr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pic>
        <p:nvPicPr>
          <p:cNvPr id="7" name="Content Placeholder 6" descr="Check for Issues Microsoft Wor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" y="2938487"/>
            <a:ext cx="5031669" cy="1474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0204" y="1811812"/>
            <a:ext cx="1937056" cy="823912"/>
          </a:xfrm>
        </p:spPr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pic>
        <p:nvPicPr>
          <p:cNvPr id="8" name="Content Placeholder 7" descr="Check for Issues PowerPoint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95" y="2938487"/>
            <a:ext cx="6146536" cy="2270833"/>
          </a:xfrm>
        </p:spPr>
      </p:pic>
    </p:spTree>
    <p:extLst>
      <p:ext uri="{BB962C8B-B14F-4D97-AF65-F5344CB8AC3E}">
        <p14:creationId xmlns:p14="http://schemas.microsoft.com/office/powerpoint/2010/main" val="27004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7" y="544757"/>
            <a:ext cx="4511040" cy="877824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OA Helpdesk</a:t>
            </a:r>
            <a:endParaRPr lang="en-US" sz="4000" b="0" dirty="0"/>
          </a:p>
        </p:txBody>
      </p:sp>
      <p:graphicFrame>
        <p:nvGraphicFramePr>
          <p:cNvPr id="4" name="Content Placeholder 3" descr="Help Desk Hour Monday through Friday from 9:00 to 3:00.  Call for an appointm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63542"/>
              </p:ext>
            </p:extLst>
          </p:nvPr>
        </p:nvGraphicFramePr>
        <p:xfrm>
          <a:off x="3729038" y="861558"/>
          <a:ext cx="8205790" cy="428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2895">
                  <a:extLst>
                    <a:ext uri="{9D8B030D-6E8A-4147-A177-3AD203B41FA5}">
                      <a16:colId xmlns:a16="http://schemas.microsoft.com/office/drawing/2014/main" val="3856404412"/>
                    </a:ext>
                  </a:extLst>
                </a:gridCol>
                <a:gridCol w="4102895">
                  <a:extLst>
                    <a:ext uri="{9D8B030D-6E8A-4147-A177-3AD203B41FA5}">
                      <a16:colId xmlns:a16="http://schemas.microsoft.com/office/drawing/2014/main" val="480978610"/>
                    </a:ext>
                  </a:extLst>
                </a:gridCol>
              </a:tblGrid>
              <a:tr h="69119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Days and Staff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Members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Available</a:t>
                      </a:r>
                    </a:p>
                  </a:txBody>
                  <a:tcPr marL="31005" marR="31005" marT="47625" marB="47625">
                    <a:solidFill>
                      <a:srgbClr val="144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1137 Haley</a:t>
                      </a:r>
                    </a:p>
                  </a:txBody>
                  <a:tcPr marL="31005" marR="31005" marT="47625" marB="47625">
                    <a:solidFill>
                      <a:srgbClr val="155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14988"/>
                  </a:ext>
                </a:extLst>
              </a:tr>
              <a:tr h="69119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Monday (Scott Renner)</a:t>
                      </a:r>
                    </a:p>
                  </a:txBody>
                  <a:tcPr marL="31005" marR="3100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9:00am to 11:45am - 12:45pm to 3:00pm</a:t>
                      </a:r>
                    </a:p>
                  </a:txBody>
                  <a:tcPr marL="31005" marR="31005" marT="47625" marB="47625"/>
                </a:tc>
                <a:extLst>
                  <a:ext uri="{0D108BD9-81ED-4DB2-BD59-A6C34878D82A}">
                    <a16:rowId xmlns:a16="http://schemas.microsoft.com/office/drawing/2014/main" val="617624683"/>
                  </a:ext>
                </a:extLst>
              </a:tr>
              <a:tr h="69119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Tuesday (Clay Yarbrough)</a:t>
                      </a:r>
                    </a:p>
                  </a:txBody>
                  <a:tcPr marL="31005" marR="3100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9:00am to 11:45am - 12:45pm to 3:00pm</a:t>
                      </a:r>
                    </a:p>
                  </a:txBody>
                  <a:tcPr marL="31005" marR="31005" marT="47625" marB="47625"/>
                </a:tc>
                <a:extLst>
                  <a:ext uri="{0D108BD9-81ED-4DB2-BD59-A6C34878D82A}">
                    <a16:rowId xmlns:a16="http://schemas.microsoft.com/office/drawing/2014/main" val="3936524411"/>
                  </a:ext>
                </a:extLst>
              </a:tr>
              <a:tr h="69119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Wednesday (Tina Gilbert)</a:t>
                      </a:r>
                    </a:p>
                  </a:txBody>
                  <a:tcPr marL="31005" marR="3100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9:00am to 11:45am - 12:45pm to 3:00pm</a:t>
                      </a:r>
                    </a:p>
                  </a:txBody>
                  <a:tcPr marL="31005" marR="31005" marT="47625" marB="47625"/>
                </a:tc>
                <a:extLst>
                  <a:ext uri="{0D108BD9-81ED-4DB2-BD59-A6C34878D82A}">
                    <a16:rowId xmlns:a16="http://schemas.microsoft.com/office/drawing/2014/main" val="3978729605"/>
                  </a:ext>
                </a:extLst>
              </a:tr>
              <a:tr h="69119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Thursday (Clay Yarbrough)</a:t>
                      </a:r>
                    </a:p>
                  </a:txBody>
                  <a:tcPr marL="31005" marR="3100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9:00am to 11:45am - 12:45pm to 3:00pm</a:t>
                      </a:r>
                    </a:p>
                  </a:txBody>
                  <a:tcPr marL="31005" marR="31005" marT="47625" marB="47625"/>
                </a:tc>
                <a:extLst>
                  <a:ext uri="{0D108BD9-81ED-4DB2-BD59-A6C34878D82A}">
                    <a16:rowId xmlns:a16="http://schemas.microsoft.com/office/drawing/2014/main" val="1519361853"/>
                  </a:ext>
                </a:extLst>
              </a:tr>
              <a:tr h="691198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Friday (Tina Gilbert)</a:t>
                      </a:r>
                    </a:p>
                  </a:txBody>
                  <a:tcPr marL="31005" marR="3100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9:00am to 11:45am - 12:45pm to 3:00pm</a:t>
                      </a:r>
                    </a:p>
                  </a:txBody>
                  <a:tcPr marL="31005" marR="31005" marT="47625" marB="47625"/>
                </a:tc>
                <a:extLst>
                  <a:ext uri="{0D108BD9-81ED-4DB2-BD59-A6C34878D82A}">
                    <a16:rowId xmlns:a16="http://schemas.microsoft.com/office/drawing/2014/main" val="1470549591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337" y="1739265"/>
            <a:ext cx="3568701" cy="45805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Dr. Scott Renner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734-2722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Office of Accessibility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844-2096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  <a:hlinkClick r:id="rId2"/>
              </a:rPr>
              <a:t>Faculty Resources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Access Academy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7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(H1, H2, H3, H4)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Headings </a:t>
            </a:r>
            <a:r>
              <a:rPr lang="en-US" dirty="0" smtClean="0"/>
              <a:t>provide </a:t>
            </a:r>
            <a:r>
              <a:rPr lang="en-US" dirty="0"/>
              <a:t>structural hierarchical information for a document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Headers make it easier for blind users to navigate your page.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Should be in Proper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H1 _______</a:t>
            </a:r>
            <a:endParaRPr lang="en-US" sz="4000" dirty="0"/>
          </a:p>
          <a:p>
            <a:pPr lvl="1"/>
            <a:r>
              <a:rPr lang="en-US" sz="3800" dirty="0" smtClean="0"/>
              <a:t>H2 _______</a:t>
            </a:r>
          </a:p>
          <a:p>
            <a:pPr lvl="2"/>
            <a:r>
              <a:rPr lang="en-US" sz="4000" dirty="0" smtClean="0"/>
              <a:t>H3 ______</a:t>
            </a:r>
          </a:p>
          <a:p>
            <a:pPr lvl="3"/>
            <a:r>
              <a:rPr lang="en-US" sz="4000" dirty="0" smtClean="0"/>
              <a:t>H4 ______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 smtClean="0"/>
              <a:t>Headers Example</a:t>
            </a:r>
            <a:endParaRPr lang="en-US" dirty="0"/>
          </a:p>
        </p:txBody>
      </p:sp>
      <p:pic>
        <p:nvPicPr>
          <p:cNvPr id="4" name="Content Placeholder 3" descr="An example page from a document displaying the proper use of head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00" y="1351799"/>
            <a:ext cx="5506200" cy="5613782"/>
          </a:xfrm>
        </p:spPr>
      </p:pic>
    </p:spTree>
    <p:extLst>
      <p:ext uri="{BB962C8B-B14F-4D97-AF65-F5344CB8AC3E}">
        <p14:creationId xmlns:p14="http://schemas.microsoft.com/office/powerpoint/2010/main" val="42445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Header Listings using a Screen Reader</a:t>
            </a:r>
            <a:endParaRPr lang="en-US" dirty="0"/>
          </a:p>
        </p:txBody>
      </p:sp>
      <p:pic>
        <p:nvPicPr>
          <p:cNvPr id="4" name="Content Placeholder 3" descr="JAWS dialog box listing headers on a docu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12" y="1458193"/>
            <a:ext cx="6841375" cy="5302416"/>
          </a:xfrm>
        </p:spPr>
      </p:pic>
    </p:spTree>
    <p:extLst>
      <p:ext uri="{BB962C8B-B14F-4D97-AF65-F5344CB8AC3E}">
        <p14:creationId xmlns:p14="http://schemas.microsoft.com/office/powerpoint/2010/main" val="28409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Headers Selections – Canvas Rich Text Editor</a:t>
            </a:r>
            <a:endParaRPr lang="en-US" dirty="0"/>
          </a:p>
        </p:txBody>
      </p:sp>
      <p:pic>
        <p:nvPicPr>
          <p:cNvPr id="4" name="Content Placeholder 3" descr="Selecting Headers using the Canvas Rich Text Edito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87" y="1812174"/>
            <a:ext cx="8859226" cy="4555375"/>
          </a:xfrm>
        </p:spPr>
      </p:pic>
    </p:spTree>
    <p:extLst>
      <p:ext uri="{BB962C8B-B14F-4D97-AF65-F5344CB8AC3E}">
        <p14:creationId xmlns:p14="http://schemas.microsoft.com/office/powerpoint/2010/main" val="21432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Links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4294967295"/>
          </p:nvPr>
        </p:nvSpPr>
        <p:spPr>
          <a:xfrm>
            <a:off x="838200" y="1814578"/>
            <a:ext cx="10848975" cy="43418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Avoid “Click Here” and “Read More”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Links should make sense out of context</a:t>
            </a:r>
          </a:p>
          <a:p>
            <a:pPr>
              <a:spcAft>
                <a:spcPts val="1200"/>
              </a:spcAft>
            </a:pPr>
            <a:r>
              <a:rPr lang="en-US" dirty="0"/>
              <a:t>Avoid using </a:t>
            </a:r>
            <a:r>
              <a:rPr lang="en-US" dirty="0" smtClean="0"/>
              <a:t>long URLs </a:t>
            </a:r>
            <a:r>
              <a:rPr lang="en-US" dirty="0"/>
              <a:t>(https://</a:t>
            </a:r>
            <a:r>
              <a:rPr lang="en-US" dirty="0" smtClean="0"/>
              <a:t>support.office.com/en-us/article/Accessibility-Features-in-Microsoft-Office-2010-324104a6-4736-4dc0-b930-197aa4ec76c6?CTT=1&amp;CorrelationId=d30fa446-b25f-4419-808a-fdbe1318e805&amp;ui=en-US&amp;rs=en-US&amp;ad=US&amp;ocmsassetID=HA010369190)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Links should be descriptive - </a:t>
            </a:r>
            <a:r>
              <a:rPr lang="en-US" dirty="0" smtClean="0">
                <a:hlinkClick r:id="rId2"/>
              </a:rPr>
              <a:t>Microsoft Word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1" descr="More News Link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50" y="4853304"/>
            <a:ext cx="4138523" cy="187948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Placeholder 11" descr="Learn more about Charles Miller Link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018382"/>
            <a:ext cx="2771429" cy="77466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35129" y="4025182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Better Links</a:t>
            </a:r>
            <a:endParaRPr lang="en-US" sz="3200" dirty="0">
              <a:latin typeface="+mj-lt"/>
            </a:endParaRPr>
          </a:p>
        </p:txBody>
      </p:sp>
      <p:pic>
        <p:nvPicPr>
          <p:cNvPr id="14" name="Picture Placeholder 13" descr="Here Example"/>
          <p:cNvPicPr preferRelativeResize="0">
            <a:picLocks noGrp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50" y="3191359"/>
            <a:ext cx="5028571" cy="590476"/>
          </a:xfrm>
        </p:spPr>
      </p:pic>
      <p:pic>
        <p:nvPicPr>
          <p:cNvPr id="13" name="Picture Placeholder 12" descr="Click Here Example"/>
          <p:cNvPicPr preferRelativeResize="0">
            <a:picLocks noGrp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05" y="2465745"/>
            <a:ext cx="4276190" cy="257143"/>
          </a:xfrm>
        </p:spPr>
      </p:pic>
      <p:pic>
        <p:nvPicPr>
          <p:cNvPr id="12" name="Picture Placeholder 11" descr="Read More Example"/>
          <p:cNvPicPr preferRelativeResize="0">
            <a:picLocks noGrp="1"/>
          </p:cNvPicPr>
          <p:nvPr>
            <p:ph type="pic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06916"/>
            <a:ext cx="2771429" cy="895238"/>
          </a:xfrm>
          <a:prstGeom prst="roundRect">
            <a:avLst>
              <a:gd name="adj" fmla="val 0"/>
            </a:avLst>
          </a:prstGeom>
        </p:spPr>
      </p:pic>
      <p:sp>
        <p:nvSpPr>
          <p:cNvPr id="18" name="TextBox 17"/>
          <p:cNvSpPr txBox="1"/>
          <p:nvPr/>
        </p:nvSpPr>
        <p:spPr>
          <a:xfrm>
            <a:off x="3319438" y="1663050"/>
            <a:ext cx="446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Links Need Improvement</a:t>
            </a:r>
            <a:endParaRPr lang="en-US" sz="3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0</TotalTime>
  <Words>418</Words>
  <Application>Microsoft Office PowerPoint</Application>
  <PresentationFormat>Widescreen</PresentationFormat>
  <Paragraphs>95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Six  Ways  to  make  your   Canvas  Course  more  Accessible</vt:lpstr>
      <vt:lpstr>Topics</vt:lpstr>
      <vt:lpstr>Headers (H1, H2, H3, H4)</vt:lpstr>
      <vt:lpstr>Headers Should be in Proper Order</vt:lpstr>
      <vt:lpstr>Headers Example</vt:lpstr>
      <vt:lpstr>Header Listings using a Screen Reader</vt:lpstr>
      <vt:lpstr>Headers Selections – Canvas Rich Text Editor</vt:lpstr>
      <vt:lpstr>Better Links</vt:lpstr>
      <vt:lpstr>Link Examples</vt:lpstr>
      <vt:lpstr>Links Listing using a Screen Reader</vt:lpstr>
      <vt:lpstr>Describing Images</vt:lpstr>
      <vt:lpstr>Adding Image Descriptions (ALT Text)</vt:lpstr>
      <vt:lpstr>Caption Videos</vt:lpstr>
      <vt:lpstr>Color Contrast</vt:lpstr>
      <vt:lpstr>Documents</vt:lpstr>
      <vt:lpstr>Microsoft Word</vt:lpstr>
      <vt:lpstr>PDF</vt:lpstr>
      <vt:lpstr>Text-Based PDF – The Start of Accessibility </vt:lpstr>
      <vt:lpstr>PowerPoints</vt:lpstr>
      <vt:lpstr>Accessibility Checkers</vt:lpstr>
      <vt:lpstr>OA Helpdesk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2016-08-15T16:07:49Z</dcterms:created>
  <dcterms:modified xsi:type="dcterms:W3CDTF">2016-08-19T15:19:11Z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