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03" r:id="rId3"/>
    <p:sldId id="295" r:id="rId4"/>
    <p:sldId id="302" r:id="rId5"/>
    <p:sldId id="304" r:id="rId6"/>
    <p:sldId id="305" r:id="rId7"/>
    <p:sldId id="30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AF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46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2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A4E5F1-496F-47FB-B6AE-40B00F503B1F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0EF483-6403-4FAD-801B-39444AF599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4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EF483-6403-4FAD-801B-39444AF599F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5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3200" y="153924"/>
            <a:ext cx="11785600" cy="2894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8000" y="3429000"/>
            <a:ext cx="6168861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06400" y="11385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3200" y="3048000"/>
            <a:ext cx="11785600" cy="3581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3532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06400" y="6019800"/>
            <a:ext cx="11582400" cy="68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28601"/>
            <a:ext cx="11582400" cy="5714321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06400" y="1066800"/>
            <a:ext cx="11374149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6104944"/>
            <a:ext cx="1927168" cy="47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17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28600"/>
            <a:ext cx="86360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08000" y="990600"/>
            <a:ext cx="85344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1" y="6019801"/>
            <a:ext cx="1789401" cy="4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93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0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37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31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48640" indent="-182880">
              <a:buClr>
                <a:srgbClr val="002060"/>
              </a:buClr>
              <a:buFont typeface="Arial" panose="020B0604020202020204" pitchFamily="34" charset="0"/>
              <a:buChar char="•"/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640080" indent="0">
              <a:buFontTx/>
              <a:buNone/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7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17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4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77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9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06400" y="6019800"/>
            <a:ext cx="11582400" cy="68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28600"/>
            <a:ext cx="11582400" cy="5486400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08000" y="762000"/>
            <a:ext cx="11272549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047" y="6096001"/>
            <a:ext cx="1836031" cy="449101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64000" y="6356350"/>
            <a:ext cx="4876800" cy="2743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95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28600"/>
            <a:ext cx="11582400" cy="5486400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08000" y="762000"/>
            <a:ext cx="11272549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680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F4D8047-86A9-4AE2-A4EE-60BAB6022BD0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39F4224-8747-4478-B4B9-F7C5EC264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3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connor@auburn.edu" TargetMode="External"/><Relationship Id="rId2" Type="http://schemas.openxmlformats.org/officeDocument/2006/relationships/hyperlink" Target="mailto:itservicedesk@auburn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ittye.parker@auburn.edu" TargetMode="External"/><Relationship Id="rId4" Type="http://schemas.openxmlformats.org/officeDocument/2006/relationships/hyperlink" Target="mailto:bailebn@aubur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7739"/>
            <a:ext cx="12192000" cy="1828800"/>
          </a:xfrm>
        </p:spPr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2800" b="1" dirty="0" smtClean="0"/>
              <a:t>CIO Update </a:t>
            </a:r>
            <a:br>
              <a:rPr lang="en-US" sz="2800" b="1" dirty="0" smtClean="0"/>
            </a:br>
            <a:r>
              <a:rPr lang="en-US" sz="2800" b="1" dirty="0" smtClean="0"/>
              <a:t>to the </a:t>
            </a:r>
            <a:br>
              <a:rPr lang="en-US" sz="2800" b="1" dirty="0" smtClean="0"/>
            </a:br>
            <a:r>
              <a:rPr lang="en-US" sz="2800" b="1" dirty="0" smtClean="0"/>
              <a:t>Auburn University Senate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4637" y="3482891"/>
            <a:ext cx="7129958" cy="18288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Technology Project Status 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3949" y="6168043"/>
            <a:ext cx="341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Mr. Jim O’Connor (VPIT/CIO)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03596" y="6168043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5 February 2019</a:t>
            </a:r>
          </a:p>
        </p:txBody>
      </p:sp>
    </p:spTree>
    <p:extLst>
      <p:ext uri="{BB962C8B-B14F-4D97-AF65-F5344CB8AC3E}">
        <p14:creationId xmlns:p14="http://schemas.microsoft.com/office/powerpoint/2010/main" val="9658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Investment Executive Governance Budget Recommendations 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IT Strategic Plan - Status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Cyber Security Threat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4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Submitted thru the Budget Process (30 November)</a:t>
            </a:r>
          </a:p>
          <a:p>
            <a:pPr marL="45720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Relationship Management (CRM) – </a:t>
            </a:r>
            <a:r>
              <a:rPr lang="en-US" dirty="0" smtClean="0"/>
              <a:t>Funding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pending Provost briefing</a:t>
            </a:r>
          </a:p>
          <a:p>
            <a:pPr marL="365760" lvl="1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eResearch Administration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Computing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Continuity/Disaster Recovery – Multiple projects (combination of funded/unfunded)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1 Project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65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for Research and Teaching 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08113" y="2438400"/>
            <a:ext cx="6052929" cy="3687763"/>
          </a:xfrm>
        </p:spPr>
        <p:txBody>
          <a:bodyPr>
            <a:normAutofit/>
          </a:bodyPr>
          <a:lstStyle/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Upg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wired/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wireless</a:t>
            </a:r>
          </a:p>
          <a:p>
            <a:pPr marL="365760" lvl="1" indent="0">
              <a:buClr>
                <a:srgbClr val="002060"/>
              </a:buClr>
              <a:buNone/>
            </a:pP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Classroom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Upg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 70 classrooms in FY19</a:t>
            </a:r>
          </a:p>
          <a:p>
            <a:pPr lvl="2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 80 classrooms in FY20</a:t>
            </a:r>
          </a:p>
          <a:p>
            <a:pPr marL="640080" lvl="2" indent="0">
              <a:buClr>
                <a:srgbClr val="002060"/>
              </a:buClr>
              <a:buNone/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</a:p>
          <a:p>
            <a:pPr lvl="2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 Hopper - $2M + COSAM</a:t>
            </a:r>
          </a:p>
          <a:p>
            <a:pPr lvl="2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Storage Improvement - $350K</a:t>
            </a:r>
          </a:p>
          <a:p>
            <a:pPr marL="640080" lvl="2" indent="0">
              <a:buClr>
                <a:srgbClr val="002060"/>
              </a:buClr>
              <a:buNone/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eResearch Administration</a:t>
            </a:r>
          </a:p>
          <a:p>
            <a:pPr marL="365760" lvl="1" indent="0">
              <a:buClr>
                <a:srgbClr val="002060"/>
              </a:buClr>
              <a:buNone/>
            </a:pP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 Systems and Services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996517" y="2438400"/>
            <a:ext cx="5990435" cy="36877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Migrating Services to </a:t>
            </a:r>
            <a:r>
              <a:rPr lang="en-US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</a:p>
          <a:p>
            <a:pPr marL="45720" indent="0">
              <a:buNone/>
            </a:pPr>
            <a:endParaRPr lang="en-US" sz="19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Voice Over IP Telephony</a:t>
            </a:r>
          </a:p>
          <a:p>
            <a:pPr marL="365760" lvl="1" indent="0">
              <a:buClr>
                <a:srgbClr val="002060"/>
              </a:buClr>
              <a:buNone/>
            </a:pPr>
            <a:endParaRPr lang="en-US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Cyber Security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Web/cloud firewalls – WAF and Virtual Cloud FW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Proactive scanning and log analysis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Phishing Education Tools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Recommendations for protecting yourself in </a:t>
            </a:r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“Cyber land”</a:t>
            </a:r>
            <a:endParaRPr lang="en-US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OIT Funded Projects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08000" y="1719072"/>
            <a:ext cx="5576916" cy="4407408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LTG Burgess - COO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oodard - SVP Student Affairs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Dean Johnson – Vet College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Lemme –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xtension Director 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Ms.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DiFolco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Parker – VP Development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Ms. Hammer Esq.- General Counsel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O’Connor – VPIT/CIO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baseline="30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714538" cy="4407408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Kerpelman – ADR/Interim VPR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Davis – IT Director, ACES/AG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Ms. Shomaker – VP/CFO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Ms. VanValkenburg – VP Alumni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Easterling – SGA IT Director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Ms. Arthurs – Sr. Assoc. AD/Athletics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Ms. Noe – Interim Dean, Library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Pelham - Chief of Staff/VPED</a:t>
            </a:r>
          </a:p>
          <a:p>
            <a:pPr marL="45720" indent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Level IT Governance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000" y="5453149"/>
            <a:ext cx="82614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Notes: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Co-chairs of the committee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Mr. Bliss Bailey (OIT Chief of Operations) facilitates when chairs are not available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Mr. Tim Jones, Associate Director OIT/PMO, provides staff support and project management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94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Develop a campus-wide plan that enables thought-leadership in teaching, learning, research, and outreach. 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Three </a:t>
            </a:r>
            <a:r>
              <a:rPr lang="en-US" dirty="0" smtClean="0"/>
              <a:t>Town halls</a:t>
            </a:r>
            <a:endParaRPr lang="en-US" dirty="0" smtClean="0"/>
          </a:p>
          <a:p>
            <a:pPr lvl="1"/>
            <a:r>
              <a:rPr lang="en-US" dirty="0" smtClean="0"/>
              <a:t>Interviews with all Deans</a:t>
            </a:r>
          </a:p>
          <a:p>
            <a:pPr lvl="1"/>
            <a:r>
              <a:rPr lang="en-US" dirty="0" smtClean="0"/>
              <a:t>Interviews with President’s Cabinet</a:t>
            </a:r>
          </a:p>
          <a:p>
            <a:pPr lvl="1"/>
            <a:r>
              <a:rPr lang="en-US" dirty="0" smtClean="0"/>
              <a:t>Engage Gartner Research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Deliverable: Strategy-level document in 8-10 pages to be used as a guide to developing tactical projects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Technology Strategic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6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1844" y="955509"/>
            <a:ext cx="10071878" cy="1828800"/>
          </a:xfrm>
        </p:spPr>
        <p:txBody>
          <a:bodyPr/>
          <a:lstStyle/>
          <a:p>
            <a:pPr algn="ctr"/>
            <a:r>
              <a:rPr lang="en-US" sz="4400" dirty="0"/>
              <a:t>Getting </a:t>
            </a:r>
            <a:r>
              <a:rPr lang="en-US" sz="4400" dirty="0" smtClean="0"/>
              <a:t>Help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www.auburn.edu/oit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263" y="3469802"/>
            <a:ext cx="64187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OIT Service Desk	 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894-4944</a:t>
            </a:r>
          </a:p>
          <a:p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2400" dirty="0" smtClean="0">
                <a:hlinkClick r:id="rId2"/>
              </a:rPr>
              <a:t>itservicedesk@auburn.edu</a:t>
            </a:r>
            <a:endParaRPr lang="en-US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O’Connor		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joconnor@auburn.edu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Bliss Bailey	 	 </a:t>
            </a:r>
            <a:r>
              <a:rPr lang="en-US" sz="2400" dirty="0" smtClean="0">
                <a:hlinkClick r:id="rId4"/>
              </a:rPr>
              <a:t>bailebn@auburn.edu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Kittye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Parker	 	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kittye.parker@auburn.edu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3">
      <a:dk1>
        <a:sysClr val="windowText" lastClr="000000"/>
      </a:dk1>
      <a:lt1>
        <a:sysClr val="window" lastClr="FFFFFF"/>
      </a:lt1>
      <a:dk2>
        <a:srgbClr val="D35712"/>
      </a:dk2>
      <a:lt2>
        <a:srgbClr val="D3DFEF"/>
      </a:lt2>
      <a:accent1>
        <a:srgbClr val="1C314E"/>
      </a:accent1>
      <a:accent2>
        <a:srgbClr val="C75111"/>
      </a:accent2>
      <a:accent3>
        <a:srgbClr val="C75111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206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40A2A4B-E8A4-485C-AA59-ADE9AFF8A9CB}" vid="{CBE68C17-4289-4C3D-8448-8D0F3BC62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13547</TotalTime>
  <Words>361</Words>
  <Application>Microsoft Office PowerPoint</Application>
  <PresentationFormat>Widescreen</PresentationFormat>
  <Paragraphs>83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Wingdings</vt:lpstr>
      <vt:lpstr>Wingdings 2</vt:lpstr>
      <vt:lpstr>Theme1</vt:lpstr>
      <vt:lpstr>  CIO Update  to the  Auburn University Senate</vt:lpstr>
      <vt:lpstr>Agenda</vt:lpstr>
      <vt:lpstr>Priority 1 Project Status</vt:lpstr>
      <vt:lpstr>OIT Funded Projects</vt:lpstr>
      <vt:lpstr>Executive Level IT Governance</vt:lpstr>
      <vt:lpstr>Information Technology Strategic Plan</vt:lpstr>
      <vt:lpstr>Getting Help  www.auburn.edu/oit 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O'Connor</dc:creator>
  <cp:lastModifiedBy>James O'Connor</cp:lastModifiedBy>
  <cp:revision>120</cp:revision>
  <cp:lastPrinted>2018-09-24T13:07:23Z</cp:lastPrinted>
  <dcterms:created xsi:type="dcterms:W3CDTF">2018-03-07T14:28:03Z</dcterms:created>
  <dcterms:modified xsi:type="dcterms:W3CDTF">2019-02-01T14:23:25Z</dcterms:modified>
</cp:coreProperties>
</file>