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4" r:id="rId2"/>
    <p:sldId id="262" r:id="rId3"/>
    <p:sldId id="441" r:id="rId4"/>
    <p:sldId id="442" r:id="rId5"/>
    <p:sldId id="444" r:id="rId6"/>
    <p:sldId id="443" r:id="rId7"/>
    <p:sldId id="445" r:id="rId8"/>
    <p:sldId id="44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44"/>
    <p:restoredTop sz="94666"/>
  </p:normalViewPr>
  <p:slideViewPr>
    <p:cSldViewPr snapToGrid="0" snapToObjects="1">
      <p:cViewPr>
        <p:scale>
          <a:sx n="73" d="100"/>
          <a:sy n="73" d="100"/>
        </p:scale>
        <p:origin x="-77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F9BE5-3066-3D4D-A387-CEABED933E2E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3527F-0084-E540-A61D-2433E84AD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0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E1BF03-D1D2-C24E-B780-276C1CA03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E6531B-4028-924B-A012-0FA810344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E344CC-493B-6746-9847-ED14698C4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5EE38C-D233-774B-8A35-4E03FD05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0B2F35-76BD-F74D-9EE5-6BE52A30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76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ECC673-7585-DF4C-BFBB-42879DF28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EEEA6A-3E51-4048-91AB-D53A6C698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3956B1-D09D-3E45-85C7-6910FC68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3137C-341F-7548-8B99-9A9C6DFB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7F862B-0BE8-A048-BE1C-06A5A975D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BC26BD-1501-304E-9561-95BEE0D63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B3898B-82F1-3B4A-88FD-27DA66385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004ED1-11DB-2043-B799-099E0FCC1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8917CD-E243-9649-BB13-C29E19AD4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76F59-B2DF-D043-BC61-D586DDAFC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5CE238-4F0C-1248-9FBD-643521E97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9144000" cy="685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0CF2AB-BFA9-0949-B286-C358413D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A3B47B-703E-3744-8E51-AD65254B7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954A0B-25EB-FB4D-9040-AD6FE2D7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83BFAD-C108-DA4E-B469-439C83A7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3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DA618-CCA7-534E-9E6E-C4B8E844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D82135-D592-6B43-92E9-0A52B0D1E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0CE0C7-D7F0-8B4E-A440-38F51CAD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B15BC5-050C-BD43-B808-1A02940E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E336A3-5E6E-1F4A-B641-9AC72886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2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1D1F6-956C-9649-A8A2-7A97F02FB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C062A2-0309-DF4F-8C8A-B49683E6E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185A8D-0991-9B4D-BFA0-90CEBA4BA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9E14A2-1FB5-0145-BD42-B4B0AB513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67461-9910-0346-A901-D7AD045B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D5FD46-53FF-FB49-9733-B2A0827D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1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0352C6-84C3-3C4D-AD8E-20FA2AD95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4E6FC7-2C9D-B142-B348-31C4AA3AB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77BCDA8-C304-9541-8714-65B3D7F67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46837C7-B936-6048-BC8E-0301384C4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B3350F3-59A0-1642-91CC-071D0E588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5ED2A2-EACF-A74D-9783-ACD7D9A8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28FE44-0333-7840-A1BC-C1103056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9F3389-8D6D-654B-8CC0-FB02EEB1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9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26517-120A-454D-BB0C-DFE8BC079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68D098-EF4F-7D42-BDE7-BB196C13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7B4BF6-6E48-9142-8961-0EBEBF18E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264CB4-6AA4-B34A-B858-AC120D9A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1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C06144-67AA-2B4B-BF95-80845EDB2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88187E-369E-D241-9C57-2CD4F680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46FFDC-D137-3949-A367-D72E9ECA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9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2F50CB-0A70-9148-87C7-271C10C1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AF543C-9124-E44B-B50A-8512FD0DD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EA8E16-5889-D44D-9CC6-C89629DBC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78E00E-887A-9242-99EA-396B33F56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FE0515-08AF-D34A-9430-BF7AD7445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AAA78A-6179-9E4A-8DAD-E95B9214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CAFED-BD1D-144B-A628-C7FC335D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5805C04-57C2-D649-99FE-6BE2BD357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513F23-EA51-3246-8FE1-74CEFDB2D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C9F4C1-B71E-1B40-9754-83C5A8A8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BFEACD-1FA1-3648-8A6D-33981DB2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69F468-1687-4D44-AD77-8B3F8E33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C4660B-C464-7641-AD8F-780858EFF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A110F8-F6AF-A74F-9E9E-3C3EE41D2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91273B-0C6A-E84D-92D9-C23AF1664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CD686-C351-CF4D-A1E1-4BB7B85F2B00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7258AC-86FE-1D4A-9C6C-875DFD651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5C0654-1BF5-F34B-8371-7448B4156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0D817-3BA5-9845-93E1-C89EF768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2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FFA36A-2001-0C45-9E83-18F12155E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59"/>
            <a:ext cx="12310992" cy="6859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26977"/>
            <a:ext cx="12310992" cy="11967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Parking and Transportation</a:t>
            </a:r>
            <a:br>
              <a:rPr lang="en-US" sz="5400" b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3200" b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A Master Plan: 2019-2024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82A99D-A821-5D4D-B9F3-126FDA7B1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34" y="1378786"/>
            <a:ext cx="3110523" cy="273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0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814C4-4577-664F-A655-179797D23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8" t="18580" r="14079"/>
          <a:stretch/>
        </p:blipFill>
        <p:spPr>
          <a:xfrm>
            <a:off x="1" y="1464830"/>
            <a:ext cx="4732934" cy="5393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B5D0B3-327B-DC44-B6BA-FAE46FDA44DD}"/>
              </a:ext>
            </a:extLst>
          </p:cNvPr>
          <p:cNvSpPr txBox="1"/>
          <p:nvPr/>
        </p:nvSpPr>
        <p:spPr>
          <a:xfrm>
            <a:off x="311955" y="132532"/>
            <a:ext cx="7100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parking spaces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xmlns="" id="{C0346886-648F-8740-B56D-14C770EB91CD}"/>
              </a:ext>
            </a:extLst>
          </p:cNvPr>
          <p:cNvSpPr/>
          <p:nvPr/>
        </p:nvSpPr>
        <p:spPr>
          <a:xfrm flipH="1">
            <a:off x="1704442" y="516100"/>
            <a:ext cx="10394899" cy="96215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45E031-2836-1245-A060-113F05FEDF17}"/>
              </a:ext>
            </a:extLst>
          </p:cNvPr>
          <p:cNvSpPr txBox="1"/>
          <p:nvPr/>
        </p:nvSpPr>
        <p:spPr>
          <a:xfrm>
            <a:off x="3166188" y="541500"/>
            <a:ext cx="8640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  <a:ea typeface="Helvetica" charset="0"/>
                <a:cs typeface="Helvetica" charset="0"/>
              </a:rPr>
              <a:t>A multifaceted approach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Myriad Pro Semibold" panose="020B06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934" y="1758267"/>
            <a:ext cx="7073799" cy="46588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Adding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new parking spaces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for students, faculty and staff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Implementing a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Demand Management System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(zones)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Improving the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transit system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Aligning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fees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 with cost of spaces</a:t>
            </a:r>
          </a:p>
        </p:txBody>
      </p:sp>
    </p:spTree>
    <p:extLst>
      <p:ext uri="{BB962C8B-B14F-4D97-AF65-F5344CB8AC3E}">
        <p14:creationId xmlns:p14="http://schemas.microsoft.com/office/powerpoint/2010/main" val="173689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680" y="1752951"/>
            <a:ext cx="6570155" cy="457167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Space inventory is increasing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New spaces available this fall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Graduate Business Building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Gogue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 Performing Arts Center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S. College Street Parking Deck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1,795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total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(1,160 net)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new spaces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in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2019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Total Inventory up 31%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since 2012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B790106-59F7-A14F-B0B0-E515DFFAD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067" y="5898826"/>
            <a:ext cx="959174" cy="959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866B73-4A1B-AE43-A1E9-F9C7FEF37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906774" y="1057932"/>
            <a:ext cx="7181854" cy="3351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335000-2D5D-2042-AAD2-DF7CE1F471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0" r="18940"/>
          <a:stretch/>
        </p:blipFill>
        <p:spPr>
          <a:xfrm>
            <a:off x="7275464" y="-188259"/>
            <a:ext cx="4916536" cy="7046259"/>
          </a:xfrm>
          <a:prstGeom prst="rect">
            <a:avLst/>
          </a:prstGeom>
        </p:spPr>
      </p:pic>
      <p:sp>
        <p:nvSpPr>
          <p:cNvPr id="6" name="Pentagon 5">
            <a:extLst>
              <a:ext uri="{FF2B5EF4-FFF2-40B4-BE49-F238E27FC236}">
                <a16:creationId xmlns:a16="http://schemas.microsoft.com/office/drawing/2014/main" xmlns="" id="{C0346886-648F-8740-B56D-14C770EB91CD}"/>
              </a:ext>
            </a:extLst>
          </p:cNvPr>
          <p:cNvSpPr/>
          <p:nvPr/>
        </p:nvSpPr>
        <p:spPr>
          <a:xfrm>
            <a:off x="223024" y="641151"/>
            <a:ext cx="7913270" cy="96215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45E031-2836-1245-A060-113F05FEDF17}"/>
              </a:ext>
            </a:extLst>
          </p:cNvPr>
          <p:cNvSpPr txBox="1"/>
          <p:nvPr/>
        </p:nvSpPr>
        <p:spPr>
          <a:xfrm>
            <a:off x="583680" y="660562"/>
            <a:ext cx="1019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  <a:ea typeface="Helvetica" charset="0"/>
                <a:cs typeface="Helvetica" charset="0"/>
              </a:rPr>
              <a:t>New parking spaces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Myriad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7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993" y="1855694"/>
            <a:ext cx="7489851" cy="378490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Replace and expand library parking deck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Off-campus spaces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New residence halls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More than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3,470 total (1,579 net) new spaces by 2023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Myriad Pro Semibold" panose="020B06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B5D0B3-327B-DC44-B6BA-FAE46FDA44DD}"/>
              </a:ext>
            </a:extLst>
          </p:cNvPr>
          <p:cNvSpPr txBox="1"/>
          <p:nvPr/>
        </p:nvSpPr>
        <p:spPr>
          <a:xfrm>
            <a:off x="311955" y="132532"/>
            <a:ext cx="7100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parking spaces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DD68AB-FE05-9940-934F-B2FDD90F3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7" t="4434" r="13938" b="-4434"/>
          <a:stretch/>
        </p:blipFill>
        <p:spPr>
          <a:xfrm rot="5400000">
            <a:off x="-1523419" y="1337983"/>
            <a:ext cx="6858000" cy="4182035"/>
          </a:xfrm>
          <a:prstGeom prst="rect">
            <a:avLst/>
          </a:prstGeom>
        </p:spPr>
      </p:pic>
      <p:sp>
        <p:nvSpPr>
          <p:cNvPr id="6" name="Pentagon 5">
            <a:extLst>
              <a:ext uri="{FF2B5EF4-FFF2-40B4-BE49-F238E27FC236}">
                <a16:creationId xmlns:a16="http://schemas.microsoft.com/office/drawing/2014/main" xmlns="" id="{C0346886-648F-8740-B56D-14C770EB91CD}"/>
              </a:ext>
            </a:extLst>
          </p:cNvPr>
          <p:cNvSpPr/>
          <p:nvPr/>
        </p:nvSpPr>
        <p:spPr>
          <a:xfrm flipH="1">
            <a:off x="3215950" y="610229"/>
            <a:ext cx="8824869" cy="96215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45E031-2836-1245-A060-113F05FEDF17}"/>
              </a:ext>
            </a:extLst>
          </p:cNvPr>
          <p:cNvSpPr txBox="1"/>
          <p:nvPr/>
        </p:nvSpPr>
        <p:spPr>
          <a:xfrm>
            <a:off x="4493992" y="635629"/>
            <a:ext cx="7698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  <a:ea typeface="Helvetica" charset="0"/>
                <a:cs typeface="Helvetica" charset="0"/>
              </a:rPr>
              <a:t>Upcoming additions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Myriad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7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50" y="1878202"/>
            <a:ext cx="8514334" cy="46254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Consolidate low-ridership routes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Extend service hours on popular routes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Improve infrastructure: pullouts, shelters, etc.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Partner with city and apartments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Make system more efficient and effective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Myriad Pro Semibold" panose="020B06030304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B790106-59F7-A14F-B0B0-E515DFFAD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067" y="5898826"/>
            <a:ext cx="959174" cy="959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339505-4A87-E345-B3F8-6EE734828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5" t="-2650" r="22814" b="663"/>
          <a:stretch/>
        </p:blipFill>
        <p:spPr>
          <a:xfrm>
            <a:off x="8763634" y="-182915"/>
            <a:ext cx="3428366" cy="7040916"/>
          </a:xfrm>
          <a:prstGeom prst="rect">
            <a:avLst/>
          </a:prstGeom>
        </p:spPr>
      </p:pic>
      <p:sp>
        <p:nvSpPr>
          <p:cNvPr id="6" name="Pentagon 5">
            <a:extLst>
              <a:ext uri="{FF2B5EF4-FFF2-40B4-BE49-F238E27FC236}">
                <a16:creationId xmlns:a16="http://schemas.microsoft.com/office/drawing/2014/main" xmlns="" id="{C0346886-648F-8740-B56D-14C770EB91CD}"/>
              </a:ext>
            </a:extLst>
          </p:cNvPr>
          <p:cNvSpPr/>
          <p:nvPr/>
        </p:nvSpPr>
        <p:spPr>
          <a:xfrm>
            <a:off x="124358" y="510914"/>
            <a:ext cx="9362542" cy="96215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45E031-2836-1245-A060-113F05FEDF17}"/>
              </a:ext>
            </a:extLst>
          </p:cNvPr>
          <p:cNvSpPr txBox="1"/>
          <p:nvPr/>
        </p:nvSpPr>
        <p:spPr>
          <a:xfrm>
            <a:off x="273050" y="567645"/>
            <a:ext cx="1080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Transit System Improvements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Myriad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1588" y="1654688"/>
            <a:ext cx="6880412" cy="42441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High-demand spaces will cost more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Limit and charge units to store vehicles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All employees pay to park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Increase enforcement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Cameras and gates in reserved lots and decks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Enforcement until 6 p.m.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Myriad Pro Semibold" panose="020B06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65A270-44EF-CB4F-9BF9-8F3D25AB8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85" r="1901" b="8270"/>
          <a:stretch/>
        </p:blipFill>
        <p:spPr>
          <a:xfrm rot="16200000">
            <a:off x="-1032240" y="790027"/>
            <a:ext cx="6857999" cy="5251819"/>
          </a:xfrm>
          <a:prstGeom prst="rect">
            <a:avLst/>
          </a:prstGeom>
        </p:spPr>
      </p:pic>
      <p:sp>
        <p:nvSpPr>
          <p:cNvPr id="6" name="Pentagon 5">
            <a:extLst>
              <a:ext uri="{FF2B5EF4-FFF2-40B4-BE49-F238E27FC236}">
                <a16:creationId xmlns:a16="http://schemas.microsoft.com/office/drawing/2014/main" xmlns="" id="{C0346886-648F-8740-B56D-14C770EB91CD}"/>
              </a:ext>
            </a:extLst>
          </p:cNvPr>
          <p:cNvSpPr/>
          <p:nvPr/>
        </p:nvSpPr>
        <p:spPr>
          <a:xfrm flipH="1">
            <a:off x="3650285" y="425836"/>
            <a:ext cx="8437638" cy="96215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45E031-2836-1245-A060-113F05FEDF17}"/>
              </a:ext>
            </a:extLst>
          </p:cNvPr>
          <p:cNvSpPr txBox="1"/>
          <p:nvPr/>
        </p:nvSpPr>
        <p:spPr>
          <a:xfrm>
            <a:off x="4359859" y="576491"/>
            <a:ext cx="772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  <a:ea typeface="Helvetica" charset="0"/>
                <a:cs typeface="Helvetica" charset="0"/>
              </a:rPr>
              <a:t>Demand Management System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Myriad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24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extLst>
              <a:ext uri="{FF2B5EF4-FFF2-40B4-BE49-F238E27FC236}">
                <a16:creationId xmlns:a16="http://schemas.microsoft.com/office/drawing/2014/main" xmlns="" id="{C0346886-648F-8740-B56D-14C770EB91CD}"/>
              </a:ext>
            </a:extLst>
          </p:cNvPr>
          <p:cNvSpPr/>
          <p:nvPr/>
        </p:nvSpPr>
        <p:spPr>
          <a:xfrm>
            <a:off x="0" y="510914"/>
            <a:ext cx="9486900" cy="96215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45E031-2836-1245-A060-113F05FEDF17}"/>
              </a:ext>
            </a:extLst>
          </p:cNvPr>
          <p:cNvSpPr txBox="1"/>
          <p:nvPr/>
        </p:nvSpPr>
        <p:spPr>
          <a:xfrm>
            <a:off x="273050" y="573865"/>
            <a:ext cx="1080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Myriad Pro Semibold" panose="020B0603030403020204" pitchFamily="34" charset="0"/>
              </a:rPr>
              <a:t>2019 Parking Costs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Myriad Pro Semibold" panose="020B0603030403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8693BCB9-DFB3-8647-8E7D-C70F901F25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412195"/>
              </p:ext>
            </p:extLst>
          </p:nvPr>
        </p:nvGraphicFramePr>
        <p:xfrm>
          <a:off x="383395" y="2040935"/>
          <a:ext cx="11218992" cy="3857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9664">
                  <a:extLst>
                    <a:ext uri="{9D8B030D-6E8A-4147-A177-3AD203B41FA5}">
                      <a16:colId xmlns:a16="http://schemas.microsoft.com/office/drawing/2014/main" xmlns="" val="3261286879"/>
                    </a:ext>
                  </a:extLst>
                </a:gridCol>
                <a:gridCol w="3739664">
                  <a:extLst>
                    <a:ext uri="{9D8B030D-6E8A-4147-A177-3AD203B41FA5}">
                      <a16:colId xmlns:a16="http://schemas.microsoft.com/office/drawing/2014/main" xmlns="" val="524226016"/>
                    </a:ext>
                  </a:extLst>
                </a:gridCol>
                <a:gridCol w="3739664">
                  <a:extLst>
                    <a:ext uri="{9D8B030D-6E8A-4147-A177-3AD203B41FA5}">
                      <a16:colId xmlns:a16="http://schemas.microsoft.com/office/drawing/2014/main" xmlns="" val="2599981072"/>
                    </a:ext>
                  </a:extLst>
                </a:gridCol>
              </a:tblGrid>
              <a:tr h="6159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Registration 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Current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Fall 2019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3510388"/>
                  </a:ext>
                </a:extLst>
              </a:tr>
              <a:tr h="11997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A—Faculty/Staff </a:t>
                      </a:r>
                      <a:r>
                        <a:rPr lang="en-US" sz="3200" i="1" dirty="0"/>
                        <a:t>Exempt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$80/year</a:t>
                      </a:r>
                    </a:p>
                    <a:p>
                      <a:pPr algn="ctr"/>
                      <a:r>
                        <a:rPr lang="en-US" sz="3200" dirty="0"/>
                        <a:t>$50/semester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$160/year</a:t>
                      </a:r>
                    </a:p>
                    <a:p>
                      <a:pPr algn="ctr"/>
                      <a:r>
                        <a:rPr lang="en-US" sz="3200" dirty="0"/>
                        <a:t>$100/semester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2121770"/>
                  </a:ext>
                </a:extLst>
              </a:tr>
              <a:tr h="3676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B—Faculty/Staff </a:t>
                      </a:r>
                      <a:br>
                        <a:rPr lang="en-US" sz="3200" dirty="0"/>
                      </a:br>
                      <a:r>
                        <a:rPr lang="en-US" sz="3200" i="1" dirty="0"/>
                        <a:t>Non-Exempt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$40/year</a:t>
                      </a:r>
                    </a:p>
                    <a:p>
                      <a:pPr algn="ctr"/>
                      <a:r>
                        <a:rPr lang="en-US" sz="3200" dirty="0"/>
                        <a:t>$20/semester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$80/year</a:t>
                      </a:r>
                    </a:p>
                    <a:p>
                      <a:pPr algn="ctr"/>
                      <a:r>
                        <a:rPr lang="en-US" sz="3200" dirty="0"/>
                        <a:t>$50/semester</a:t>
                      </a:r>
                    </a:p>
                    <a:p>
                      <a:pPr algn="ctr"/>
                      <a:r>
                        <a:rPr lang="en-US" sz="3200" dirty="0"/>
                        <a:t>$40/summer only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5792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666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FFA36A-2001-0C45-9E83-18F12155E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59"/>
            <a:ext cx="12310992" cy="6859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43648"/>
            <a:ext cx="12310992" cy="729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8800" b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Questions?</a:t>
            </a:r>
            <a:endParaRPr lang="en-US" sz="5400" b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416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</TotalTime>
  <Words>205</Words>
  <Application>Microsoft Office PowerPoint</Application>
  <PresentationFormat>Custom</PresentationFormat>
  <Paragraphs>50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Parking and Transportation A Master Plan: 2019-2024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Parking and Transportation A Master Plan: 2019-2024</dc:title>
  <dc:creator>Microsoft Office User</dc:creator>
  <cp:lastModifiedBy>Laura Kloberg</cp:lastModifiedBy>
  <cp:revision>43</cp:revision>
  <cp:lastPrinted>2019-03-12T13:49:32Z</cp:lastPrinted>
  <dcterms:created xsi:type="dcterms:W3CDTF">2019-03-07T15:45:25Z</dcterms:created>
  <dcterms:modified xsi:type="dcterms:W3CDTF">2019-03-25T16:31:13Z</dcterms:modified>
</cp:coreProperties>
</file>