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11"/>
  </p:notesMasterIdLst>
  <p:sldIdLst>
    <p:sldId id="265" r:id="rId3"/>
    <p:sldId id="317" r:id="rId4"/>
    <p:sldId id="257" r:id="rId5"/>
    <p:sldId id="271" r:id="rId6"/>
    <p:sldId id="320" r:id="rId7"/>
    <p:sldId id="318" r:id="rId8"/>
    <p:sldId id="321" r:id="rId9"/>
    <p:sldId id="312" r:id="rId10"/>
  </p:sldIdLst>
  <p:sldSz cx="24384000" cy="13716000"/>
  <p:notesSz cx="6858000" cy="9144000"/>
  <p:defaultTex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7392"/>
    <a:srgbClr val="33A9AF"/>
    <a:srgbClr val="C25252"/>
    <a:srgbClr val="DDD937"/>
    <a:srgbClr val="3C59D4"/>
    <a:srgbClr val="98B53D"/>
    <a:srgbClr val="AF4343"/>
    <a:srgbClr val="F5F5F5"/>
    <a:srgbClr val="EEEEEE"/>
    <a:srgbClr val="3386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88" autoAdjust="0"/>
    <p:restoredTop sz="86418" autoAdjust="0"/>
  </p:normalViewPr>
  <p:slideViewPr>
    <p:cSldViewPr snapToGrid="0">
      <p:cViewPr varScale="1">
        <p:scale>
          <a:sx n="65" d="100"/>
          <a:sy n="65" d="100"/>
        </p:scale>
        <p:origin x="320" y="2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3" d="100"/>
        <a:sy n="63" d="100"/>
      </p:scale>
      <p:origin x="0" y="-117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051A69-C562-4FC5-92DC-994CDC1376A2}" type="datetimeFigureOut">
              <a:rPr lang="en-US" smtClean="0"/>
              <a:t>2/28/19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747B73-6B03-4EF3-AD40-683CE00DABF6}" type="slidenum">
              <a:rPr lang="en-US" smtClean="0"/>
              <a:t>‹#›</a:t>
            </a:fld>
            <a:endParaRPr lang="en-US"/>
          </a:p>
        </p:txBody>
      </p:sp>
    </p:spTree>
    <p:extLst>
      <p:ext uri="{BB962C8B-B14F-4D97-AF65-F5344CB8AC3E}">
        <p14:creationId xmlns:p14="http://schemas.microsoft.com/office/powerpoint/2010/main" val="1300632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Script: Disciplines that focus on application of knowledge through Practice (often professional programs) there is a need to recognize that innovative work is happening “in the field”.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Professor of Practice recognizes industry leaders who have significant experience (10-15 years minimum) but may only have a Bachelor Degree or International Qualifications- they are often gifted teachers/ mentors within their own office or work environment.</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Samuel Mockbee, gold medal recipient of the AIA, professor at Yale and Harvard, founder Rural Studio has a BArch from Auburn…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C747B73-6B03-4EF3-AD40-683CE00DABF6}" type="slidenum">
              <a:rPr lang="en-US" smtClean="0"/>
              <a:t>2</a:t>
            </a:fld>
            <a:endParaRPr lang="en-US"/>
          </a:p>
        </p:txBody>
      </p:sp>
    </p:spTree>
    <p:extLst>
      <p:ext uri="{BB962C8B-B14F-4D97-AF65-F5344CB8AC3E}">
        <p14:creationId xmlns:p14="http://schemas.microsoft.com/office/powerpoint/2010/main" val="1649098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47B73-6B03-4EF3-AD40-683CE00DABF6}" type="slidenum">
              <a:rPr lang="en-US" smtClean="0"/>
              <a:t>3</a:t>
            </a:fld>
            <a:endParaRPr lang="en-US"/>
          </a:p>
        </p:txBody>
      </p:sp>
    </p:spTree>
    <p:extLst>
      <p:ext uri="{BB962C8B-B14F-4D97-AF65-F5344CB8AC3E}">
        <p14:creationId xmlns:p14="http://schemas.microsoft.com/office/powerpoint/2010/main" val="3914750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47B73-6B03-4EF3-AD40-683CE00DABF6}" type="slidenum">
              <a:rPr lang="en-US" smtClean="0"/>
              <a:t>5</a:t>
            </a:fld>
            <a:endParaRPr lang="en-US"/>
          </a:p>
        </p:txBody>
      </p:sp>
    </p:spTree>
    <p:extLst>
      <p:ext uri="{BB962C8B-B14F-4D97-AF65-F5344CB8AC3E}">
        <p14:creationId xmlns:p14="http://schemas.microsoft.com/office/powerpoint/2010/main" val="3093977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47B73-6B03-4EF3-AD40-683CE00DABF6}" type="slidenum">
              <a:rPr lang="en-US" smtClean="0"/>
              <a:t>6</a:t>
            </a:fld>
            <a:endParaRPr lang="en-US"/>
          </a:p>
        </p:txBody>
      </p:sp>
    </p:spTree>
    <p:extLst>
      <p:ext uri="{BB962C8B-B14F-4D97-AF65-F5344CB8AC3E}">
        <p14:creationId xmlns:p14="http://schemas.microsoft.com/office/powerpoint/2010/main" val="140686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47B73-6B03-4EF3-AD40-683CE00DABF6}" type="slidenum">
              <a:rPr lang="en-US" smtClean="0"/>
              <a:t>7</a:t>
            </a:fld>
            <a:endParaRPr lang="en-US"/>
          </a:p>
        </p:txBody>
      </p:sp>
    </p:spTree>
    <p:extLst>
      <p:ext uri="{BB962C8B-B14F-4D97-AF65-F5344CB8AC3E}">
        <p14:creationId xmlns:p14="http://schemas.microsoft.com/office/powerpoint/2010/main" val="886500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808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8">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F235FFA3-8183-40E6-893F-DAA77D63B14E}"/>
              </a:ext>
            </a:extLst>
          </p:cNvPr>
          <p:cNvSpPr>
            <a:spLocks noGrp="1" noChangeAspect="1"/>
          </p:cNvSpPr>
          <p:nvPr>
            <p:ph type="pic" sz="quarter" idx="13"/>
          </p:nvPr>
        </p:nvSpPr>
        <p:spPr>
          <a:xfrm>
            <a:off x="4334928" y="4716717"/>
            <a:ext cx="2775772" cy="2775772"/>
          </a:xfrm>
          <a:prstGeom prst="flowChartConnector">
            <a:avLst/>
          </a:prstGeom>
        </p:spPr>
        <p:txBody>
          <a:bodyPr>
            <a:normAutofit/>
          </a:bodyPr>
          <a:lstStyle>
            <a:lvl1pPr>
              <a:defRPr sz="1200"/>
            </a:lvl1pPr>
          </a:lstStyle>
          <a:p>
            <a:endParaRPr lang="en-US"/>
          </a:p>
        </p:txBody>
      </p:sp>
    </p:spTree>
    <p:extLst>
      <p:ext uri="{BB962C8B-B14F-4D97-AF65-F5344CB8AC3E}">
        <p14:creationId xmlns:p14="http://schemas.microsoft.com/office/powerpoint/2010/main" val="3000738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9">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F427111-781C-44E8-80A3-884878D3ED8E}"/>
              </a:ext>
            </a:extLst>
          </p:cNvPr>
          <p:cNvSpPr>
            <a:spLocks noGrp="1" noChangeAspect="1"/>
          </p:cNvSpPr>
          <p:nvPr>
            <p:ph type="pic" sz="quarter" idx="13"/>
          </p:nvPr>
        </p:nvSpPr>
        <p:spPr>
          <a:xfrm>
            <a:off x="4500516" y="3885841"/>
            <a:ext cx="2775772" cy="2775772"/>
          </a:xfrm>
          <a:prstGeom prst="flowChartConnector">
            <a:avLst/>
          </a:prstGeom>
        </p:spPr>
        <p:txBody>
          <a:bodyPr>
            <a:normAutofit/>
          </a:bodyPr>
          <a:lstStyle>
            <a:lvl1pPr>
              <a:defRPr sz="1200"/>
            </a:lvl1pPr>
          </a:lstStyle>
          <a:p>
            <a:endParaRPr lang="en-US"/>
          </a:p>
        </p:txBody>
      </p:sp>
      <p:sp>
        <p:nvSpPr>
          <p:cNvPr id="8" name="Picture Placeholder 6">
            <a:extLst>
              <a:ext uri="{FF2B5EF4-FFF2-40B4-BE49-F238E27FC236}">
                <a16:creationId xmlns:a16="http://schemas.microsoft.com/office/drawing/2014/main" id="{8D1FE74B-2324-49CE-9CAA-50A52CE5EF00}"/>
              </a:ext>
            </a:extLst>
          </p:cNvPr>
          <p:cNvSpPr>
            <a:spLocks noGrp="1" noChangeAspect="1"/>
          </p:cNvSpPr>
          <p:nvPr>
            <p:ph type="pic" sz="quarter" idx="14"/>
          </p:nvPr>
        </p:nvSpPr>
        <p:spPr>
          <a:xfrm>
            <a:off x="8661138" y="3885841"/>
            <a:ext cx="2775772" cy="2775772"/>
          </a:xfrm>
          <a:prstGeom prst="flowChartConnector">
            <a:avLst/>
          </a:prstGeom>
        </p:spPr>
        <p:txBody>
          <a:bodyPr>
            <a:normAutofit/>
          </a:bodyPr>
          <a:lstStyle>
            <a:lvl1pPr>
              <a:defRPr sz="1200"/>
            </a:lvl1pPr>
          </a:lstStyle>
          <a:p>
            <a:endParaRPr lang="en-US"/>
          </a:p>
        </p:txBody>
      </p:sp>
      <p:sp>
        <p:nvSpPr>
          <p:cNvPr id="9" name="Picture Placeholder 6">
            <a:extLst>
              <a:ext uri="{FF2B5EF4-FFF2-40B4-BE49-F238E27FC236}">
                <a16:creationId xmlns:a16="http://schemas.microsoft.com/office/drawing/2014/main" id="{964C6754-0245-481C-8C2A-4BB585031065}"/>
              </a:ext>
            </a:extLst>
          </p:cNvPr>
          <p:cNvSpPr>
            <a:spLocks noGrp="1" noChangeAspect="1"/>
          </p:cNvSpPr>
          <p:nvPr>
            <p:ph type="pic" sz="quarter" idx="15"/>
          </p:nvPr>
        </p:nvSpPr>
        <p:spPr>
          <a:xfrm>
            <a:off x="12821760" y="3885841"/>
            <a:ext cx="2775772" cy="2775772"/>
          </a:xfrm>
          <a:prstGeom prst="flowChartConnector">
            <a:avLst/>
          </a:prstGeom>
        </p:spPr>
        <p:txBody>
          <a:bodyPr>
            <a:normAutofit/>
          </a:bodyPr>
          <a:lstStyle>
            <a:lvl1pPr>
              <a:defRPr sz="1200"/>
            </a:lvl1pPr>
          </a:lstStyle>
          <a:p>
            <a:endParaRPr lang="en-US"/>
          </a:p>
        </p:txBody>
      </p:sp>
      <p:sp>
        <p:nvSpPr>
          <p:cNvPr id="10" name="Picture Placeholder 6">
            <a:extLst>
              <a:ext uri="{FF2B5EF4-FFF2-40B4-BE49-F238E27FC236}">
                <a16:creationId xmlns:a16="http://schemas.microsoft.com/office/drawing/2014/main" id="{616609CC-375D-40F4-B270-A515B9DDE3A5}"/>
              </a:ext>
            </a:extLst>
          </p:cNvPr>
          <p:cNvSpPr>
            <a:spLocks noGrp="1" noChangeAspect="1"/>
          </p:cNvSpPr>
          <p:nvPr>
            <p:ph type="pic" sz="quarter" idx="16"/>
          </p:nvPr>
        </p:nvSpPr>
        <p:spPr>
          <a:xfrm>
            <a:off x="16982381" y="3885841"/>
            <a:ext cx="2775772" cy="2775772"/>
          </a:xfrm>
          <a:prstGeom prst="flowChartConnector">
            <a:avLst/>
          </a:prstGeom>
        </p:spPr>
        <p:txBody>
          <a:bodyPr>
            <a:normAutofit/>
          </a:bodyPr>
          <a:lstStyle>
            <a:lvl1pPr>
              <a:defRPr sz="1200"/>
            </a:lvl1pPr>
          </a:lstStyle>
          <a:p>
            <a:endParaRPr lang="en-US"/>
          </a:p>
        </p:txBody>
      </p:sp>
    </p:spTree>
    <p:extLst>
      <p:ext uri="{BB962C8B-B14F-4D97-AF65-F5344CB8AC3E}">
        <p14:creationId xmlns:p14="http://schemas.microsoft.com/office/powerpoint/2010/main" val="1941631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allery">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07450A10-ECCB-4BFA-9B9B-BE73BC2B0604}"/>
              </a:ext>
            </a:extLst>
          </p:cNvPr>
          <p:cNvSpPr>
            <a:spLocks noGrp="1"/>
          </p:cNvSpPr>
          <p:nvPr>
            <p:ph type="pic" sz="quarter" idx="10"/>
          </p:nvPr>
        </p:nvSpPr>
        <p:spPr>
          <a:xfrm>
            <a:off x="3258951" y="3844998"/>
            <a:ext cx="5840131" cy="2387979"/>
          </a:xfrm>
          <a:prstGeom prst="rect">
            <a:avLst/>
          </a:prstGeom>
        </p:spPr>
        <p:txBody>
          <a:bodyPr/>
          <a:lstStyle/>
          <a:p>
            <a:endParaRPr lang="en-US"/>
          </a:p>
        </p:txBody>
      </p:sp>
      <p:sp>
        <p:nvSpPr>
          <p:cNvPr id="14" name="Picture Placeholder 12">
            <a:extLst>
              <a:ext uri="{FF2B5EF4-FFF2-40B4-BE49-F238E27FC236}">
                <a16:creationId xmlns:a16="http://schemas.microsoft.com/office/drawing/2014/main" id="{7EBE09AB-2131-44AD-BFF7-1ECFDF67292E}"/>
              </a:ext>
            </a:extLst>
          </p:cNvPr>
          <p:cNvSpPr>
            <a:spLocks noGrp="1"/>
          </p:cNvSpPr>
          <p:nvPr>
            <p:ph type="pic" sz="quarter" idx="11"/>
          </p:nvPr>
        </p:nvSpPr>
        <p:spPr>
          <a:xfrm>
            <a:off x="9192353" y="3844998"/>
            <a:ext cx="5840131" cy="2387979"/>
          </a:xfrm>
          <a:prstGeom prst="rect">
            <a:avLst/>
          </a:prstGeom>
        </p:spPr>
        <p:txBody>
          <a:bodyPr/>
          <a:lstStyle/>
          <a:p>
            <a:endParaRPr lang="en-US"/>
          </a:p>
        </p:txBody>
      </p:sp>
      <p:sp>
        <p:nvSpPr>
          <p:cNvPr id="15" name="Picture Placeholder 12">
            <a:extLst>
              <a:ext uri="{FF2B5EF4-FFF2-40B4-BE49-F238E27FC236}">
                <a16:creationId xmlns:a16="http://schemas.microsoft.com/office/drawing/2014/main" id="{23DE6988-A592-4120-A5D4-ECBAF695874E}"/>
              </a:ext>
            </a:extLst>
          </p:cNvPr>
          <p:cNvSpPr>
            <a:spLocks noGrp="1"/>
          </p:cNvSpPr>
          <p:nvPr>
            <p:ph type="pic" sz="quarter" idx="12"/>
          </p:nvPr>
        </p:nvSpPr>
        <p:spPr>
          <a:xfrm>
            <a:off x="15125754" y="3844998"/>
            <a:ext cx="5840131" cy="2387979"/>
          </a:xfrm>
          <a:prstGeom prst="rect">
            <a:avLst/>
          </a:prstGeom>
        </p:spPr>
        <p:txBody>
          <a:bodyPr/>
          <a:lstStyle/>
          <a:p>
            <a:endParaRPr lang="en-US"/>
          </a:p>
        </p:txBody>
      </p:sp>
      <p:sp>
        <p:nvSpPr>
          <p:cNvPr id="16" name="Picture Placeholder 12">
            <a:extLst>
              <a:ext uri="{FF2B5EF4-FFF2-40B4-BE49-F238E27FC236}">
                <a16:creationId xmlns:a16="http://schemas.microsoft.com/office/drawing/2014/main" id="{BE8C1B3B-6289-4AB0-8EC6-603FB9017D8D}"/>
              </a:ext>
            </a:extLst>
          </p:cNvPr>
          <p:cNvSpPr>
            <a:spLocks noGrp="1"/>
          </p:cNvSpPr>
          <p:nvPr>
            <p:ph type="pic" sz="quarter" idx="13"/>
          </p:nvPr>
        </p:nvSpPr>
        <p:spPr>
          <a:xfrm>
            <a:off x="3258951" y="6305340"/>
            <a:ext cx="5840131" cy="2387979"/>
          </a:xfrm>
          <a:prstGeom prst="rect">
            <a:avLst/>
          </a:prstGeom>
        </p:spPr>
        <p:txBody>
          <a:bodyPr/>
          <a:lstStyle/>
          <a:p>
            <a:endParaRPr lang="en-US"/>
          </a:p>
        </p:txBody>
      </p:sp>
      <p:sp>
        <p:nvSpPr>
          <p:cNvPr id="17" name="Picture Placeholder 12">
            <a:extLst>
              <a:ext uri="{FF2B5EF4-FFF2-40B4-BE49-F238E27FC236}">
                <a16:creationId xmlns:a16="http://schemas.microsoft.com/office/drawing/2014/main" id="{C4886DE0-7C42-4B51-A2FA-0BC4B15EFC62}"/>
              </a:ext>
            </a:extLst>
          </p:cNvPr>
          <p:cNvSpPr>
            <a:spLocks noGrp="1"/>
          </p:cNvSpPr>
          <p:nvPr>
            <p:ph type="pic" sz="quarter" idx="14"/>
          </p:nvPr>
        </p:nvSpPr>
        <p:spPr>
          <a:xfrm>
            <a:off x="9192353" y="6305340"/>
            <a:ext cx="5840131" cy="2387979"/>
          </a:xfrm>
          <a:prstGeom prst="rect">
            <a:avLst/>
          </a:prstGeom>
        </p:spPr>
        <p:txBody>
          <a:bodyPr/>
          <a:lstStyle/>
          <a:p>
            <a:endParaRPr lang="en-US"/>
          </a:p>
        </p:txBody>
      </p:sp>
      <p:sp>
        <p:nvSpPr>
          <p:cNvPr id="18" name="Picture Placeholder 12">
            <a:extLst>
              <a:ext uri="{FF2B5EF4-FFF2-40B4-BE49-F238E27FC236}">
                <a16:creationId xmlns:a16="http://schemas.microsoft.com/office/drawing/2014/main" id="{D6709AF8-7EB5-4D71-A526-A9542F50A3D4}"/>
              </a:ext>
            </a:extLst>
          </p:cNvPr>
          <p:cNvSpPr>
            <a:spLocks noGrp="1"/>
          </p:cNvSpPr>
          <p:nvPr>
            <p:ph type="pic" sz="quarter" idx="15"/>
          </p:nvPr>
        </p:nvSpPr>
        <p:spPr>
          <a:xfrm>
            <a:off x="15125754" y="6305340"/>
            <a:ext cx="5840131" cy="2387979"/>
          </a:xfrm>
          <a:prstGeom prst="rect">
            <a:avLst/>
          </a:prstGeom>
        </p:spPr>
        <p:txBody>
          <a:bodyPr/>
          <a:lstStyle/>
          <a:p>
            <a:endParaRPr lang="en-US"/>
          </a:p>
        </p:txBody>
      </p:sp>
      <p:sp>
        <p:nvSpPr>
          <p:cNvPr id="19" name="Picture Placeholder 12">
            <a:extLst>
              <a:ext uri="{FF2B5EF4-FFF2-40B4-BE49-F238E27FC236}">
                <a16:creationId xmlns:a16="http://schemas.microsoft.com/office/drawing/2014/main" id="{FCC8EED7-57B4-4D92-A6BC-C7404BC18884}"/>
              </a:ext>
            </a:extLst>
          </p:cNvPr>
          <p:cNvSpPr>
            <a:spLocks noGrp="1"/>
          </p:cNvSpPr>
          <p:nvPr>
            <p:ph type="pic" sz="quarter" idx="16"/>
          </p:nvPr>
        </p:nvSpPr>
        <p:spPr>
          <a:xfrm>
            <a:off x="3258951" y="8765680"/>
            <a:ext cx="5840131" cy="2387979"/>
          </a:xfrm>
          <a:prstGeom prst="rect">
            <a:avLst/>
          </a:prstGeom>
        </p:spPr>
        <p:txBody>
          <a:bodyPr/>
          <a:lstStyle/>
          <a:p>
            <a:endParaRPr lang="en-US"/>
          </a:p>
        </p:txBody>
      </p:sp>
      <p:sp>
        <p:nvSpPr>
          <p:cNvPr id="20" name="Picture Placeholder 12">
            <a:extLst>
              <a:ext uri="{FF2B5EF4-FFF2-40B4-BE49-F238E27FC236}">
                <a16:creationId xmlns:a16="http://schemas.microsoft.com/office/drawing/2014/main" id="{49F2DCFC-A25D-426D-AFF7-4B98048E689F}"/>
              </a:ext>
            </a:extLst>
          </p:cNvPr>
          <p:cNvSpPr>
            <a:spLocks noGrp="1"/>
          </p:cNvSpPr>
          <p:nvPr>
            <p:ph type="pic" sz="quarter" idx="17"/>
          </p:nvPr>
        </p:nvSpPr>
        <p:spPr>
          <a:xfrm>
            <a:off x="9192353" y="8765680"/>
            <a:ext cx="5840131" cy="2387979"/>
          </a:xfrm>
          <a:prstGeom prst="rect">
            <a:avLst/>
          </a:prstGeom>
        </p:spPr>
        <p:txBody>
          <a:bodyPr/>
          <a:lstStyle/>
          <a:p>
            <a:endParaRPr lang="en-US"/>
          </a:p>
        </p:txBody>
      </p:sp>
      <p:sp>
        <p:nvSpPr>
          <p:cNvPr id="21" name="Picture Placeholder 12">
            <a:extLst>
              <a:ext uri="{FF2B5EF4-FFF2-40B4-BE49-F238E27FC236}">
                <a16:creationId xmlns:a16="http://schemas.microsoft.com/office/drawing/2014/main" id="{3F3EC3BC-AD98-46F1-84CD-5563EF469AD1}"/>
              </a:ext>
            </a:extLst>
          </p:cNvPr>
          <p:cNvSpPr>
            <a:spLocks noGrp="1"/>
          </p:cNvSpPr>
          <p:nvPr>
            <p:ph type="pic" sz="quarter" idx="18"/>
          </p:nvPr>
        </p:nvSpPr>
        <p:spPr>
          <a:xfrm>
            <a:off x="15125754" y="8765680"/>
            <a:ext cx="5840131" cy="2387979"/>
          </a:xfrm>
          <a:prstGeom prst="rect">
            <a:avLst/>
          </a:prstGeom>
        </p:spPr>
        <p:txBody>
          <a:bodyPr/>
          <a:lstStyle/>
          <a:p>
            <a:endParaRPr lang="en-US"/>
          </a:p>
        </p:txBody>
      </p:sp>
    </p:spTree>
    <p:extLst>
      <p:ext uri="{BB962C8B-B14F-4D97-AF65-F5344CB8AC3E}">
        <p14:creationId xmlns:p14="http://schemas.microsoft.com/office/powerpoint/2010/main" val="1066638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ockup Photo Slide 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F73225D-30CB-4E1C-B103-7028DF3AA1B8}"/>
              </a:ext>
            </a:extLst>
          </p:cNvPr>
          <p:cNvSpPr>
            <a:spLocks noGrp="1"/>
          </p:cNvSpPr>
          <p:nvPr>
            <p:ph type="pic" sz="quarter" idx="10"/>
          </p:nvPr>
        </p:nvSpPr>
        <p:spPr>
          <a:xfrm>
            <a:off x="15143846" y="3827051"/>
            <a:ext cx="9240154" cy="5545207"/>
          </a:xfrm>
          <a:prstGeom prst="rect">
            <a:avLst/>
          </a:prstGeom>
        </p:spPr>
        <p:txBody>
          <a:bodyPr/>
          <a:lstStyle/>
          <a:p>
            <a:endParaRPr lang="en-US"/>
          </a:p>
        </p:txBody>
      </p:sp>
    </p:spTree>
    <p:extLst>
      <p:ext uri="{BB962C8B-B14F-4D97-AF65-F5344CB8AC3E}">
        <p14:creationId xmlns:p14="http://schemas.microsoft.com/office/powerpoint/2010/main" val="3719649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F16AA57-53FF-4D96-A27D-77BCD1DB7678}"/>
              </a:ext>
            </a:extLst>
          </p:cNvPr>
          <p:cNvSpPr>
            <a:spLocks noGrp="1"/>
          </p:cNvSpPr>
          <p:nvPr>
            <p:ph type="pic" sz="quarter" idx="10"/>
          </p:nvPr>
        </p:nvSpPr>
        <p:spPr>
          <a:xfrm>
            <a:off x="15764201" y="3942756"/>
            <a:ext cx="4689922" cy="6251845"/>
          </a:xfrm>
          <a:prstGeom prst="rect">
            <a:avLst/>
          </a:prstGeom>
        </p:spPr>
        <p:txBody>
          <a:bodyPr/>
          <a:lstStyle/>
          <a:p>
            <a:endParaRPr lang="en-US"/>
          </a:p>
        </p:txBody>
      </p:sp>
    </p:spTree>
    <p:extLst>
      <p:ext uri="{BB962C8B-B14F-4D97-AF65-F5344CB8AC3E}">
        <p14:creationId xmlns:p14="http://schemas.microsoft.com/office/powerpoint/2010/main" val="3486433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Phot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7DA2383-6D9F-4AE6-B191-27B58B49BF87}"/>
              </a:ext>
            </a:extLst>
          </p:cNvPr>
          <p:cNvSpPr>
            <a:spLocks noGrp="1"/>
          </p:cNvSpPr>
          <p:nvPr>
            <p:ph type="pic" sz="quarter" idx="10"/>
          </p:nvPr>
        </p:nvSpPr>
        <p:spPr>
          <a:xfrm>
            <a:off x="0" y="0"/>
            <a:ext cx="24384000" cy="13716000"/>
          </a:xfrm>
          <a:prstGeom prst="rect">
            <a:avLst/>
          </a:prstGeom>
        </p:spPr>
        <p:txBody>
          <a:bodyPr/>
          <a:lstStyle/>
          <a:p>
            <a:endParaRPr lang="en-US"/>
          </a:p>
        </p:txBody>
      </p:sp>
    </p:spTree>
    <p:extLst>
      <p:ext uri="{BB962C8B-B14F-4D97-AF65-F5344CB8AC3E}">
        <p14:creationId xmlns:p14="http://schemas.microsoft.com/office/powerpoint/2010/main" val="351911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36ECFD8B-6E45-4A1C-B557-BEC7C4A712ED}"/>
              </a:ext>
            </a:extLst>
          </p:cNvPr>
          <p:cNvSpPr>
            <a:spLocks noGrp="1"/>
          </p:cNvSpPr>
          <p:nvPr>
            <p:ph type="pic" sz="quarter" idx="10"/>
          </p:nvPr>
        </p:nvSpPr>
        <p:spPr>
          <a:xfrm>
            <a:off x="13142913" y="3454400"/>
            <a:ext cx="7805737" cy="7624763"/>
          </a:xfrm>
          <a:prstGeom prst="rect">
            <a:avLst/>
          </a:prstGeom>
        </p:spPr>
        <p:txBody>
          <a:bodyPr/>
          <a:lstStyle/>
          <a:p>
            <a:endParaRPr lang="en-US"/>
          </a:p>
        </p:txBody>
      </p:sp>
    </p:spTree>
    <p:extLst>
      <p:ext uri="{BB962C8B-B14F-4D97-AF65-F5344CB8AC3E}">
        <p14:creationId xmlns:p14="http://schemas.microsoft.com/office/powerpoint/2010/main" val="3942306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205F2CDE-0CF2-47A8-BCCE-57F33D1FA8B6}"/>
              </a:ext>
            </a:extLst>
          </p:cNvPr>
          <p:cNvSpPr>
            <a:spLocks noGrp="1"/>
          </p:cNvSpPr>
          <p:nvPr>
            <p:ph type="pic" sz="quarter" idx="10"/>
          </p:nvPr>
        </p:nvSpPr>
        <p:spPr>
          <a:xfrm>
            <a:off x="0" y="4706938"/>
            <a:ext cx="24377650" cy="5391150"/>
          </a:xfrm>
          <a:prstGeom prst="rect">
            <a:avLst/>
          </a:prstGeom>
        </p:spPr>
        <p:txBody>
          <a:bodyPr/>
          <a:lstStyle/>
          <a:p>
            <a:endParaRPr lang="en-US"/>
          </a:p>
        </p:txBody>
      </p:sp>
    </p:spTree>
    <p:extLst>
      <p:ext uri="{BB962C8B-B14F-4D97-AF65-F5344CB8AC3E}">
        <p14:creationId xmlns:p14="http://schemas.microsoft.com/office/powerpoint/2010/main" val="1305475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46" name="Picture Placeholder 45">
            <a:extLst>
              <a:ext uri="{FF2B5EF4-FFF2-40B4-BE49-F238E27FC236}">
                <a16:creationId xmlns:a16="http://schemas.microsoft.com/office/drawing/2014/main" id="{D27C8BF4-749C-4822-A903-DB76A7BCB229}"/>
              </a:ext>
            </a:extLst>
          </p:cNvPr>
          <p:cNvSpPr>
            <a:spLocks noGrp="1"/>
          </p:cNvSpPr>
          <p:nvPr>
            <p:ph type="pic" sz="quarter" idx="10"/>
          </p:nvPr>
        </p:nvSpPr>
        <p:spPr>
          <a:xfrm>
            <a:off x="-1" y="-1"/>
            <a:ext cx="24383999" cy="6463145"/>
          </a:xfrm>
          <a:prstGeom prst="rect">
            <a:avLst/>
          </a:prstGeom>
        </p:spPr>
        <p:txBody>
          <a:bodyPr/>
          <a:lstStyle/>
          <a:p>
            <a:endParaRPr lang="en-US"/>
          </a:p>
        </p:txBody>
      </p:sp>
    </p:spTree>
    <p:extLst>
      <p:ext uri="{BB962C8B-B14F-4D97-AF65-F5344CB8AC3E}">
        <p14:creationId xmlns:p14="http://schemas.microsoft.com/office/powerpoint/2010/main" val="283236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Slide 4">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2586C1BE-39FA-465B-8523-DBA04339CC19}"/>
              </a:ext>
            </a:extLst>
          </p:cNvPr>
          <p:cNvSpPr>
            <a:spLocks noGrp="1"/>
          </p:cNvSpPr>
          <p:nvPr>
            <p:ph type="pic" sz="quarter" idx="10"/>
          </p:nvPr>
        </p:nvSpPr>
        <p:spPr>
          <a:xfrm>
            <a:off x="3696827" y="4006998"/>
            <a:ext cx="3428903" cy="3410916"/>
          </a:xfrm>
          <a:prstGeom prst="rect">
            <a:avLst/>
          </a:prstGeom>
        </p:spPr>
        <p:txBody>
          <a:bodyPr/>
          <a:lstStyle/>
          <a:p>
            <a:endParaRPr lang="en-US"/>
          </a:p>
        </p:txBody>
      </p:sp>
      <p:sp>
        <p:nvSpPr>
          <p:cNvPr id="21" name="Picture Placeholder 20">
            <a:extLst>
              <a:ext uri="{FF2B5EF4-FFF2-40B4-BE49-F238E27FC236}">
                <a16:creationId xmlns:a16="http://schemas.microsoft.com/office/drawing/2014/main" id="{EA2C39D3-5FCC-43BB-AA57-EE11F04AA197}"/>
              </a:ext>
            </a:extLst>
          </p:cNvPr>
          <p:cNvSpPr>
            <a:spLocks noGrp="1"/>
          </p:cNvSpPr>
          <p:nvPr>
            <p:ph type="pic" sz="quarter" idx="11"/>
          </p:nvPr>
        </p:nvSpPr>
        <p:spPr>
          <a:xfrm>
            <a:off x="7102462" y="7417915"/>
            <a:ext cx="3422770" cy="3410919"/>
          </a:xfrm>
          <a:prstGeom prst="rect">
            <a:avLst/>
          </a:prstGeom>
        </p:spPr>
        <p:txBody>
          <a:bodyPr/>
          <a:lstStyle/>
          <a:p>
            <a:endParaRPr lang="en-US" dirty="0"/>
          </a:p>
        </p:txBody>
      </p:sp>
      <p:sp>
        <p:nvSpPr>
          <p:cNvPr id="23" name="Picture Placeholder 22">
            <a:extLst>
              <a:ext uri="{FF2B5EF4-FFF2-40B4-BE49-F238E27FC236}">
                <a16:creationId xmlns:a16="http://schemas.microsoft.com/office/drawing/2014/main" id="{0125B9A9-A304-4948-8E85-6BF162A5F8DF}"/>
              </a:ext>
            </a:extLst>
          </p:cNvPr>
          <p:cNvSpPr>
            <a:spLocks noGrp="1"/>
          </p:cNvSpPr>
          <p:nvPr>
            <p:ph type="pic" sz="quarter" idx="12"/>
          </p:nvPr>
        </p:nvSpPr>
        <p:spPr>
          <a:xfrm>
            <a:off x="10525232" y="4006998"/>
            <a:ext cx="3388489" cy="3410918"/>
          </a:xfrm>
          <a:prstGeom prst="rect">
            <a:avLst/>
          </a:prstGeom>
        </p:spPr>
        <p:txBody>
          <a:bodyPr/>
          <a:lstStyle/>
          <a:p>
            <a:endParaRPr lang="en-US"/>
          </a:p>
        </p:txBody>
      </p:sp>
      <p:sp>
        <p:nvSpPr>
          <p:cNvPr id="25" name="Picture Placeholder 24">
            <a:extLst>
              <a:ext uri="{FF2B5EF4-FFF2-40B4-BE49-F238E27FC236}">
                <a16:creationId xmlns:a16="http://schemas.microsoft.com/office/drawing/2014/main" id="{4981E5D0-5494-4CC0-897A-44AA5FCFC2FA}"/>
              </a:ext>
            </a:extLst>
          </p:cNvPr>
          <p:cNvSpPr>
            <a:spLocks noGrp="1"/>
          </p:cNvSpPr>
          <p:nvPr>
            <p:ph type="pic" sz="quarter" idx="13"/>
          </p:nvPr>
        </p:nvSpPr>
        <p:spPr>
          <a:xfrm>
            <a:off x="13902305" y="7417917"/>
            <a:ext cx="3410918" cy="3410918"/>
          </a:xfrm>
          <a:prstGeom prst="rect">
            <a:avLst/>
          </a:prstGeom>
        </p:spPr>
        <p:txBody>
          <a:bodyPr/>
          <a:lstStyle/>
          <a:p>
            <a:endParaRPr lang="en-US"/>
          </a:p>
        </p:txBody>
      </p:sp>
      <p:sp>
        <p:nvSpPr>
          <p:cNvPr id="27" name="Picture Placeholder 26">
            <a:extLst>
              <a:ext uri="{FF2B5EF4-FFF2-40B4-BE49-F238E27FC236}">
                <a16:creationId xmlns:a16="http://schemas.microsoft.com/office/drawing/2014/main" id="{8F99BA00-B12B-49B2-9F7E-AA94074E69FD}"/>
              </a:ext>
            </a:extLst>
          </p:cNvPr>
          <p:cNvSpPr>
            <a:spLocks noGrp="1"/>
          </p:cNvSpPr>
          <p:nvPr>
            <p:ph type="pic" sz="quarter" idx="14"/>
          </p:nvPr>
        </p:nvSpPr>
        <p:spPr>
          <a:xfrm>
            <a:off x="17323796" y="4006997"/>
            <a:ext cx="3388489" cy="3410918"/>
          </a:xfrm>
          <a:prstGeom prst="rect">
            <a:avLst/>
          </a:prstGeom>
        </p:spPr>
        <p:txBody>
          <a:bodyPr/>
          <a:lstStyle/>
          <a:p>
            <a:endParaRPr lang="en-US"/>
          </a:p>
        </p:txBody>
      </p:sp>
    </p:spTree>
    <p:extLst>
      <p:ext uri="{BB962C8B-B14F-4D97-AF65-F5344CB8AC3E}">
        <p14:creationId xmlns:p14="http://schemas.microsoft.com/office/powerpoint/2010/main" val="877056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Slide 5">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0E912C3-5CB8-489B-92A1-197EBBFF2989}"/>
              </a:ext>
            </a:extLst>
          </p:cNvPr>
          <p:cNvSpPr>
            <a:spLocks noGrp="1"/>
          </p:cNvSpPr>
          <p:nvPr>
            <p:ph type="pic" sz="quarter" idx="10"/>
          </p:nvPr>
        </p:nvSpPr>
        <p:spPr>
          <a:xfrm>
            <a:off x="4537329" y="4229637"/>
            <a:ext cx="3410918" cy="3410917"/>
          </a:xfrm>
          <a:prstGeom prst="rect">
            <a:avLst/>
          </a:prstGeom>
        </p:spPr>
        <p:txBody>
          <a:bodyPr/>
          <a:lstStyle/>
          <a:p>
            <a:endParaRPr lang="en-US"/>
          </a:p>
        </p:txBody>
      </p:sp>
      <p:sp>
        <p:nvSpPr>
          <p:cNvPr id="9" name="Picture Placeholder 7">
            <a:extLst>
              <a:ext uri="{FF2B5EF4-FFF2-40B4-BE49-F238E27FC236}">
                <a16:creationId xmlns:a16="http://schemas.microsoft.com/office/drawing/2014/main" id="{65642BF7-0054-4162-94A2-C7FAF2BC361C}"/>
              </a:ext>
            </a:extLst>
          </p:cNvPr>
          <p:cNvSpPr>
            <a:spLocks noGrp="1"/>
          </p:cNvSpPr>
          <p:nvPr>
            <p:ph type="pic" sz="quarter" idx="11"/>
          </p:nvPr>
        </p:nvSpPr>
        <p:spPr>
          <a:xfrm>
            <a:off x="8453778" y="4229637"/>
            <a:ext cx="3410918" cy="3410917"/>
          </a:xfrm>
          <a:prstGeom prst="rect">
            <a:avLst/>
          </a:prstGeom>
        </p:spPr>
        <p:txBody>
          <a:bodyPr/>
          <a:lstStyle/>
          <a:p>
            <a:endParaRPr lang="en-US"/>
          </a:p>
        </p:txBody>
      </p:sp>
      <p:sp>
        <p:nvSpPr>
          <p:cNvPr id="10" name="Picture Placeholder 7">
            <a:extLst>
              <a:ext uri="{FF2B5EF4-FFF2-40B4-BE49-F238E27FC236}">
                <a16:creationId xmlns:a16="http://schemas.microsoft.com/office/drawing/2014/main" id="{5E2C8E39-3858-4141-AFFB-D691C0A80B38}"/>
              </a:ext>
            </a:extLst>
          </p:cNvPr>
          <p:cNvSpPr>
            <a:spLocks noGrp="1"/>
          </p:cNvSpPr>
          <p:nvPr>
            <p:ph type="pic" sz="quarter" idx="12"/>
          </p:nvPr>
        </p:nvSpPr>
        <p:spPr>
          <a:xfrm>
            <a:off x="12370228" y="4229637"/>
            <a:ext cx="3410918" cy="3410917"/>
          </a:xfrm>
          <a:prstGeom prst="rect">
            <a:avLst/>
          </a:prstGeom>
        </p:spPr>
        <p:txBody>
          <a:bodyPr/>
          <a:lstStyle/>
          <a:p>
            <a:endParaRPr lang="en-US"/>
          </a:p>
        </p:txBody>
      </p:sp>
      <p:sp>
        <p:nvSpPr>
          <p:cNvPr id="11" name="Picture Placeholder 7">
            <a:extLst>
              <a:ext uri="{FF2B5EF4-FFF2-40B4-BE49-F238E27FC236}">
                <a16:creationId xmlns:a16="http://schemas.microsoft.com/office/drawing/2014/main" id="{1359B28A-A07E-4217-9CBC-D98289C1031B}"/>
              </a:ext>
            </a:extLst>
          </p:cNvPr>
          <p:cNvSpPr>
            <a:spLocks noGrp="1"/>
          </p:cNvSpPr>
          <p:nvPr>
            <p:ph type="pic" sz="quarter" idx="13"/>
          </p:nvPr>
        </p:nvSpPr>
        <p:spPr>
          <a:xfrm>
            <a:off x="16286678" y="4229637"/>
            <a:ext cx="3410918" cy="3410917"/>
          </a:xfrm>
          <a:prstGeom prst="rect">
            <a:avLst/>
          </a:prstGeom>
        </p:spPr>
        <p:txBody>
          <a:bodyPr/>
          <a:lstStyle/>
          <a:p>
            <a:endParaRPr lang="en-US"/>
          </a:p>
        </p:txBody>
      </p:sp>
    </p:spTree>
    <p:extLst>
      <p:ext uri="{BB962C8B-B14F-4D97-AF65-F5344CB8AC3E}">
        <p14:creationId xmlns:p14="http://schemas.microsoft.com/office/powerpoint/2010/main" val="1259213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Slide 6">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2FEE319-5A19-4A0D-98E6-2AD18D3B58F1}"/>
              </a:ext>
            </a:extLst>
          </p:cNvPr>
          <p:cNvSpPr>
            <a:spLocks noGrp="1"/>
          </p:cNvSpPr>
          <p:nvPr>
            <p:ph type="pic" sz="quarter" idx="10"/>
          </p:nvPr>
        </p:nvSpPr>
        <p:spPr>
          <a:xfrm>
            <a:off x="4537329" y="4901678"/>
            <a:ext cx="2434330" cy="2434330"/>
          </a:xfrm>
          <a:prstGeom prst="rect">
            <a:avLst/>
          </a:prstGeom>
        </p:spPr>
        <p:txBody>
          <a:bodyPr/>
          <a:lstStyle/>
          <a:p>
            <a:endParaRPr lang="en-US"/>
          </a:p>
        </p:txBody>
      </p:sp>
    </p:spTree>
    <p:extLst>
      <p:ext uri="{BB962C8B-B14F-4D97-AF65-F5344CB8AC3E}">
        <p14:creationId xmlns:p14="http://schemas.microsoft.com/office/powerpoint/2010/main" val="3050191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Slide 7">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6D3B994-2D9F-4760-8C05-50C604073898}"/>
              </a:ext>
            </a:extLst>
          </p:cNvPr>
          <p:cNvSpPr>
            <a:spLocks noGrp="1"/>
          </p:cNvSpPr>
          <p:nvPr>
            <p:ph type="pic" sz="quarter" idx="10"/>
          </p:nvPr>
        </p:nvSpPr>
        <p:spPr>
          <a:xfrm>
            <a:off x="4869832" y="4021737"/>
            <a:ext cx="2434330" cy="2434330"/>
          </a:xfrm>
          <a:prstGeom prst="rect">
            <a:avLst/>
          </a:prstGeom>
        </p:spPr>
        <p:txBody>
          <a:bodyPr/>
          <a:lstStyle/>
          <a:p>
            <a:endParaRPr lang="en-US"/>
          </a:p>
        </p:txBody>
      </p:sp>
      <p:sp>
        <p:nvSpPr>
          <p:cNvPr id="11" name="Picture Placeholder 8">
            <a:extLst>
              <a:ext uri="{FF2B5EF4-FFF2-40B4-BE49-F238E27FC236}">
                <a16:creationId xmlns:a16="http://schemas.microsoft.com/office/drawing/2014/main" id="{D6900AD7-20EB-491D-8376-AEDD74DB8EEA}"/>
              </a:ext>
            </a:extLst>
          </p:cNvPr>
          <p:cNvSpPr>
            <a:spLocks noGrp="1"/>
          </p:cNvSpPr>
          <p:nvPr>
            <p:ph type="pic" sz="quarter" idx="11"/>
          </p:nvPr>
        </p:nvSpPr>
        <p:spPr>
          <a:xfrm>
            <a:off x="7965178" y="4021737"/>
            <a:ext cx="2434330" cy="2434330"/>
          </a:xfrm>
          <a:prstGeom prst="rect">
            <a:avLst/>
          </a:prstGeom>
        </p:spPr>
        <p:txBody>
          <a:bodyPr/>
          <a:lstStyle/>
          <a:p>
            <a:endParaRPr lang="en-US"/>
          </a:p>
        </p:txBody>
      </p:sp>
      <p:sp>
        <p:nvSpPr>
          <p:cNvPr id="12" name="Picture Placeholder 8">
            <a:extLst>
              <a:ext uri="{FF2B5EF4-FFF2-40B4-BE49-F238E27FC236}">
                <a16:creationId xmlns:a16="http://schemas.microsoft.com/office/drawing/2014/main" id="{775E0ACE-A754-47D6-B2BC-C05041C6DD82}"/>
              </a:ext>
            </a:extLst>
          </p:cNvPr>
          <p:cNvSpPr>
            <a:spLocks noGrp="1"/>
          </p:cNvSpPr>
          <p:nvPr>
            <p:ph type="pic" sz="quarter" idx="12"/>
          </p:nvPr>
        </p:nvSpPr>
        <p:spPr>
          <a:xfrm>
            <a:off x="11033698" y="4021737"/>
            <a:ext cx="2434330" cy="2434330"/>
          </a:xfrm>
          <a:prstGeom prst="rect">
            <a:avLst/>
          </a:prstGeom>
        </p:spPr>
        <p:txBody>
          <a:bodyPr/>
          <a:lstStyle/>
          <a:p>
            <a:endParaRPr lang="en-US"/>
          </a:p>
        </p:txBody>
      </p:sp>
      <p:sp>
        <p:nvSpPr>
          <p:cNvPr id="13" name="Picture Placeholder 8">
            <a:extLst>
              <a:ext uri="{FF2B5EF4-FFF2-40B4-BE49-F238E27FC236}">
                <a16:creationId xmlns:a16="http://schemas.microsoft.com/office/drawing/2014/main" id="{4E30DDF1-C42D-4008-992A-3F39C90543CB}"/>
              </a:ext>
            </a:extLst>
          </p:cNvPr>
          <p:cNvSpPr>
            <a:spLocks noGrp="1"/>
          </p:cNvSpPr>
          <p:nvPr>
            <p:ph type="pic" sz="quarter" idx="13"/>
          </p:nvPr>
        </p:nvSpPr>
        <p:spPr>
          <a:xfrm>
            <a:off x="14102218" y="4021737"/>
            <a:ext cx="2434330" cy="2434330"/>
          </a:xfrm>
          <a:prstGeom prst="rect">
            <a:avLst/>
          </a:prstGeom>
        </p:spPr>
        <p:txBody>
          <a:bodyPr/>
          <a:lstStyle/>
          <a:p>
            <a:endParaRPr lang="en-US"/>
          </a:p>
        </p:txBody>
      </p:sp>
      <p:sp>
        <p:nvSpPr>
          <p:cNvPr id="14" name="Picture Placeholder 8">
            <a:extLst>
              <a:ext uri="{FF2B5EF4-FFF2-40B4-BE49-F238E27FC236}">
                <a16:creationId xmlns:a16="http://schemas.microsoft.com/office/drawing/2014/main" id="{F6289D89-7858-4941-A0F7-05F423F34091}"/>
              </a:ext>
            </a:extLst>
          </p:cNvPr>
          <p:cNvSpPr>
            <a:spLocks noGrp="1"/>
          </p:cNvSpPr>
          <p:nvPr>
            <p:ph type="pic" sz="quarter" idx="14"/>
          </p:nvPr>
        </p:nvSpPr>
        <p:spPr>
          <a:xfrm>
            <a:off x="17225828" y="4021737"/>
            <a:ext cx="2434330" cy="2434330"/>
          </a:xfrm>
          <a:prstGeom prst="rect">
            <a:avLst/>
          </a:prstGeom>
        </p:spPr>
        <p:txBody>
          <a:bodyPr/>
          <a:lstStyle/>
          <a:p>
            <a:endParaRPr lang="en-US"/>
          </a:p>
        </p:txBody>
      </p:sp>
    </p:spTree>
    <p:extLst>
      <p:ext uri="{BB962C8B-B14F-4D97-AF65-F5344CB8AC3E}">
        <p14:creationId xmlns:p14="http://schemas.microsoft.com/office/powerpoint/2010/main" val="348235691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9246760"/>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748965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mailto:winnjoh@auburn.edu"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2B6A3A2A-55C6-954C-BA5B-01E5F5CBA93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813" b="7813"/>
          <a:stretch>
            <a:fillRect/>
          </a:stretch>
        </p:blipFill>
        <p:spPr/>
      </p:pic>
      <p:sp>
        <p:nvSpPr>
          <p:cNvPr id="7" name="Rectangle 6"/>
          <p:cNvSpPr/>
          <p:nvPr/>
        </p:nvSpPr>
        <p:spPr>
          <a:xfrm>
            <a:off x="0" y="7318131"/>
            <a:ext cx="24384000" cy="2726871"/>
          </a:xfrm>
          <a:prstGeom prst="rect">
            <a:avLst/>
          </a:prstGeom>
          <a:solidFill>
            <a:srgbClr val="50739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8698"/>
              </a:solidFill>
              <a:latin typeface="Bebas Neue" panose="020B0606020202050201" pitchFamily="34" charset="-94"/>
            </a:endParaRPr>
          </a:p>
        </p:txBody>
      </p:sp>
      <p:sp>
        <p:nvSpPr>
          <p:cNvPr id="8" name="TextBox 7"/>
          <p:cNvSpPr txBox="1"/>
          <p:nvPr/>
        </p:nvSpPr>
        <p:spPr>
          <a:xfrm>
            <a:off x="2717800" y="8221052"/>
            <a:ext cx="4640946" cy="830997"/>
          </a:xfrm>
          <a:prstGeom prst="rect">
            <a:avLst/>
          </a:prstGeom>
          <a:noFill/>
        </p:spPr>
        <p:txBody>
          <a:bodyPr wrap="square" rtlCol="0">
            <a:spAutoFit/>
          </a:bodyPr>
          <a:lstStyle/>
          <a:p>
            <a:pPr algn="r"/>
            <a:r>
              <a:rPr lang="en-US" sz="4800" spc="100" dirty="0">
                <a:solidFill>
                  <a:schemeClr val="bg1"/>
                </a:solidFill>
                <a:latin typeface="Bebas Neue Bold" panose="020B0606020202050201" pitchFamily="34" charset="-94"/>
                <a:ea typeface="Open Sans" panose="020B0606030504020204" pitchFamily="34" charset="0"/>
                <a:cs typeface="Open Sans" panose="020B0606030504020204" pitchFamily="34" charset="0"/>
              </a:rPr>
              <a:t>FEBRUARY 2019</a:t>
            </a:r>
          </a:p>
        </p:txBody>
      </p:sp>
      <p:sp>
        <p:nvSpPr>
          <p:cNvPr id="17" name="TextBox 16"/>
          <p:cNvSpPr txBox="1"/>
          <p:nvPr/>
        </p:nvSpPr>
        <p:spPr>
          <a:xfrm>
            <a:off x="8321404" y="7974831"/>
            <a:ext cx="7158088" cy="1323439"/>
          </a:xfrm>
          <a:prstGeom prst="rect">
            <a:avLst/>
          </a:prstGeom>
          <a:noFill/>
        </p:spPr>
        <p:txBody>
          <a:bodyPr wrap="square" rtlCol="0">
            <a:spAutoFit/>
          </a:bodyPr>
          <a:lstStyle/>
          <a:p>
            <a:r>
              <a:rPr lang="en-US" sz="4000" spc="100" dirty="0">
                <a:solidFill>
                  <a:schemeClr val="bg1"/>
                </a:solidFill>
                <a:latin typeface="Bebas Neue Bold" panose="020B0606020202050201" pitchFamily="34" charset="-94"/>
                <a:ea typeface="Open Sans" panose="020B0606030504020204" pitchFamily="34" charset="0"/>
                <a:cs typeface="Open Sans" panose="020B0606030504020204" pitchFamily="34" charset="0"/>
              </a:rPr>
              <a:t>PROFESSOR OF PRACTICE</a:t>
            </a:r>
          </a:p>
          <a:p>
            <a:r>
              <a:rPr lang="en-US" sz="4000" spc="100" dirty="0">
                <a:solidFill>
                  <a:schemeClr val="bg1"/>
                </a:solidFill>
                <a:latin typeface="Bebas Neue Bold" panose="020B0606020202050201" pitchFamily="34" charset="-94"/>
                <a:ea typeface="Open Sans" panose="020B0606030504020204" pitchFamily="34" charset="0"/>
                <a:cs typeface="Open Sans" panose="020B0606030504020204" pitchFamily="34" charset="0"/>
              </a:rPr>
              <a:t>UNIVERSITY SENATE</a:t>
            </a:r>
          </a:p>
        </p:txBody>
      </p:sp>
      <p:cxnSp>
        <p:nvCxnSpPr>
          <p:cNvPr id="4" name="Straight Connector 3"/>
          <p:cNvCxnSpPr/>
          <p:nvPr/>
        </p:nvCxnSpPr>
        <p:spPr>
          <a:xfrm>
            <a:off x="7928975" y="7849914"/>
            <a:ext cx="0" cy="1573273"/>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328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a:cxnSpLocks/>
          </p:cNvCxnSpPr>
          <p:nvPr/>
        </p:nvCxnSpPr>
        <p:spPr>
          <a:xfrm flipV="1">
            <a:off x="3258951" y="2248450"/>
            <a:ext cx="17706935" cy="0"/>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58951" y="2248450"/>
            <a:ext cx="6200078" cy="0"/>
          </a:xfrm>
          <a:prstGeom prst="line">
            <a:avLst/>
          </a:prstGeom>
          <a:ln w="50800">
            <a:solidFill>
              <a:srgbClr val="507392"/>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p:cNvSpPr>
          <p:nvPr/>
        </p:nvSpPr>
        <p:spPr>
          <a:xfrm>
            <a:off x="3208363" y="4443181"/>
            <a:ext cx="5448594" cy="6001643"/>
          </a:xfrm>
          <a:prstGeom prst="rect">
            <a:avLst/>
          </a:prstGeom>
          <a:noFill/>
        </p:spPr>
        <p:txBody>
          <a:bodyPr wrap="square" rtlCol="0">
            <a:spAutoFit/>
          </a:bodyPr>
          <a:lstStyle/>
          <a:p>
            <a:pPr marL="571500" indent="-571500">
              <a:buFont typeface="Arial" panose="020B0604020202020204" pitchFamily="34" charset="0"/>
              <a:buChar char="•"/>
            </a:pPr>
            <a:r>
              <a:rPr lang="en-US" sz="3200" dirty="0">
                <a:solidFill>
                  <a:schemeClr val="bg2">
                    <a:lumMod val="50000"/>
                  </a:schemeClr>
                </a:solidFill>
                <a:latin typeface="+mj-lt"/>
                <a:ea typeface="Open Sans" panose="020B0606030504020204" pitchFamily="34" charset="0"/>
                <a:cs typeface="Open Sans" panose="020B0606030504020204" pitchFamily="34" charset="0"/>
              </a:rPr>
              <a:t>To hire qualified academic, business or government leaders from practice.</a:t>
            </a:r>
          </a:p>
          <a:p>
            <a:endParaRPr lang="en-US" sz="3200" dirty="0">
              <a:solidFill>
                <a:schemeClr val="bg2">
                  <a:lumMod val="50000"/>
                </a:schemeClr>
              </a:solidFill>
              <a:latin typeface="+mj-lt"/>
              <a:ea typeface="Open Sans" panose="020B0606030504020204" pitchFamily="34" charset="0"/>
              <a:cs typeface="Open Sans" panose="020B0606030504020204" pitchFamily="34" charset="0"/>
            </a:endParaRPr>
          </a:p>
          <a:p>
            <a:pPr marL="571500" indent="-571500">
              <a:buFont typeface="Arial" panose="020B0604020202020204" pitchFamily="34" charset="0"/>
              <a:buChar char="•"/>
            </a:pPr>
            <a:r>
              <a:rPr lang="en-US" sz="3200" dirty="0">
                <a:solidFill>
                  <a:schemeClr val="bg2">
                    <a:lumMod val="50000"/>
                  </a:schemeClr>
                </a:solidFill>
                <a:latin typeface="+mj-lt"/>
                <a:ea typeface="Open Sans" panose="020B0606030504020204" pitchFamily="34" charset="0"/>
                <a:cs typeface="Open Sans" panose="020B0606030504020204" pitchFamily="34" charset="0"/>
              </a:rPr>
              <a:t>These leaders in industry may not have traditional academic credentials.</a:t>
            </a:r>
          </a:p>
          <a:p>
            <a:pPr marL="571500" indent="-571500">
              <a:buFont typeface="Arial" panose="020B0604020202020204" pitchFamily="34" charset="0"/>
              <a:buChar char="•"/>
            </a:pPr>
            <a:endParaRPr lang="en-US" sz="3200" dirty="0">
              <a:solidFill>
                <a:schemeClr val="bg2">
                  <a:lumMod val="50000"/>
                </a:schemeClr>
              </a:solidFill>
              <a:latin typeface="+mj-lt"/>
              <a:ea typeface="Open Sans" panose="020B0606030504020204" pitchFamily="34" charset="0"/>
              <a:cs typeface="Open Sans" panose="020B0606030504020204" pitchFamily="34" charset="0"/>
            </a:endParaRPr>
          </a:p>
          <a:p>
            <a:pPr marL="571500" indent="-571500">
              <a:buFont typeface="Arial" panose="020B0604020202020204" pitchFamily="34" charset="0"/>
              <a:buChar char="•"/>
            </a:pPr>
            <a:r>
              <a:rPr lang="en-US" sz="3200" dirty="0">
                <a:solidFill>
                  <a:schemeClr val="bg2">
                    <a:lumMod val="50000"/>
                  </a:schemeClr>
                </a:solidFill>
                <a:latin typeface="+mj-lt"/>
                <a:ea typeface="Open Sans" panose="020B0606030504020204" pitchFamily="34" charset="0"/>
                <a:cs typeface="Open Sans" panose="020B0606030504020204" pitchFamily="34" charset="0"/>
              </a:rPr>
              <a:t>To recognize that innovation and leadership may be coming from areas of professional practice.</a:t>
            </a:r>
            <a:endParaRPr lang="tr-TR" sz="2800" dirty="0">
              <a:solidFill>
                <a:schemeClr val="bg2">
                  <a:lumMod val="50000"/>
                </a:schemeClr>
              </a:solidFill>
              <a:latin typeface="+mj-lt"/>
              <a:ea typeface="Open Sans" panose="020B0606030504020204" pitchFamily="34" charset="0"/>
              <a:cs typeface="Open Sans" panose="020B0606030504020204" pitchFamily="34" charset="0"/>
            </a:endParaRPr>
          </a:p>
        </p:txBody>
      </p:sp>
      <p:sp>
        <p:nvSpPr>
          <p:cNvPr id="10" name="Rectangle 9"/>
          <p:cNvSpPr/>
          <p:nvPr/>
        </p:nvSpPr>
        <p:spPr>
          <a:xfrm flipH="1">
            <a:off x="-3" y="1419726"/>
            <a:ext cx="192507" cy="1528009"/>
          </a:xfrm>
          <a:prstGeom prst="rect">
            <a:avLst/>
          </a:prstGeom>
          <a:solidFill>
            <a:srgbClr val="507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9398"/>
              </a:solidFill>
            </a:endParaRPr>
          </a:p>
        </p:txBody>
      </p:sp>
      <p:sp>
        <p:nvSpPr>
          <p:cNvPr id="16" name="TextBox 15"/>
          <p:cNvSpPr txBox="1"/>
          <p:nvPr/>
        </p:nvSpPr>
        <p:spPr>
          <a:xfrm>
            <a:off x="3865304" y="3017892"/>
            <a:ext cx="5448594" cy="677108"/>
          </a:xfrm>
          <a:prstGeom prst="rect">
            <a:avLst/>
          </a:prstGeom>
          <a:noFill/>
        </p:spPr>
        <p:txBody>
          <a:bodyPr wrap="square" rtlCol="0">
            <a:spAutoFit/>
          </a:bodyPr>
          <a:lstStyle/>
          <a:p>
            <a:r>
              <a:rPr lang="en-US" sz="3800" b="1" spc="100" dirty="0">
                <a:solidFill>
                  <a:srgbClr val="507392"/>
                </a:solidFill>
                <a:latin typeface="+mj-lt"/>
                <a:ea typeface="Open Sans" panose="020B0606030504020204" pitchFamily="34" charset="0"/>
                <a:cs typeface="Open Sans" panose="020B0606030504020204" pitchFamily="34" charset="0"/>
              </a:rPr>
              <a:t>PURPOSE OF TITLE</a:t>
            </a:r>
          </a:p>
        </p:txBody>
      </p:sp>
      <p:sp>
        <p:nvSpPr>
          <p:cNvPr id="19" name="TextBox 18"/>
          <p:cNvSpPr txBox="1"/>
          <p:nvPr/>
        </p:nvSpPr>
        <p:spPr>
          <a:xfrm>
            <a:off x="3169057" y="1204036"/>
            <a:ext cx="12289683" cy="1107996"/>
          </a:xfrm>
          <a:prstGeom prst="rect">
            <a:avLst/>
          </a:prstGeom>
          <a:noFill/>
        </p:spPr>
        <p:txBody>
          <a:bodyPr wrap="square" rtlCol="0">
            <a:spAutoFit/>
          </a:bodyPr>
          <a:lstStyle/>
          <a:p>
            <a:r>
              <a:rPr lang="en-US" sz="6600" b="1" spc="100" dirty="0">
                <a:solidFill>
                  <a:srgbClr val="507392"/>
                </a:solidFill>
                <a:latin typeface="+mj-lt"/>
                <a:ea typeface="Open Sans" panose="020B0606030504020204" pitchFamily="34" charset="0"/>
                <a:cs typeface="Open Sans" panose="020B0606030504020204" pitchFamily="34" charset="0"/>
              </a:rPr>
              <a:t>PROFESSOR OF PRACTICE</a:t>
            </a:r>
          </a:p>
        </p:txBody>
      </p:sp>
      <p:cxnSp>
        <p:nvCxnSpPr>
          <p:cNvPr id="11" name="Straight Connector 10"/>
          <p:cNvCxnSpPr>
            <a:cxnSpLocks/>
          </p:cNvCxnSpPr>
          <p:nvPr/>
        </p:nvCxnSpPr>
        <p:spPr>
          <a:xfrm>
            <a:off x="8964015" y="3545156"/>
            <a:ext cx="0" cy="8443644"/>
          </a:xfrm>
          <a:prstGeom prst="line">
            <a:avLst/>
          </a:prstGeom>
          <a:ln w="381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a:spLocks/>
          </p:cNvSpPr>
          <p:nvPr/>
        </p:nvSpPr>
        <p:spPr>
          <a:xfrm>
            <a:off x="9496045" y="4443181"/>
            <a:ext cx="5430665" cy="5509200"/>
          </a:xfrm>
          <a:prstGeom prst="rect">
            <a:avLst/>
          </a:prstGeom>
          <a:noFill/>
        </p:spPr>
        <p:txBody>
          <a:bodyPr wrap="square" rtlCol="0">
            <a:spAutoFit/>
          </a:bodyPr>
          <a:lstStyle/>
          <a:p>
            <a:pPr marL="571500" indent="-571500">
              <a:buFont typeface="Arial" panose="020B0604020202020204" pitchFamily="34" charset="0"/>
              <a:buChar char="•"/>
            </a:pPr>
            <a:r>
              <a:rPr lang="en-US" sz="3200" dirty="0">
                <a:solidFill>
                  <a:schemeClr val="bg2">
                    <a:lumMod val="50000"/>
                  </a:schemeClr>
                </a:solidFill>
                <a:latin typeface="+mj-lt"/>
                <a:ea typeface="Open Sans" panose="020B0606030504020204" pitchFamily="34" charset="0"/>
                <a:cs typeface="Open Sans" panose="020B0606030504020204" pitchFamily="34" charset="0"/>
              </a:rPr>
              <a:t>Mature, seasoned programs have this title.</a:t>
            </a:r>
          </a:p>
          <a:p>
            <a:endParaRPr lang="en-US" sz="3200" dirty="0">
              <a:solidFill>
                <a:schemeClr val="bg2">
                  <a:lumMod val="50000"/>
                </a:schemeClr>
              </a:solidFill>
              <a:latin typeface="+mj-lt"/>
              <a:ea typeface="Open Sans" panose="020B0606030504020204" pitchFamily="34" charset="0"/>
              <a:cs typeface="Open Sans" panose="020B0606030504020204" pitchFamily="34" charset="0"/>
            </a:endParaRPr>
          </a:p>
          <a:p>
            <a:pPr marL="571500" indent="-571500">
              <a:buFont typeface="Arial" panose="020B0604020202020204" pitchFamily="34" charset="0"/>
              <a:buChar char="•"/>
            </a:pPr>
            <a:r>
              <a:rPr lang="en-US" sz="3200" dirty="0">
                <a:solidFill>
                  <a:schemeClr val="bg2">
                    <a:lumMod val="50000"/>
                  </a:schemeClr>
                </a:solidFill>
                <a:latin typeface="+mj-lt"/>
                <a:ea typeface="Open Sans" panose="020B0606030504020204" pitchFamily="34" charset="0"/>
                <a:cs typeface="Open Sans" panose="020B0606030504020204" pitchFamily="34" charset="0"/>
              </a:rPr>
              <a:t>Opportunity for endowed/ sponsored professor title (naming).</a:t>
            </a:r>
          </a:p>
          <a:p>
            <a:endParaRPr lang="en-US" sz="3200" dirty="0">
              <a:solidFill>
                <a:schemeClr val="bg2">
                  <a:lumMod val="50000"/>
                </a:schemeClr>
              </a:solidFill>
              <a:latin typeface="+mj-lt"/>
              <a:ea typeface="Open Sans" panose="020B0606030504020204" pitchFamily="34" charset="0"/>
              <a:cs typeface="Open Sans" panose="020B0606030504020204" pitchFamily="34" charset="0"/>
            </a:endParaRPr>
          </a:p>
          <a:p>
            <a:pPr marL="571500" indent="-571500">
              <a:buFont typeface="Arial" panose="020B0604020202020204" pitchFamily="34" charset="0"/>
              <a:buChar char="•"/>
            </a:pPr>
            <a:r>
              <a:rPr lang="en-US" sz="3200" dirty="0">
                <a:solidFill>
                  <a:schemeClr val="bg2">
                    <a:lumMod val="50000"/>
                  </a:schemeClr>
                </a:solidFill>
                <a:latin typeface="+mj-lt"/>
                <a:ea typeface="Open Sans" panose="020B0606030504020204" pitchFamily="34" charset="0"/>
                <a:cs typeface="Open Sans" panose="020B0606030504020204" pitchFamily="34" charset="0"/>
              </a:rPr>
              <a:t>Title carries seriousness, importance, significance… (as opposed to a TES hire or leading a workshop).</a:t>
            </a:r>
          </a:p>
        </p:txBody>
      </p:sp>
      <p:cxnSp>
        <p:nvCxnSpPr>
          <p:cNvPr id="15" name="Straight Connector 14"/>
          <p:cNvCxnSpPr>
            <a:cxnSpLocks/>
          </p:cNvCxnSpPr>
          <p:nvPr/>
        </p:nvCxnSpPr>
        <p:spPr>
          <a:xfrm>
            <a:off x="15548634" y="3545156"/>
            <a:ext cx="0" cy="8418244"/>
          </a:xfrm>
          <a:prstGeom prst="line">
            <a:avLst/>
          </a:prstGeom>
          <a:ln w="381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5922487" y="4443181"/>
            <a:ext cx="5498947" cy="5509200"/>
          </a:xfrm>
          <a:prstGeom prst="rect">
            <a:avLst/>
          </a:prstGeom>
          <a:noFill/>
        </p:spPr>
        <p:txBody>
          <a:bodyPr wrap="square" rtlCol="0">
            <a:spAutoFit/>
          </a:bodyPr>
          <a:lstStyle/>
          <a:p>
            <a:pPr marL="746125" marR="0" lvl="0" indent="-573088">
              <a:spcBef>
                <a:spcPts val="0"/>
              </a:spcBef>
              <a:spcAft>
                <a:spcPts val="0"/>
              </a:spcAft>
              <a:buFont typeface="+mj-lt"/>
              <a:buAutoNum type="arabicPeriod"/>
            </a:pPr>
            <a:r>
              <a:rPr lang="en-US" sz="3200" dirty="0">
                <a:solidFill>
                  <a:schemeClr val="bg2">
                    <a:lumMod val="50000"/>
                  </a:schemeClr>
                </a:solidFill>
                <a:latin typeface="+mj-lt"/>
                <a:ea typeface="Calibri" panose="020F0502020204030204" pitchFamily="34" charset="0"/>
              </a:rPr>
              <a:t>Education, Experience and Examination</a:t>
            </a:r>
            <a:br>
              <a:rPr lang="en-US" sz="3200" dirty="0">
                <a:solidFill>
                  <a:schemeClr val="bg2">
                    <a:lumMod val="50000"/>
                  </a:schemeClr>
                </a:solidFill>
                <a:latin typeface="+mj-lt"/>
                <a:ea typeface="Calibri" panose="020F0502020204030204" pitchFamily="34" charset="0"/>
              </a:rPr>
            </a:br>
            <a:endParaRPr lang="en-US" sz="3200" dirty="0">
              <a:solidFill>
                <a:schemeClr val="bg2">
                  <a:lumMod val="50000"/>
                </a:schemeClr>
              </a:solidFill>
              <a:latin typeface="+mj-lt"/>
              <a:ea typeface="Calibri" panose="020F0502020204030204" pitchFamily="34" charset="0"/>
            </a:endParaRPr>
          </a:p>
          <a:p>
            <a:pPr marL="746125" marR="0" lvl="0" indent="-573088">
              <a:spcBef>
                <a:spcPts val="0"/>
              </a:spcBef>
              <a:spcAft>
                <a:spcPts val="0"/>
              </a:spcAft>
              <a:buFont typeface="+mj-lt"/>
              <a:buAutoNum type="arabicPeriod"/>
            </a:pPr>
            <a:r>
              <a:rPr lang="en-US" sz="3200" dirty="0">
                <a:solidFill>
                  <a:schemeClr val="bg2">
                    <a:lumMod val="50000"/>
                  </a:schemeClr>
                </a:solidFill>
                <a:latin typeface="+mj-lt"/>
                <a:ea typeface="Calibri" panose="020F0502020204030204" pitchFamily="34" charset="0"/>
              </a:rPr>
              <a:t>Continuing Education, Code of Ethics and Reprimand of members who violate code of conduct.</a:t>
            </a:r>
            <a:br>
              <a:rPr lang="en-US" sz="3200" dirty="0">
                <a:solidFill>
                  <a:schemeClr val="bg2">
                    <a:lumMod val="50000"/>
                  </a:schemeClr>
                </a:solidFill>
                <a:latin typeface="+mj-lt"/>
                <a:ea typeface="Calibri" panose="020F0502020204030204" pitchFamily="34" charset="0"/>
              </a:rPr>
            </a:br>
            <a:endParaRPr lang="en-US" sz="3200" dirty="0">
              <a:solidFill>
                <a:schemeClr val="bg2">
                  <a:lumMod val="50000"/>
                </a:schemeClr>
              </a:solidFill>
              <a:latin typeface="+mj-lt"/>
              <a:ea typeface="Calibri" panose="020F0502020204030204" pitchFamily="34" charset="0"/>
            </a:endParaRPr>
          </a:p>
          <a:p>
            <a:pPr marL="746125" marR="0" lvl="0" indent="-573088">
              <a:spcBef>
                <a:spcPts val="0"/>
              </a:spcBef>
              <a:spcAft>
                <a:spcPts val="0"/>
              </a:spcAft>
              <a:buFont typeface="+mj-lt"/>
              <a:buAutoNum type="arabicPeriod"/>
            </a:pPr>
            <a:r>
              <a:rPr lang="en-US" sz="3200" dirty="0">
                <a:solidFill>
                  <a:schemeClr val="bg2">
                    <a:lumMod val="50000"/>
                  </a:schemeClr>
                </a:solidFill>
                <a:latin typeface="+mj-lt"/>
                <a:ea typeface="Calibri" panose="020F0502020204030204" pitchFamily="34" charset="0"/>
              </a:rPr>
              <a:t>Mentoring of young interns (many professionals are gifted teachers)</a:t>
            </a:r>
          </a:p>
        </p:txBody>
      </p:sp>
      <p:sp>
        <p:nvSpPr>
          <p:cNvPr id="21" name="TextBox 20">
            <a:extLst>
              <a:ext uri="{FF2B5EF4-FFF2-40B4-BE49-F238E27FC236}">
                <a16:creationId xmlns:a16="http://schemas.microsoft.com/office/drawing/2014/main" id="{3628C99A-C0BF-9942-B102-981FA9CCFBDD}"/>
              </a:ext>
            </a:extLst>
          </p:cNvPr>
          <p:cNvSpPr txBox="1"/>
          <p:nvPr/>
        </p:nvSpPr>
        <p:spPr>
          <a:xfrm>
            <a:off x="10010146" y="3017892"/>
            <a:ext cx="5448594" cy="677108"/>
          </a:xfrm>
          <a:prstGeom prst="rect">
            <a:avLst/>
          </a:prstGeom>
          <a:noFill/>
        </p:spPr>
        <p:txBody>
          <a:bodyPr wrap="square" rtlCol="0">
            <a:spAutoFit/>
          </a:bodyPr>
          <a:lstStyle/>
          <a:p>
            <a:r>
              <a:rPr lang="en-US" sz="3800" b="1" spc="100" dirty="0">
                <a:solidFill>
                  <a:srgbClr val="507392"/>
                </a:solidFill>
                <a:latin typeface="+mj-lt"/>
                <a:ea typeface="Open Sans" panose="020B0606030504020204" pitchFamily="34" charset="0"/>
                <a:cs typeface="Open Sans" panose="020B0606030504020204" pitchFamily="34" charset="0"/>
              </a:rPr>
              <a:t>BENEFITS OF TITLE</a:t>
            </a:r>
          </a:p>
        </p:txBody>
      </p:sp>
      <p:sp>
        <p:nvSpPr>
          <p:cNvPr id="22" name="TextBox 21">
            <a:extLst>
              <a:ext uri="{FF2B5EF4-FFF2-40B4-BE49-F238E27FC236}">
                <a16:creationId xmlns:a16="http://schemas.microsoft.com/office/drawing/2014/main" id="{F817E2DA-3EAF-824B-B142-B3F1D89DAA72}"/>
              </a:ext>
            </a:extLst>
          </p:cNvPr>
          <p:cNvSpPr txBox="1"/>
          <p:nvPr/>
        </p:nvSpPr>
        <p:spPr>
          <a:xfrm>
            <a:off x="16154988" y="3017892"/>
            <a:ext cx="6755812" cy="1261884"/>
          </a:xfrm>
          <a:prstGeom prst="rect">
            <a:avLst/>
          </a:prstGeom>
          <a:noFill/>
        </p:spPr>
        <p:txBody>
          <a:bodyPr wrap="square" rtlCol="0">
            <a:spAutoFit/>
          </a:bodyPr>
          <a:lstStyle/>
          <a:p>
            <a:r>
              <a:rPr lang="en-US" sz="3800" b="1" cap="all" spc="100" dirty="0">
                <a:solidFill>
                  <a:srgbClr val="507392"/>
                </a:solidFill>
                <a:latin typeface="+mj-lt"/>
                <a:ea typeface="Open Sans" panose="020B0606030504020204" pitchFamily="34" charset="0"/>
                <a:cs typeface="Open Sans" panose="020B0606030504020204" pitchFamily="34" charset="0"/>
              </a:rPr>
              <a:t>Professional Practice </a:t>
            </a:r>
            <a:br>
              <a:rPr lang="en-US" sz="3800" b="1" cap="all" spc="100" dirty="0">
                <a:solidFill>
                  <a:srgbClr val="507392"/>
                </a:solidFill>
                <a:latin typeface="+mj-lt"/>
                <a:ea typeface="Open Sans" panose="020B0606030504020204" pitchFamily="34" charset="0"/>
                <a:cs typeface="Open Sans" panose="020B0606030504020204" pitchFamily="34" charset="0"/>
              </a:rPr>
            </a:br>
            <a:r>
              <a:rPr lang="en-US" sz="3800" b="1" cap="all" spc="100" dirty="0">
                <a:solidFill>
                  <a:srgbClr val="507392"/>
                </a:solidFill>
                <a:latin typeface="+mj-lt"/>
                <a:ea typeface="Open Sans" panose="020B0606030504020204" pitchFamily="34" charset="0"/>
                <a:cs typeface="Open Sans" panose="020B0606030504020204" pitchFamily="34" charset="0"/>
              </a:rPr>
              <a:t>IN THE US:</a:t>
            </a:r>
          </a:p>
        </p:txBody>
      </p:sp>
      <p:grpSp>
        <p:nvGrpSpPr>
          <p:cNvPr id="31" name="Group 30">
            <a:extLst>
              <a:ext uri="{FF2B5EF4-FFF2-40B4-BE49-F238E27FC236}">
                <a16:creationId xmlns:a16="http://schemas.microsoft.com/office/drawing/2014/main" id="{3E8E49F7-A9EA-CB49-A56A-D1672FD510F7}"/>
              </a:ext>
            </a:extLst>
          </p:cNvPr>
          <p:cNvGrpSpPr/>
          <p:nvPr/>
        </p:nvGrpSpPr>
        <p:grpSpPr>
          <a:xfrm>
            <a:off x="7232635" y="12789447"/>
            <a:ext cx="9759566" cy="514213"/>
            <a:chOff x="6816190" y="12771292"/>
            <a:chExt cx="9759566" cy="514213"/>
          </a:xfrm>
        </p:grpSpPr>
        <p:sp>
          <p:nvSpPr>
            <p:cNvPr id="8" name="TextBox 7"/>
            <p:cNvSpPr txBox="1"/>
            <p:nvPr/>
          </p:nvSpPr>
          <p:spPr>
            <a:xfrm>
              <a:off x="6816190" y="12793062"/>
              <a:ext cx="4879783" cy="492443"/>
            </a:xfrm>
            <a:prstGeom prst="rect">
              <a:avLst/>
            </a:prstGeom>
            <a:noFill/>
          </p:spPr>
          <p:txBody>
            <a:bodyPr wrap="square" rtlCol="0">
              <a:spAutoFit/>
            </a:bodyPr>
            <a:lstStyle/>
            <a:p>
              <a:pPr algn="ctr"/>
              <a:r>
                <a:rPr lang="en-US" sz="2600" spc="300" dirty="0">
                  <a:solidFill>
                    <a:srgbClr val="507392"/>
                  </a:solidFill>
                  <a:latin typeface="+mj-lt"/>
                  <a:ea typeface="Open Sans" panose="020B0606030504020204" pitchFamily="34" charset="0"/>
                  <a:cs typeface="Open Sans" panose="020B0606030504020204" pitchFamily="34" charset="0"/>
                </a:rPr>
                <a:t>PROFESSOR OF PRACTICE</a:t>
              </a:r>
            </a:p>
          </p:txBody>
        </p:sp>
        <p:cxnSp>
          <p:nvCxnSpPr>
            <p:cNvPr id="18" name="Straight Connector 17"/>
            <p:cNvCxnSpPr>
              <a:cxnSpLocks/>
            </p:cNvCxnSpPr>
            <p:nvPr/>
          </p:nvCxnSpPr>
          <p:spPr>
            <a:xfrm flipV="1">
              <a:off x="11840354" y="12771292"/>
              <a:ext cx="0" cy="514213"/>
            </a:xfrm>
            <a:prstGeom prst="line">
              <a:avLst/>
            </a:prstGeom>
            <a:ln w="50800">
              <a:solidFill>
                <a:srgbClr val="507392"/>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AC53AFA-49DC-B740-BF0B-E2ABBAE25C3F}"/>
                </a:ext>
              </a:extLst>
            </p:cNvPr>
            <p:cNvSpPr txBox="1"/>
            <p:nvPr/>
          </p:nvSpPr>
          <p:spPr>
            <a:xfrm>
              <a:off x="11695973" y="12793061"/>
              <a:ext cx="4879783" cy="492443"/>
            </a:xfrm>
            <a:prstGeom prst="rect">
              <a:avLst/>
            </a:prstGeom>
            <a:noFill/>
          </p:spPr>
          <p:txBody>
            <a:bodyPr wrap="square" rtlCol="0">
              <a:spAutoFit/>
            </a:bodyPr>
            <a:lstStyle/>
            <a:p>
              <a:pPr algn="ctr"/>
              <a:r>
                <a:rPr lang="en-US" sz="2600" spc="300" dirty="0">
                  <a:solidFill>
                    <a:srgbClr val="507392"/>
                  </a:solidFill>
                  <a:latin typeface="+mj-lt"/>
                  <a:ea typeface="Open Sans" panose="020B0606030504020204" pitchFamily="34" charset="0"/>
                  <a:cs typeface="Open Sans" panose="020B0606030504020204" pitchFamily="34" charset="0"/>
                </a:rPr>
                <a:t>PROVOST’S OFFICE</a:t>
              </a:r>
            </a:p>
          </p:txBody>
        </p:sp>
      </p:grpSp>
    </p:spTree>
    <p:extLst>
      <p:ext uri="{BB962C8B-B14F-4D97-AF65-F5344CB8AC3E}">
        <p14:creationId xmlns:p14="http://schemas.microsoft.com/office/powerpoint/2010/main" val="79175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2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13"/>
          <p:cNvCxnSpPr>
            <a:cxnSpLocks/>
          </p:cNvCxnSpPr>
          <p:nvPr/>
        </p:nvCxnSpPr>
        <p:spPr>
          <a:xfrm flipV="1">
            <a:off x="3258951" y="2248450"/>
            <a:ext cx="17706935" cy="0"/>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58951" y="2248450"/>
            <a:ext cx="6200078" cy="0"/>
          </a:xfrm>
          <a:prstGeom prst="line">
            <a:avLst/>
          </a:prstGeom>
          <a:ln w="50800">
            <a:solidFill>
              <a:srgbClr val="507392"/>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p:cNvSpPr>
          <p:nvPr/>
        </p:nvSpPr>
        <p:spPr>
          <a:xfrm>
            <a:off x="3208364" y="4138383"/>
            <a:ext cx="18097498" cy="6740307"/>
          </a:xfrm>
          <a:prstGeom prst="rect">
            <a:avLst/>
          </a:prstGeom>
          <a:noFill/>
        </p:spPr>
        <p:txBody>
          <a:bodyPr wrap="square" rtlCol="0">
            <a:spAutoFit/>
          </a:bodyPr>
          <a:lstStyle/>
          <a:p>
            <a:pPr marL="473075"/>
            <a:r>
              <a:rPr lang="en-US" dirty="0">
                <a:solidFill>
                  <a:schemeClr val="bg2">
                    <a:lumMod val="50000"/>
                  </a:schemeClr>
                </a:solidFill>
                <a:latin typeface="+mj-lt"/>
                <a:ea typeface="Open Sans" panose="020B0606030504020204" pitchFamily="34" charset="0"/>
                <a:cs typeface="Open Sans" panose="020B0606030504020204" pitchFamily="34" charset="0"/>
              </a:rPr>
              <a:t>School of Fisheries, Aquaculture &amp; Aquatic Sciences</a:t>
            </a:r>
          </a:p>
          <a:p>
            <a:pPr marL="473075"/>
            <a:r>
              <a:rPr lang="en-US" dirty="0">
                <a:solidFill>
                  <a:schemeClr val="bg2">
                    <a:lumMod val="50000"/>
                  </a:schemeClr>
                </a:solidFill>
                <a:latin typeface="+mj-lt"/>
                <a:ea typeface="Open Sans" panose="020B0606030504020204" pitchFamily="34" charset="0"/>
                <a:cs typeface="Open Sans" panose="020B0606030504020204" pitchFamily="34" charset="0"/>
              </a:rPr>
              <a:t>Auburn University School of Nursing</a:t>
            </a:r>
          </a:p>
          <a:p>
            <a:pPr marL="473075"/>
            <a:r>
              <a:rPr lang="en-US" dirty="0">
                <a:solidFill>
                  <a:schemeClr val="bg2">
                    <a:lumMod val="50000"/>
                  </a:schemeClr>
                </a:solidFill>
                <a:latin typeface="+mj-lt"/>
                <a:ea typeface="Open Sans" panose="020B0606030504020204" pitchFamily="34" charset="0"/>
                <a:cs typeface="Open Sans" panose="020B0606030504020204" pitchFamily="34" charset="0"/>
              </a:rPr>
              <a:t>Harrison School of Pharmacy</a:t>
            </a:r>
          </a:p>
          <a:p>
            <a:pPr marL="473075"/>
            <a:r>
              <a:rPr lang="en-US" dirty="0">
                <a:solidFill>
                  <a:schemeClr val="bg2">
                    <a:lumMod val="50000"/>
                  </a:schemeClr>
                </a:solidFill>
                <a:latin typeface="+mj-lt"/>
                <a:ea typeface="Open Sans" panose="020B0606030504020204" pitchFamily="34" charset="0"/>
                <a:cs typeface="Open Sans" panose="020B0606030504020204" pitchFamily="34" charset="0"/>
              </a:rPr>
              <a:t>Department of Horticulture</a:t>
            </a:r>
          </a:p>
          <a:p>
            <a:pPr marL="473075"/>
            <a:r>
              <a:rPr lang="en-US" dirty="0">
                <a:solidFill>
                  <a:schemeClr val="bg2">
                    <a:lumMod val="50000"/>
                  </a:schemeClr>
                </a:solidFill>
                <a:latin typeface="+mj-lt"/>
                <a:ea typeface="Open Sans" panose="020B0606030504020204" pitchFamily="34" charset="0"/>
                <a:cs typeface="Open Sans" panose="020B0606030504020204" pitchFamily="34" charset="0"/>
              </a:rPr>
              <a:t>School of Fisheries, Aquaculture &amp; Aquatic Sciences</a:t>
            </a:r>
          </a:p>
          <a:p>
            <a:pPr marL="473075"/>
            <a:r>
              <a:rPr lang="en-US" dirty="0">
                <a:solidFill>
                  <a:schemeClr val="bg2">
                    <a:lumMod val="50000"/>
                  </a:schemeClr>
                </a:solidFill>
                <a:latin typeface="+mj-lt"/>
                <a:ea typeface="Open Sans" panose="020B0606030504020204" pitchFamily="34" charset="0"/>
                <a:cs typeface="Open Sans" panose="020B0606030504020204" pitchFamily="34" charset="0"/>
              </a:rPr>
              <a:t>Department of Entomology and Plant Pathology</a:t>
            </a:r>
          </a:p>
          <a:p>
            <a:pPr marL="473075"/>
            <a:r>
              <a:rPr lang="en-US" dirty="0">
                <a:solidFill>
                  <a:schemeClr val="bg2">
                    <a:lumMod val="50000"/>
                  </a:schemeClr>
                </a:solidFill>
                <a:latin typeface="+mj-lt"/>
                <a:ea typeface="Open Sans" panose="020B0606030504020204" pitchFamily="34" charset="0"/>
                <a:cs typeface="Open Sans" panose="020B0606030504020204" pitchFamily="34" charset="0"/>
              </a:rPr>
              <a:t>Department of Civil Engineering</a:t>
            </a:r>
          </a:p>
          <a:p>
            <a:pPr marL="473075"/>
            <a:r>
              <a:rPr lang="en-US" dirty="0">
                <a:solidFill>
                  <a:schemeClr val="bg2">
                    <a:lumMod val="50000"/>
                  </a:schemeClr>
                </a:solidFill>
                <a:latin typeface="+mj-lt"/>
                <a:ea typeface="Open Sans" panose="020B0606030504020204" pitchFamily="34" charset="0"/>
                <a:cs typeface="Open Sans" panose="020B0606030504020204" pitchFamily="34" charset="0"/>
              </a:rPr>
              <a:t>Department of Aerospace Engineering</a:t>
            </a:r>
          </a:p>
          <a:p>
            <a:pPr marL="473075"/>
            <a:r>
              <a:rPr lang="en-US" dirty="0">
                <a:solidFill>
                  <a:schemeClr val="bg2">
                    <a:lumMod val="50000"/>
                  </a:schemeClr>
                </a:solidFill>
                <a:latin typeface="+mj-lt"/>
                <a:ea typeface="Open Sans" panose="020B0606030504020204" pitchFamily="34" charset="0"/>
                <a:cs typeface="Open Sans" panose="020B0606030504020204" pitchFamily="34" charset="0"/>
              </a:rPr>
              <a:t>Department of Electrical and Computer Engineering</a:t>
            </a:r>
          </a:p>
          <a:p>
            <a:pPr marL="473075"/>
            <a:r>
              <a:rPr lang="en-US" dirty="0">
                <a:solidFill>
                  <a:schemeClr val="bg2">
                    <a:lumMod val="50000"/>
                  </a:schemeClr>
                </a:solidFill>
                <a:latin typeface="+mj-lt"/>
                <a:ea typeface="Open Sans" panose="020B0606030504020204" pitchFamily="34" charset="0"/>
                <a:cs typeface="Open Sans" panose="020B0606030504020204" pitchFamily="34" charset="0"/>
              </a:rPr>
              <a:t>Program of Architecture</a:t>
            </a:r>
          </a:p>
          <a:p>
            <a:pPr marL="473075"/>
            <a:r>
              <a:rPr lang="en-US" dirty="0">
                <a:solidFill>
                  <a:schemeClr val="bg2">
                    <a:lumMod val="50000"/>
                  </a:schemeClr>
                </a:solidFill>
                <a:latin typeface="+mj-lt"/>
                <a:ea typeface="Open Sans" panose="020B0606030504020204" pitchFamily="34" charset="0"/>
                <a:cs typeface="Open Sans" panose="020B0606030504020204" pitchFamily="34" charset="0"/>
              </a:rPr>
              <a:t>Program of Landscape Architecture</a:t>
            </a:r>
          </a:p>
          <a:p>
            <a:pPr marL="571500" indent="-571500">
              <a:buFont typeface="Arial" panose="020B0604020202020204" pitchFamily="34" charset="0"/>
              <a:buChar char="•"/>
            </a:pPr>
            <a:endParaRPr lang="en-US" dirty="0">
              <a:solidFill>
                <a:schemeClr val="bg2">
                  <a:lumMod val="50000"/>
                </a:schemeClr>
              </a:solidFill>
              <a:latin typeface="+mj-lt"/>
              <a:ea typeface="Open Sans" panose="020B0606030504020204" pitchFamily="34" charset="0"/>
              <a:cs typeface="Open Sans" panose="020B0606030504020204" pitchFamily="34" charset="0"/>
            </a:endParaRPr>
          </a:p>
        </p:txBody>
      </p:sp>
      <p:sp>
        <p:nvSpPr>
          <p:cNvPr id="10" name="Rectangle 9"/>
          <p:cNvSpPr/>
          <p:nvPr/>
        </p:nvSpPr>
        <p:spPr>
          <a:xfrm flipH="1">
            <a:off x="-3" y="1419726"/>
            <a:ext cx="192507" cy="1528009"/>
          </a:xfrm>
          <a:prstGeom prst="rect">
            <a:avLst/>
          </a:prstGeom>
          <a:solidFill>
            <a:srgbClr val="507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9398"/>
              </a:solidFill>
            </a:endParaRPr>
          </a:p>
        </p:txBody>
      </p:sp>
      <p:sp>
        <p:nvSpPr>
          <p:cNvPr id="16" name="TextBox 15"/>
          <p:cNvSpPr txBox="1"/>
          <p:nvPr/>
        </p:nvSpPr>
        <p:spPr>
          <a:xfrm>
            <a:off x="3208364" y="2435057"/>
            <a:ext cx="12742836" cy="707886"/>
          </a:xfrm>
          <a:prstGeom prst="rect">
            <a:avLst/>
          </a:prstGeom>
          <a:noFill/>
        </p:spPr>
        <p:txBody>
          <a:bodyPr wrap="square" rtlCol="0">
            <a:spAutoFit/>
          </a:bodyPr>
          <a:lstStyle/>
          <a:p>
            <a:r>
              <a:rPr lang="en-US" sz="4000" b="1" cap="all" spc="100" dirty="0">
                <a:solidFill>
                  <a:srgbClr val="507392"/>
                </a:solidFill>
                <a:latin typeface="+mj-lt"/>
                <a:ea typeface="Open Sans" panose="020B0606030504020204" pitchFamily="34" charset="0"/>
                <a:cs typeface="Open Sans" panose="020B0606030504020204" pitchFamily="34" charset="0"/>
              </a:rPr>
              <a:t>Programs at AU that Support this Title:</a:t>
            </a:r>
          </a:p>
        </p:txBody>
      </p:sp>
      <p:sp>
        <p:nvSpPr>
          <p:cNvPr id="19" name="TextBox 18"/>
          <p:cNvSpPr txBox="1"/>
          <p:nvPr/>
        </p:nvSpPr>
        <p:spPr>
          <a:xfrm>
            <a:off x="3169057" y="1204036"/>
            <a:ext cx="13107263" cy="1107996"/>
          </a:xfrm>
          <a:prstGeom prst="rect">
            <a:avLst/>
          </a:prstGeom>
          <a:noFill/>
        </p:spPr>
        <p:txBody>
          <a:bodyPr wrap="square" rtlCol="0">
            <a:spAutoFit/>
          </a:bodyPr>
          <a:lstStyle/>
          <a:p>
            <a:r>
              <a:rPr lang="en-US" sz="6600" b="1" spc="100" dirty="0">
                <a:solidFill>
                  <a:srgbClr val="507392"/>
                </a:solidFill>
                <a:latin typeface="+mj-lt"/>
                <a:ea typeface="Open Sans" panose="020B0606030504020204" pitchFamily="34" charset="0"/>
                <a:cs typeface="Open Sans" panose="020B0606030504020204" pitchFamily="34" charset="0"/>
              </a:rPr>
              <a:t>PROFESSOR OF PRACTICE</a:t>
            </a:r>
          </a:p>
        </p:txBody>
      </p:sp>
      <p:grpSp>
        <p:nvGrpSpPr>
          <p:cNvPr id="11" name="Group 10">
            <a:extLst>
              <a:ext uri="{FF2B5EF4-FFF2-40B4-BE49-F238E27FC236}">
                <a16:creationId xmlns:a16="http://schemas.microsoft.com/office/drawing/2014/main" id="{3D863D6A-2EAB-364B-9315-9899B0A48F6F}"/>
              </a:ext>
            </a:extLst>
          </p:cNvPr>
          <p:cNvGrpSpPr/>
          <p:nvPr/>
        </p:nvGrpSpPr>
        <p:grpSpPr>
          <a:xfrm>
            <a:off x="7232635" y="12789447"/>
            <a:ext cx="9759566" cy="514213"/>
            <a:chOff x="6816190" y="12771292"/>
            <a:chExt cx="9759566" cy="514213"/>
          </a:xfrm>
        </p:grpSpPr>
        <p:sp>
          <p:nvSpPr>
            <p:cNvPr id="12" name="TextBox 11">
              <a:extLst>
                <a:ext uri="{FF2B5EF4-FFF2-40B4-BE49-F238E27FC236}">
                  <a16:creationId xmlns:a16="http://schemas.microsoft.com/office/drawing/2014/main" id="{F8B0CDA1-CD57-A44D-B2FF-05697B6281C7}"/>
                </a:ext>
              </a:extLst>
            </p:cNvPr>
            <p:cNvSpPr txBox="1"/>
            <p:nvPr/>
          </p:nvSpPr>
          <p:spPr>
            <a:xfrm>
              <a:off x="6816190" y="12793062"/>
              <a:ext cx="4879783" cy="492443"/>
            </a:xfrm>
            <a:prstGeom prst="rect">
              <a:avLst/>
            </a:prstGeom>
            <a:noFill/>
          </p:spPr>
          <p:txBody>
            <a:bodyPr wrap="square" rtlCol="0">
              <a:spAutoFit/>
            </a:bodyPr>
            <a:lstStyle/>
            <a:p>
              <a:pPr algn="ctr"/>
              <a:r>
                <a:rPr lang="en-US" sz="2600" spc="300" dirty="0">
                  <a:solidFill>
                    <a:srgbClr val="507392"/>
                  </a:solidFill>
                  <a:latin typeface="+mj-lt"/>
                  <a:ea typeface="Open Sans" panose="020B0606030504020204" pitchFamily="34" charset="0"/>
                  <a:cs typeface="Open Sans" panose="020B0606030504020204" pitchFamily="34" charset="0"/>
                </a:rPr>
                <a:t>PROFESSOR OF PRACTICE</a:t>
              </a:r>
            </a:p>
          </p:txBody>
        </p:sp>
        <p:cxnSp>
          <p:nvCxnSpPr>
            <p:cNvPr id="13" name="Straight Connector 12">
              <a:extLst>
                <a:ext uri="{FF2B5EF4-FFF2-40B4-BE49-F238E27FC236}">
                  <a16:creationId xmlns:a16="http://schemas.microsoft.com/office/drawing/2014/main" id="{38A577B6-23CA-E14A-A2A2-C555C1B13292}"/>
                </a:ext>
              </a:extLst>
            </p:cNvPr>
            <p:cNvCxnSpPr>
              <a:cxnSpLocks/>
            </p:cNvCxnSpPr>
            <p:nvPr/>
          </p:nvCxnSpPr>
          <p:spPr>
            <a:xfrm flipV="1">
              <a:off x="11840354" y="12771292"/>
              <a:ext cx="0" cy="514213"/>
            </a:xfrm>
            <a:prstGeom prst="line">
              <a:avLst/>
            </a:prstGeom>
            <a:ln w="50800">
              <a:solidFill>
                <a:srgbClr val="507392"/>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D2DE1B9-EF2B-764B-975D-89B37E0B8EE0}"/>
                </a:ext>
              </a:extLst>
            </p:cNvPr>
            <p:cNvSpPr txBox="1"/>
            <p:nvPr/>
          </p:nvSpPr>
          <p:spPr>
            <a:xfrm>
              <a:off x="11695973" y="12793061"/>
              <a:ext cx="4879783" cy="492443"/>
            </a:xfrm>
            <a:prstGeom prst="rect">
              <a:avLst/>
            </a:prstGeom>
            <a:noFill/>
          </p:spPr>
          <p:txBody>
            <a:bodyPr wrap="square" rtlCol="0">
              <a:spAutoFit/>
            </a:bodyPr>
            <a:lstStyle/>
            <a:p>
              <a:pPr algn="ctr"/>
              <a:r>
                <a:rPr lang="en-US" sz="2600" spc="300" dirty="0">
                  <a:solidFill>
                    <a:srgbClr val="507392"/>
                  </a:solidFill>
                  <a:latin typeface="+mj-lt"/>
                  <a:ea typeface="Open Sans" panose="020B0606030504020204" pitchFamily="34" charset="0"/>
                  <a:cs typeface="Open Sans" panose="020B0606030504020204" pitchFamily="34" charset="0"/>
                </a:rPr>
                <a:t>PROVOST’S OFFICE</a:t>
              </a:r>
            </a:p>
          </p:txBody>
        </p:sp>
      </p:grpSp>
    </p:spTree>
    <p:extLst>
      <p:ext uri="{BB962C8B-B14F-4D97-AF65-F5344CB8AC3E}">
        <p14:creationId xmlns:p14="http://schemas.microsoft.com/office/powerpoint/2010/main" val="171520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13"/>
          <p:cNvCxnSpPr>
            <a:cxnSpLocks/>
          </p:cNvCxnSpPr>
          <p:nvPr/>
        </p:nvCxnSpPr>
        <p:spPr>
          <a:xfrm flipV="1">
            <a:off x="3258951" y="2248450"/>
            <a:ext cx="17706935" cy="0"/>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58951" y="2248450"/>
            <a:ext cx="10964403" cy="0"/>
          </a:xfrm>
          <a:prstGeom prst="line">
            <a:avLst/>
          </a:prstGeom>
          <a:ln w="50800">
            <a:solidFill>
              <a:srgbClr val="50739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226292" y="3427183"/>
            <a:ext cx="18795508" cy="954107"/>
          </a:xfrm>
          <a:prstGeom prst="rect">
            <a:avLst/>
          </a:prstGeom>
          <a:noFill/>
        </p:spPr>
        <p:txBody>
          <a:bodyPr wrap="square" rtlCol="0">
            <a:spAutoFit/>
          </a:bodyPr>
          <a:lstStyle/>
          <a:p>
            <a:r>
              <a:rPr lang="en-US" sz="2800" dirty="0">
                <a:solidFill>
                  <a:schemeClr val="bg2">
                    <a:lumMod val="50000"/>
                  </a:schemeClr>
                </a:solidFill>
                <a:latin typeface="+mj-lt"/>
                <a:ea typeface="Open Sans" panose="020B0606030504020204" pitchFamily="34" charset="0"/>
                <a:cs typeface="Open Sans" panose="020B0606030504020204" pitchFamily="34" charset="0"/>
              </a:rPr>
              <a:t>“Many of our peer and aspirational institutions already have this type of faculty lines, and it puts us at a </a:t>
            </a:r>
            <a:r>
              <a:rPr lang="en-US" sz="2800" b="1" dirty="0">
                <a:solidFill>
                  <a:schemeClr val="bg2">
                    <a:lumMod val="50000"/>
                  </a:schemeClr>
                </a:solidFill>
                <a:latin typeface="+mj-lt"/>
                <a:ea typeface="Open Sans" panose="020B0606030504020204" pitchFamily="34" charset="0"/>
                <a:cs typeface="Open Sans" panose="020B0606030504020204" pitchFamily="34" charset="0"/>
              </a:rPr>
              <a:t>competitive disadvantage </a:t>
            </a:r>
            <a:r>
              <a:rPr lang="en-US" sz="2800" dirty="0">
                <a:solidFill>
                  <a:schemeClr val="bg2">
                    <a:lumMod val="50000"/>
                  </a:schemeClr>
                </a:solidFill>
                <a:latin typeface="+mj-lt"/>
                <a:ea typeface="Open Sans" panose="020B0606030504020204" pitchFamily="34" charset="0"/>
                <a:cs typeface="Open Sans" panose="020B0606030504020204" pitchFamily="34" charset="0"/>
              </a:rPr>
              <a:t>since we cannot provide the same enrichment of our student experience.” </a:t>
            </a:r>
          </a:p>
        </p:txBody>
      </p:sp>
      <p:sp>
        <p:nvSpPr>
          <p:cNvPr id="16" name="TextBox 15"/>
          <p:cNvSpPr txBox="1"/>
          <p:nvPr/>
        </p:nvSpPr>
        <p:spPr>
          <a:xfrm>
            <a:off x="3208364" y="2435057"/>
            <a:ext cx="13581036" cy="677108"/>
          </a:xfrm>
          <a:prstGeom prst="rect">
            <a:avLst/>
          </a:prstGeom>
          <a:noFill/>
        </p:spPr>
        <p:txBody>
          <a:bodyPr wrap="square" rtlCol="0">
            <a:spAutoFit/>
          </a:bodyPr>
          <a:lstStyle/>
          <a:p>
            <a:r>
              <a:rPr lang="en-US" sz="3800" b="1" spc="100" dirty="0">
                <a:solidFill>
                  <a:srgbClr val="507392"/>
                </a:solidFill>
                <a:latin typeface="+mj-lt"/>
                <a:ea typeface="Open Sans" panose="020B0606030504020204" pitchFamily="34" charset="0"/>
                <a:cs typeface="Open Sans" panose="020B0606030504020204" pitchFamily="34" charset="0"/>
              </a:rPr>
              <a:t>QUOTES FROM COLLEAGUES</a:t>
            </a:r>
          </a:p>
        </p:txBody>
      </p:sp>
      <p:sp>
        <p:nvSpPr>
          <p:cNvPr id="19" name="TextBox 18"/>
          <p:cNvSpPr txBox="1"/>
          <p:nvPr/>
        </p:nvSpPr>
        <p:spPr>
          <a:xfrm>
            <a:off x="3169056" y="1204036"/>
            <a:ext cx="15118944" cy="1107996"/>
          </a:xfrm>
          <a:prstGeom prst="rect">
            <a:avLst/>
          </a:prstGeom>
          <a:noFill/>
        </p:spPr>
        <p:txBody>
          <a:bodyPr wrap="square" rtlCol="0">
            <a:spAutoFit/>
          </a:bodyPr>
          <a:lstStyle/>
          <a:p>
            <a:r>
              <a:rPr lang="en-US" sz="6600" b="1" spc="100" dirty="0">
                <a:solidFill>
                  <a:srgbClr val="507392"/>
                </a:solidFill>
                <a:latin typeface="+mj-lt"/>
                <a:ea typeface="Open Sans" panose="020B0606030504020204" pitchFamily="34" charset="0"/>
                <a:cs typeface="Open Sans" panose="020B0606030504020204" pitchFamily="34" charset="0"/>
              </a:rPr>
              <a:t>PROFESSOR OF PRACTICE</a:t>
            </a:r>
          </a:p>
        </p:txBody>
      </p:sp>
      <p:sp>
        <p:nvSpPr>
          <p:cNvPr id="12" name="Rectangle 11"/>
          <p:cNvSpPr>
            <a:spLocks/>
          </p:cNvSpPr>
          <p:nvPr/>
        </p:nvSpPr>
        <p:spPr>
          <a:xfrm flipH="1">
            <a:off x="-6105" y="1419726"/>
            <a:ext cx="192507" cy="1528009"/>
          </a:xfrm>
          <a:prstGeom prst="rect">
            <a:avLst/>
          </a:prstGeom>
          <a:solidFill>
            <a:srgbClr val="507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9398"/>
              </a:solidFill>
            </a:endParaRPr>
          </a:p>
        </p:txBody>
      </p:sp>
      <p:sp>
        <p:nvSpPr>
          <p:cNvPr id="3" name="Rectangle 2"/>
          <p:cNvSpPr/>
          <p:nvPr/>
        </p:nvSpPr>
        <p:spPr>
          <a:xfrm>
            <a:off x="-6105" y="4707023"/>
            <a:ext cx="24384000" cy="2172739"/>
          </a:xfrm>
          <a:prstGeom prst="rect">
            <a:avLst/>
          </a:prstGeom>
          <a:solidFill>
            <a:srgbClr val="507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5" name="TextBox 14"/>
          <p:cNvSpPr txBox="1"/>
          <p:nvPr/>
        </p:nvSpPr>
        <p:spPr>
          <a:xfrm>
            <a:off x="3226292" y="7214210"/>
            <a:ext cx="18795508" cy="6124754"/>
          </a:xfrm>
          <a:prstGeom prst="rect">
            <a:avLst/>
          </a:prstGeom>
          <a:noFill/>
        </p:spPr>
        <p:txBody>
          <a:bodyPr wrap="square" rtlCol="0">
            <a:spAutoFit/>
          </a:bodyPr>
          <a:lstStyle/>
          <a:p>
            <a:r>
              <a:rPr lang="en-US" sz="2800" dirty="0">
                <a:solidFill>
                  <a:schemeClr val="bg2">
                    <a:lumMod val="50000"/>
                  </a:schemeClr>
                </a:solidFill>
                <a:latin typeface="+mj-lt"/>
                <a:ea typeface="Open Sans" panose="020B0606030504020204" pitchFamily="34" charset="0"/>
                <a:cs typeface="Open Sans" panose="020B0606030504020204" pitchFamily="34" charset="0"/>
              </a:rPr>
              <a:t>“We often interact with </a:t>
            </a:r>
            <a:r>
              <a:rPr lang="en-US" sz="2800" b="1" dirty="0">
                <a:solidFill>
                  <a:schemeClr val="bg2">
                    <a:lumMod val="50000"/>
                  </a:schemeClr>
                </a:solidFill>
                <a:latin typeface="+mj-lt"/>
                <a:ea typeface="Open Sans" panose="020B0606030504020204" pitchFamily="34" charset="0"/>
                <a:cs typeface="Open Sans" panose="020B0606030504020204" pitchFamily="34" charset="0"/>
              </a:rPr>
              <a:t>national and world leaders </a:t>
            </a:r>
            <a:r>
              <a:rPr lang="en-US" sz="2800" dirty="0">
                <a:solidFill>
                  <a:schemeClr val="bg2">
                    <a:lumMod val="50000"/>
                  </a:schemeClr>
                </a:solidFill>
                <a:latin typeface="+mj-lt"/>
                <a:ea typeface="Open Sans" panose="020B0606030504020204" pitchFamily="34" charset="0"/>
                <a:cs typeface="Open Sans" panose="020B0606030504020204" pitchFamily="34" charset="0"/>
              </a:rPr>
              <a:t>in fisheries and aquaculture. Such a title would allow us to take advantage of these relationships in a way we currently cannot.”</a:t>
            </a:r>
          </a:p>
          <a:p>
            <a:endParaRPr lang="en-US" sz="2800" dirty="0">
              <a:solidFill>
                <a:schemeClr val="bg2">
                  <a:lumMod val="50000"/>
                </a:schemeClr>
              </a:solidFill>
              <a:latin typeface="+mj-lt"/>
              <a:ea typeface="Open Sans" panose="020B0606030504020204" pitchFamily="34" charset="0"/>
              <a:cs typeface="Open Sans" panose="020B0606030504020204" pitchFamily="34" charset="0"/>
            </a:endParaRPr>
          </a:p>
          <a:p>
            <a:r>
              <a:rPr lang="en-US" sz="2800" dirty="0">
                <a:solidFill>
                  <a:schemeClr val="bg2">
                    <a:lumMod val="50000"/>
                  </a:schemeClr>
                </a:solidFill>
                <a:latin typeface="+mj-lt"/>
                <a:ea typeface="Open Sans" panose="020B0606030504020204" pitchFamily="34" charset="0"/>
                <a:cs typeface="Open Sans" panose="020B0606030504020204" pitchFamily="34" charset="0"/>
              </a:rPr>
              <a:t>“</a:t>
            </a:r>
            <a:r>
              <a:rPr lang="en-US" sz="2800" dirty="0">
                <a:solidFill>
                  <a:schemeClr val="bg2">
                    <a:lumMod val="50000"/>
                  </a:schemeClr>
                </a:solidFill>
                <a:latin typeface="+mj-lt"/>
              </a:rPr>
              <a:t>Their connections and influence could assist us in making more competitive grant proposals or funding requests from the federal and state government, because of their connections and influence in the business/academic/government world, they could </a:t>
            </a:r>
            <a:r>
              <a:rPr lang="en-US" sz="2800" b="1" dirty="0">
                <a:solidFill>
                  <a:schemeClr val="bg2">
                    <a:lumMod val="50000"/>
                  </a:schemeClr>
                </a:solidFill>
                <a:latin typeface="+mj-lt"/>
              </a:rPr>
              <a:t>help us to explore new opportunities for collaborative research and outreach</a:t>
            </a:r>
            <a:r>
              <a:rPr lang="en-US" sz="2800" dirty="0">
                <a:solidFill>
                  <a:schemeClr val="bg2">
                    <a:lumMod val="50000"/>
                  </a:schemeClr>
                </a:solidFill>
                <a:latin typeface="+mj-lt"/>
              </a:rPr>
              <a:t> efforts.”</a:t>
            </a:r>
            <a:endParaRPr lang="en-US" sz="2800" dirty="0">
              <a:solidFill>
                <a:schemeClr val="bg2">
                  <a:lumMod val="50000"/>
                </a:schemeClr>
              </a:solidFill>
              <a:latin typeface="+mj-lt"/>
              <a:ea typeface="Open Sans" panose="020B0606030504020204" pitchFamily="34" charset="0"/>
              <a:cs typeface="Open Sans" panose="020B0606030504020204" pitchFamily="34" charset="0"/>
            </a:endParaRPr>
          </a:p>
          <a:p>
            <a:endParaRPr lang="en-US" sz="2800" dirty="0">
              <a:solidFill>
                <a:schemeClr val="bg2">
                  <a:lumMod val="50000"/>
                </a:schemeClr>
              </a:solidFill>
              <a:latin typeface="+mj-lt"/>
              <a:ea typeface="Open Sans" panose="020B0606030504020204" pitchFamily="34" charset="0"/>
              <a:cs typeface="Open Sans" panose="020B0606030504020204" pitchFamily="34" charset="0"/>
            </a:endParaRPr>
          </a:p>
          <a:p>
            <a:r>
              <a:rPr lang="en-US" sz="2800" dirty="0">
                <a:solidFill>
                  <a:schemeClr val="bg2">
                    <a:lumMod val="50000"/>
                  </a:schemeClr>
                </a:solidFill>
                <a:latin typeface="+mj-lt"/>
              </a:rPr>
              <a:t>“We have found that practicing pharmacists have first-hand experiences that non-practicing faculty or instructors are not regularly exposed to that make them highly effective teachers.  In the past, we have paid several </a:t>
            </a:r>
            <a:r>
              <a:rPr lang="en-US" sz="2800" b="1" dirty="0">
                <a:solidFill>
                  <a:schemeClr val="bg2">
                    <a:lumMod val="50000"/>
                  </a:schemeClr>
                </a:solidFill>
                <a:latin typeface="+mj-lt"/>
              </a:rPr>
              <a:t>practicing pharmacists as TES to have them facilitate small group learning</a:t>
            </a:r>
            <a:r>
              <a:rPr lang="en-US" sz="2800" dirty="0">
                <a:solidFill>
                  <a:schemeClr val="bg2">
                    <a:lumMod val="50000"/>
                  </a:schemeClr>
                </a:solidFill>
                <a:latin typeface="+mj-lt"/>
              </a:rPr>
              <a:t> and skills laboratories.”</a:t>
            </a:r>
          </a:p>
          <a:p>
            <a:endParaRPr lang="en-US" sz="2800" dirty="0">
              <a:solidFill>
                <a:schemeClr val="bg2">
                  <a:lumMod val="50000"/>
                </a:schemeClr>
              </a:solidFill>
              <a:latin typeface="+mj-lt"/>
              <a:ea typeface="Open Sans" panose="020B0606030504020204" pitchFamily="34" charset="0"/>
              <a:cs typeface="Open Sans" panose="020B0606030504020204" pitchFamily="34" charset="0"/>
            </a:endParaRPr>
          </a:p>
          <a:p>
            <a:r>
              <a:rPr lang="en-US" sz="2800" dirty="0">
                <a:solidFill>
                  <a:schemeClr val="bg2">
                    <a:lumMod val="50000"/>
                  </a:schemeClr>
                </a:solidFill>
                <a:latin typeface="+mj-lt"/>
              </a:rPr>
              <a:t>“…many of our clinical faculty are expert practitioners, they do not come with the kind of preparation that is required for tenure track positions, that leaves us with only the lecturer position, which doesn’t offer</a:t>
            </a:r>
            <a:r>
              <a:rPr lang="en-US" sz="2800" b="1" dirty="0">
                <a:solidFill>
                  <a:schemeClr val="bg2">
                    <a:lumMod val="50000"/>
                  </a:schemeClr>
                </a:solidFill>
                <a:latin typeface="+mj-lt"/>
              </a:rPr>
              <a:t> the possibility of an appointment that includes scholarly work</a:t>
            </a:r>
            <a:r>
              <a:rPr lang="en-US" sz="2800" dirty="0">
                <a:solidFill>
                  <a:schemeClr val="bg2">
                    <a:lumMod val="50000"/>
                  </a:schemeClr>
                </a:solidFill>
                <a:latin typeface="+mj-lt"/>
              </a:rPr>
              <a:t>.”</a:t>
            </a:r>
          </a:p>
        </p:txBody>
      </p:sp>
      <p:sp>
        <p:nvSpPr>
          <p:cNvPr id="17" name="TextBox 16"/>
          <p:cNvSpPr txBox="1">
            <a:spLocks/>
          </p:cNvSpPr>
          <p:nvPr/>
        </p:nvSpPr>
        <p:spPr>
          <a:xfrm>
            <a:off x="3226292" y="5100894"/>
            <a:ext cx="18795508" cy="1384995"/>
          </a:xfrm>
          <a:prstGeom prst="rect">
            <a:avLst/>
          </a:prstGeom>
          <a:noFill/>
        </p:spPr>
        <p:txBody>
          <a:bodyPr wrap="square" rtlCol="0">
            <a:spAutoFit/>
          </a:bodyPr>
          <a:lstStyle/>
          <a:p>
            <a:r>
              <a:rPr lang="en-US" sz="2800" dirty="0">
                <a:solidFill>
                  <a:schemeClr val="bg1"/>
                </a:solidFill>
              </a:rPr>
              <a:t>“In aerospace engineering in particular this series will allow us to more efficiently benefit from the </a:t>
            </a:r>
            <a:r>
              <a:rPr lang="en-US" sz="2800" b="1" dirty="0">
                <a:solidFill>
                  <a:schemeClr val="bg1"/>
                </a:solidFill>
              </a:rPr>
              <a:t>vast wealth of relevant experience and technical expertise</a:t>
            </a:r>
            <a:r>
              <a:rPr lang="en-US" sz="2800" dirty="0">
                <a:solidFill>
                  <a:schemeClr val="bg1"/>
                </a:solidFill>
              </a:rPr>
              <a:t> of practicing engineers concentrated in Huntsville, the Florida Space Coast and other regions in the southeast."</a:t>
            </a:r>
          </a:p>
        </p:txBody>
      </p:sp>
    </p:spTree>
    <p:extLst>
      <p:ext uri="{BB962C8B-B14F-4D97-AF65-F5344CB8AC3E}">
        <p14:creationId xmlns:p14="http://schemas.microsoft.com/office/powerpoint/2010/main" val="478601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13"/>
          <p:cNvCxnSpPr>
            <a:cxnSpLocks/>
          </p:cNvCxnSpPr>
          <p:nvPr/>
        </p:nvCxnSpPr>
        <p:spPr>
          <a:xfrm flipV="1">
            <a:off x="3258951" y="2248450"/>
            <a:ext cx="17706935" cy="0"/>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58951" y="2248450"/>
            <a:ext cx="6200078" cy="0"/>
          </a:xfrm>
          <a:prstGeom prst="line">
            <a:avLst/>
          </a:prstGeom>
          <a:ln w="50800">
            <a:solidFill>
              <a:srgbClr val="507392"/>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p:cNvSpPr>
          <p:nvPr/>
        </p:nvSpPr>
        <p:spPr>
          <a:xfrm>
            <a:off x="3169056" y="3356446"/>
            <a:ext cx="20224344" cy="9202519"/>
          </a:xfrm>
          <a:prstGeom prst="rect">
            <a:avLst/>
          </a:prstGeom>
          <a:noFill/>
        </p:spPr>
        <p:txBody>
          <a:bodyPr wrap="square" rtlCol="0">
            <a:spAutoFit/>
          </a:bodyPr>
          <a:lstStyle/>
          <a:p>
            <a:pPr marL="1044575" marR="0" lvl="0" indent="-1020763">
              <a:spcBef>
                <a:spcPts val="0"/>
              </a:spcBef>
              <a:spcAft>
                <a:spcPts val="0"/>
              </a:spcAft>
              <a:buFont typeface="+mj-lt"/>
              <a:buAutoNum type="arabicPeriod"/>
            </a:pPr>
            <a:r>
              <a:rPr lang="en-US" sz="3700" dirty="0">
                <a:solidFill>
                  <a:schemeClr val="bg2">
                    <a:lumMod val="50000"/>
                  </a:schemeClr>
                </a:solidFill>
                <a:latin typeface="+mj-lt"/>
                <a:ea typeface="Calibri" panose="020F0502020204030204" pitchFamily="34" charset="0"/>
                <a:cs typeface="Segoe UI"/>
              </a:rPr>
              <a:t>Yale University, Charles </a:t>
            </a:r>
            <a:r>
              <a:rPr lang="en-US" sz="3700" dirty="0" err="1">
                <a:solidFill>
                  <a:schemeClr val="bg2">
                    <a:lumMod val="50000"/>
                  </a:schemeClr>
                </a:solidFill>
                <a:latin typeface="+mj-lt"/>
                <a:ea typeface="Calibri" panose="020F0502020204030204" pitchFamily="34" charset="0"/>
                <a:cs typeface="Segoe UI"/>
              </a:rPr>
              <a:t>Gwathmey</a:t>
            </a:r>
            <a:r>
              <a:rPr lang="en-US" sz="3700" dirty="0">
                <a:solidFill>
                  <a:schemeClr val="bg2">
                    <a:lumMod val="50000"/>
                  </a:schemeClr>
                </a:solidFill>
                <a:latin typeface="+mj-lt"/>
                <a:ea typeface="Calibri" panose="020F0502020204030204" pitchFamily="34" charset="0"/>
                <a:cs typeface="Segoe UI"/>
              </a:rPr>
              <a:t> Professor of Practice (Peter Eisenmann)</a:t>
            </a:r>
            <a:endParaRPr lang="en-US" sz="3700" dirty="0">
              <a:solidFill>
                <a:schemeClr val="bg2">
                  <a:lumMod val="50000"/>
                </a:schemeClr>
              </a:solidFill>
              <a:latin typeface="+mj-lt"/>
              <a:ea typeface="Calibri" panose="020F0502020204030204" pitchFamily="34" charset="0"/>
            </a:endParaRPr>
          </a:p>
          <a:p>
            <a:pPr marL="1044575" marR="0" lvl="0" indent="-1020763">
              <a:spcBef>
                <a:spcPts val="0"/>
              </a:spcBef>
              <a:spcAft>
                <a:spcPts val="0"/>
              </a:spcAft>
              <a:buFont typeface="+mj-lt"/>
              <a:buAutoNum type="arabicPeriod"/>
            </a:pPr>
            <a:r>
              <a:rPr lang="en-US" sz="3700" dirty="0">
                <a:solidFill>
                  <a:schemeClr val="bg2">
                    <a:lumMod val="50000"/>
                  </a:schemeClr>
                </a:solidFill>
                <a:latin typeface="+mj-lt"/>
                <a:ea typeface="Calibri" panose="020F0502020204030204" pitchFamily="34" charset="0"/>
                <a:cs typeface="Segoe UI"/>
              </a:rPr>
              <a:t>University of Pennsylvania, Professor of Practice, 5 Positions (</a:t>
            </a:r>
            <a:r>
              <a:rPr lang="en-US" sz="3700" dirty="0" err="1">
                <a:solidFill>
                  <a:schemeClr val="bg2">
                    <a:lumMod val="50000"/>
                  </a:schemeClr>
                </a:solidFill>
                <a:latin typeface="+mj-lt"/>
                <a:ea typeface="Calibri" panose="020F0502020204030204" pitchFamily="34" charset="0"/>
                <a:cs typeface="Segoe UI"/>
              </a:rPr>
              <a:t>Homa</a:t>
            </a:r>
            <a:r>
              <a:rPr lang="en-US" sz="3700" dirty="0">
                <a:solidFill>
                  <a:schemeClr val="bg2">
                    <a:lumMod val="50000"/>
                  </a:schemeClr>
                </a:solidFill>
                <a:latin typeface="+mj-lt"/>
                <a:ea typeface="Calibri" panose="020F0502020204030204" pitchFamily="34" charset="0"/>
                <a:cs typeface="Segoe UI"/>
              </a:rPr>
              <a:t> </a:t>
            </a:r>
            <a:r>
              <a:rPr lang="en-US" sz="3700" dirty="0" err="1">
                <a:solidFill>
                  <a:schemeClr val="bg2">
                    <a:lumMod val="50000"/>
                  </a:schemeClr>
                </a:solidFill>
                <a:latin typeface="+mj-lt"/>
                <a:ea typeface="Calibri" panose="020F0502020204030204" pitchFamily="34" charset="0"/>
                <a:cs typeface="Segoe UI"/>
              </a:rPr>
              <a:t>Farjadi</a:t>
            </a:r>
            <a:r>
              <a:rPr lang="en-US" sz="3700" dirty="0">
                <a:solidFill>
                  <a:schemeClr val="bg2">
                    <a:lumMod val="50000"/>
                  </a:schemeClr>
                </a:solidFill>
                <a:latin typeface="+mj-lt"/>
                <a:ea typeface="Calibri" panose="020F0502020204030204" pitchFamily="34" charset="0"/>
                <a:cs typeface="Segoe UI"/>
              </a:rPr>
              <a:t> and Thomas Mayne)</a:t>
            </a:r>
            <a:endParaRPr lang="en-US" sz="3700" dirty="0">
              <a:solidFill>
                <a:schemeClr val="bg2">
                  <a:lumMod val="50000"/>
                </a:schemeClr>
              </a:solidFill>
              <a:latin typeface="+mj-lt"/>
              <a:ea typeface="Calibri" panose="020F0502020204030204" pitchFamily="34" charset="0"/>
            </a:endParaRPr>
          </a:p>
          <a:p>
            <a:pPr marL="1044575" marR="0" lvl="0" indent="-1020763">
              <a:spcBef>
                <a:spcPts val="0"/>
              </a:spcBef>
              <a:spcAft>
                <a:spcPts val="0"/>
              </a:spcAft>
              <a:buFont typeface="+mj-lt"/>
              <a:buAutoNum type="arabicPeriod"/>
            </a:pPr>
            <a:r>
              <a:rPr lang="en-US" sz="3700" dirty="0">
                <a:solidFill>
                  <a:schemeClr val="bg2">
                    <a:lumMod val="50000"/>
                  </a:schemeClr>
                </a:solidFill>
                <a:latin typeface="+mj-lt"/>
                <a:ea typeface="Calibri" panose="020F0502020204030204" pitchFamily="34" charset="0"/>
                <a:cs typeface="Segoe UI"/>
              </a:rPr>
              <a:t>Harvard Graduate School of Design</a:t>
            </a:r>
            <a:endParaRPr lang="en-US" sz="3700" dirty="0">
              <a:solidFill>
                <a:schemeClr val="bg2">
                  <a:lumMod val="50000"/>
                </a:schemeClr>
              </a:solidFill>
              <a:latin typeface="+mj-lt"/>
              <a:ea typeface="Calibri" panose="020F0502020204030204" pitchFamily="34" charset="0"/>
            </a:endParaRPr>
          </a:p>
          <a:p>
            <a:pPr marL="2065338" marR="0" lvl="0" indent="-969963">
              <a:spcBef>
                <a:spcPts val="0"/>
              </a:spcBef>
              <a:spcAft>
                <a:spcPts val="0"/>
              </a:spcAft>
            </a:pPr>
            <a:r>
              <a:rPr lang="en-US" sz="3700" dirty="0">
                <a:solidFill>
                  <a:schemeClr val="bg2">
                    <a:lumMod val="50000"/>
                  </a:schemeClr>
                </a:solidFill>
                <a:latin typeface="+mj-lt"/>
                <a:ea typeface="Calibri" panose="020F0502020204030204" pitchFamily="34" charset="0"/>
                <a:cs typeface="Segoe UI"/>
              </a:rPr>
              <a:t>Professor in Practice of Urban Planning (Toni L. Griffin)</a:t>
            </a:r>
            <a:endParaRPr lang="en-US" sz="3700" dirty="0">
              <a:solidFill>
                <a:schemeClr val="bg2">
                  <a:lumMod val="50000"/>
                </a:schemeClr>
              </a:solidFill>
              <a:latin typeface="+mj-lt"/>
              <a:ea typeface="Calibri" panose="020F0502020204030204" pitchFamily="34" charset="0"/>
            </a:endParaRPr>
          </a:p>
          <a:p>
            <a:pPr marL="2065338" marR="0" lvl="0" indent="-969963">
              <a:spcBef>
                <a:spcPts val="0"/>
              </a:spcBef>
              <a:spcAft>
                <a:spcPts val="0"/>
              </a:spcAft>
            </a:pPr>
            <a:r>
              <a:rPr lang="en-US" sz="3700" dirty="0">
                <a:solidFill>
                  <a:schemeClr val="bg2">
                    <a:lumMod val="50000"/>
                  </a:schemeClr>
                </a:solidFill>
                <a:latin typeface="+mj-lt"/>
                <a:ea typeface="Calibri" panose="020F0502020204030204" pitchFamily="34" charset="0"/>
                <a:cs typeface="Segoe UI"/>
              </a:rPr>
              <a:t>Professor in Practice of Architecture (Jeanne Gang)</a:t>
            </a:r>
            <a:endParaRPr lang="en-US" sz="3700" dirty="0">
              <a:solidFill>
                <a:schemeClr val="bg2">
                  <a:lumMod val="50000"/>
                </a:schemeClr>
              </a:solidFill>
              <a:latin typeface="+mj-lt"/>
              <a:ea typeface="Calibri" panose="020F0502020204030204" pitchFamily="34" charset="0"/>
            </a:endParaRPr>
          </a:p>
          <a:p>
            <a:pPr marL="2065338" indent="-969963"/>
            <a:r>
              <a:rPr lang="en-US" sz="3700" dirty="0">
                <a:solidFill>
                  <a:schemeClr val="bg2">
                    <a:lumMod val="50000"/>
                  </a:schemeClr>
                </a:solidFill>
                <a:latin typeface="+mj-lt"/>
                <a:ea typeface="Calibri" panose="020F0502020204030204" pitchFamily="34" charset="0"/>
                <a:cs typeface="Segoe UI"/>
              </a:rPr>
              <a:t>Professor in Practice of Architectural Technology (Hanif Kara)</a:t>
            </a:r>
            <a:endParaRPr lang="en-US" sz="3700" dirty="0">
              <a:solidFill>
                <a:schemeClr val="bg2">
                  <a:lumMod val="50000"/>
                </a:schemeClr>
              </a:solidFill>
              <a:latin typeface="+mj-lt"/>
              <a:ea typeface="Calibri" panose="020F0502020204030204" pitchFamily="34" charset="0"/>
            </a:endParaRPr>
          </a:p>
          <a:p>
            <a:pPr marL="2065338" indent="-969963"/>
            <a:r>
              <a:rPr lang="en-US" sz="3700" dirty="0">
                <a:solidFill>
                  <a:schemeClr val="bg2">
                    <a:lumMod val="50000"/>
                  </a:schemeClr>
                </a:solidFill>
                <a:latin typeface="+mj-lt"/>
                <a:ea typeface="Calibri" panose="020F0502020204030204" pitchFamily="34" charset="0"/>
                <a:cs typeface="Segoe UI"/>
              </a:rPr>
              <a:t>John Portman Professor in Practice of Architecture (</a:t>
            </a:r>
            <a:r>
              <a:rPr lang="en-US" sz="3700" dirty="0" err="1">
                <a:solidFill>
                  <a:schemeClr val="bg2">
                    <a:lumMod val="50000"/>
                  </a:schemeClr>
                </a:solidFill>
                <a:latin typeface="+mj-lt"/>
                <a:ea typeface="Calibri" panose="020F0502020204030204" pitchFamily="34" charset="0"/>
                <a:cs typeface="Segoe UI"/>
              </a:rPr>
              <a:t>Remment</a:t>
            </a:r>
            <a:r>
              <a:rPr lang="en-US" sz="3700" dirty="0">
                <a:solidFill>
                  <a:schemeClr val="bg2">
                    <a:lumMod val="50000"/>
                  </a:schemeClr>
                </a:solidFill>
                <a:latin typeface="+mj-lt"/>
                <a:ea typeface="Calibri" panose="020F0502020204030204" pitchFamily="34" charset="0"/>
                <a:cs typeface="Segoe UI"/>
              </a:rPr>
              <a:t> Koolhaas)</a:t>
            </a:r>
            <a:endParaRPr lang="en-US" sz="3700" dirty="0">
              <a:solidFill>
                <a:schemeClr val="bg2">
                  <a:lumMod val="50000"/>
                </a:schemeClr>
              </a:solidFill>
              <a:latin typeface="+mj-lt"/>
              <a:ea typeface="Calibri" panose="020F0502020204030204" pitchFamily="34" charset="0"/>
            </a:endParaRPr>
          </a:p>
          <a:p>
            <a:pPr marL="2065338" indent="-969963"/>
            <a:r>
              <a:rPr lang="en-US" sz="3700" dirty="0">
                <a:solidFill>
                  <a:schemeClr val="bg2">
                    <a:lumMod val="50000"/>
                  </a:schemeClr>
                </a:solidFill>
                <a:latin typeface="+mj-lt"/>
                <a:ea typeface="Calibri" panose="020F0502020204030204" pitchFamily="34" charset="0"/>
                <a:cs typeface="Segoe UI"/>
              </a:rPr>
              <a:t>Professor in Practice of Urban Design (Alex Krieger)</a:t>
            </a:r>
            <a:endParaRPr lang="en-US" sz="3700" dirty="0">
              <a:solidFill>
                <a:schemeClr val="bg2">
                  <a:lumMod val="50000"/>
                </a:schemeClr>
              </a:solidFill>
              <a:latin typeface="+mj-lt"/>
              <a:ea typeface="Calibri" panose="020F0502020204030204" pitchFamily="34" charset="0"/>
            </a:endParaRPr>
          </a:p>
          <a:p>
            <a:pPr marL="2065338" indent="-969963"/>
            <a:r>
              <a:rPr lang="en-US" sz="3700" dirty="0">
                <a:solidFill>
                  <a:schemeClr val="bg2">
                    <a:lumMod val="50000"/>
                  </a:schemeClr>
                </a:solidFill>
                <a:latin typeface="+mj-lt"/>
                <a:ea typeface="Calibri" panose="020F0502020204030204" pitchFamily="34" charset="0"/>
                <a:cs typeface="Segoe UI"/>
              </a:rPr>
              <a:t>Professor in Practice of Landscape Architecture (Martha Schwartz)</a:t>
            </a:r>
            <a:endParaRPr lang="en-US" sz="3700" dirty="0">
              <a:solidFill>
                <a:schemeClr val="bg2">
                  <a:lumMod val="50000"/>
                </a:schemeClr>
              </a:solidFill>
              <a:latin typeface="+mj-lt"/>
              <a:ea typeface="Calibri" panose="020F0502020204030204" pitchFamily="34" charset="0"/>
            </a:endParaRPr>
          </a:p>
          <a:p>
            <a:pPr marL="1044575" marR="0" lvl="0" indent="-1020763">
              <a:spcBef>
                <a:spcPts val="0"/>
              </a:spcBef>
              <a:spcAft>
                <a:spcPts val="0"/>
              </a:spcAft>
              <a:buFont typeface="+mj-lt"/>
              <a:buAutoNum type="arabicPeriod" startAt="4"/>
            </a:pPr>
            <a:r>
              <a:rPr lang="en-US" sz="3700" dirty="0">
                <a:solidFill>
                  <a:schemeClr val="bg2">
                    <a:lumMod val="50000"/>
                  </a:schemeClr>
                </a:solidFill>
                <a:latin typeface="+mj-lt"/>
                <a:ea typeface="Calibri" panose="020F0502020204030204" pitchFamily="34" charset="0"/>
              </a:rPr>
              <a:t>Cornell University adopted the title in 2016, adopted by the College of Engineering</a:t>
            </a:r>
          </a:p>
          <a:p>
            <a:pPr marL="1044575" marR="0" lvl="0" indent="-1020763">
              <a:spcBef>
                <a:spcPts val="0"/>
              </a:spcBef>
              <a:spcAft>
                <a:spcPts val="0"/>
              </a:spcAft>
              <a:buFont typeface="+mj-lt"/>
              <a:buAutoNum type="arabicPeriod" startAt="4"/>
            </a:pPr>
            <a:r>
              <a:rPr lang="en-US" sz="3700" dirty="0">
                <a:solidFill>
                  <a:schemeClr val="bg2">
                    <a:lumMod val="50000"/>
                  </a:schemeClr>
                </a:solidFill>
                <a:latin typeface="+mj-lt"/>
                <a:ea typeface="Calibri" panose="020F0502020204030204" pitchFamily="34" charset="0"/>
              </a:rPr>
              <a:t>Professor of the Practice title at Georgia Tech “qualified academic, business or government leaders”.</a:t>
            </a:r>
          </a:p>
          <a:p>
            <a:pPr marL="1044575" marR="0" lvl="0" indent="-1020763">
              <a:spcBef>
                <a:spcPts val="0"/>
              </a:spcBef>
              <a:spcAft>
                <a:spcPts val="0"/>
              </a:spcAft>
              <a:buFont typeface="+mj-lt"/>
              <a:buAutoNum type="arabicPeriod" startAt="4"/>
            </a:pPr>
            <a:r>
              <a:rPr lang="en-US" sz="3700" dirty="0">
                <a:solidFill>
                  <a:schemeClr val="bg2">
                    <a:lumMod val="50000"/>
                  </a:schemeClr>
                </a:solidFill>
                <a:latin typeface="+mj-lt"/>
                <a:ea typeface="Calibri" panose="020F0502020204030204" pitchFamily="34" charset="0"/>
              </a:rPr>
              <a:t>Tulane University- School of Business, Neuroscience Program</a:t>
            </a:r>
          </a:p>
          <a:p>
            <a:pPr marL="1044575" marR="0" lvl="0" indent="-1020763">
              <a:spcBef>
                <a:spcPts val="0"/>
              </a:spcBef>
              <a:spcAft>
                <a:spcPts val="0"/>
              </a:spcAft>
              <a:buFont typeface="+mj-lt"/>
              <a:buAutoNum type="arabicPeriod" startAt="4"/>
            </a:pPr>
            <a:r>
              <a:rPr lang="en-US" sz="3700" dirty="0">
                <a:solidFill>
                  <a:schemeClr val="bg2">
                    <a:lumMod val="50000"/>
                  </a:schemeClr>
                </a:solidFill>
                <a:latin typeface="+mj-lt"/>
                <a:ea typeface="Calibri" panose="020F0502020204030204" pitchFamily="34" charset="0"/>
              </a:rPr>
              <a:t>Duke University, since the 1980s</a:t>
            </a:r>
          </a:p>
          <a:p>
            <a:pPr marL="1044575" marR="0" lvl="0" indent="-1020763">
              <a:spcBef>
                <a:spcPts val="0"/>
              </a:spcBef>
              <a:spcAft>
                <a:spcPts val="0"/>
              </a:spcAft>
              <a:buFont typeface="+mj-lt"/>
              <a:buAutoNum type="arabicPeriod" startAt="4"/>
            </a:pPr>
            <a:r>
              <a:rPr lang="en-US" sz="3700" dirty="0">
                <a:solidFill>
                  <a:schemeClr val="bg2">
                    <a:lumMod val="50000"/>
                  </a:schemeClr>
                </a:solidFill>
                <a:latin typeface="+mj-lt"/>
                <a:ea typeface="Calibri" panose="020F0502020204030204" pitchFamily="34" charset="0"/>
              </a:rPr>
              <a:t>Purdue University, Computer Science</a:t>
            </a:r>
          </a:p>
          <a:p>
            <a:pPr marL="1044575" marR="0" lvl="0" indent="-1020763">
              <a:spcBef>
                <a:spcPts val="0"/>
              </a:spcBef>
              <a:spcAft>
                <a:spcPts val="0"/>
              </a:spcAft>
              <a:buFont typeface="+mj-lt"/>
              <a:buAutoNum type="arabicPeriod" startAt="4"/>
            </a:pPr>
            <a:r>
              <a:rPr lang="en-US" sz="3700" dirty="0">
                <a:solidFill>
                  <a:schemeClr val="bg2">
                    <a:lumMod val="50000"/>
                  </a:schemeClr>
                </a:solidFill>
                <a:latin typeface="+mj-lt"/>
                <a:ea typeface="Calibri" panose="020F0502020204030204" pitchFamily="34" charset="0"/>
              </a:rPr>
              <a:t>University of Texas System allows for title with rank</a:t>
            </a:r>
          </a:p>
          <a:p>
            <a:pPr marL="1044575" marR="0" lvl="0" indent="-1020763">
              <a:spcBef>
                <a:spcPts val="0"/>
              </a:spcBef>
              <a:spcAft>
                <a:spcPts val="0"/>
              </a:spcAft>
              <a:buFont typeface="+mj-lt"/>
              <a:buAutoNum type="arabicPeriod" startAt="4"/>
            </a:pPr>
            <a:r>
              <a:rPr lang="en-US" sz="3700" dirty="0">
                <a:solidFill>
                  <a:schemeClr val="bg2">
                    <a:lumMod val="50000"/>
                  </a:schemeClr>
                </a:solidFill>
                <a:latin typeface="+mj-lt"/>
                <a:ea typeface="Calibri" panose="020F0502020204030204" pitchFamily="34" charset="0"/>
              </a:rPr>
              <a:t>The University of Alabama, Distinguished Professor of the Practice of Law (Joyce Vance)</a:t>
            </a:r>
          </a:p>
        </p:txBody>
      </p:sp>
      <p:sp>
        <p:nvSpPr>
          <p:cNvPr id="10" name="Rectangle 9"/>
          <p:cNvSpPr/>
          <p:nvPr/>
        </p:nvSpPr>
        <p:spPr>
          <a:xfrm flipH="1">
            <a:off x="-3" y="1419726"/>
            <a:ext cx="192507" cy="1528009"/>
          </a:xfrm>
          <a:prstGeom prst="rect">
            <a:avLst/>
          </a:prstGeom>
          <a:solidFill>
            <a:srgbClr val="507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9398"/>
              </a:solidFill>
            </a:endParaRPr>
          </a:p>
        </p:txBody>
      </p:sp>
      <p:sp>
        <p:nvSpPr>
          <p:cNvPr id="16" name="TextBox 15"/>
          <p:cNvSpPr txBox="1"/>
          <p:nvPr/>
        </p:nvSpPr>
        <p:spPr>
          <a:xfrm>
            <a:off x="3208364" y="2435057"/>
            <a:ext cx="12742836" cy="707886"/>
          </a:xfrm>
          <a:prstGeom prst="rect">
            <a:avLst/>
          </a:prstGeom>
          <a:noFill/>
        </p:spPr>
        <p:txBody>
          <a:bodyPr wrap="square" rtlCol="0">
            <a:spAutoFit/>
          </a:bodyPr>
          <a:lstStyle/>
          <a:p>
            <a:r>
              <a:rPr lang="en-US" sz="4000" b="1" cap="all" spc="100" dirty="0">
                <a:solidFill>
                  <a:srgbClr val="507392"/>
                </a:solidFill>
                <a:latin typeface="+mj-lt"/>
                <a:ea typeface="Open Sans" panose="020B0606030504020204" pitchFamily="34" charset="0"/>
                <a:cs typeface="Open Sans" panose="020B0606030504020204" pitchFamily="34" charset="0"/>
              </a:rPr>
              <a:t>Universities with this Title:</a:t>
            </a:r>
          </a:p>
        </p:txBody>
      </p:sp>
      <p:sp>
        <p:nvSpPr>
          <p:cNvPr id="19" name="TextBox 18"/>
          <p:cNvSpPr txBox="1"/>
          <p:nvPr/>
        </p:nvSpPr>
        <p:spPr>
          <a:xfrm>
            <a:off x="3169057" y="1204036"/>
            <a:ext cx="13107263" cy="1107996"/>
          </a:xfrm>
          <a:prstGeom prst="rect">
            <a:avLst/>
          </a:prstGeom>
          <a:noFill/>
        </p:spPr>
        <p:txBody>
          <a:bodyPr wrap="square" rtlCol="0">
            <a:spAutoFit/>
          </a:bodyPr>
          <a:lstStyle/>
          <a:p>
            <a:r>
              <a:rPr lang="en-US" sz="6600" b="1" spc="100" dirty="0">
                <a:solidFill>
                  <a:srgbClr val="507392"/>
                </a:solidFill>
                <a:latin typeface="+mj-lt"/>
                <a:ea typeface="Open Sans" panose="020B0606030504020204" pitchFamily="34" charset="0"/>
                <a:cs typeface="Open Sans" panose="020B0606030504020204" pitchFamily="34" charset="0"/>
              </a:rPr>
              <a:t>PROFESSOR OF PRACTICE</a:t>
            </a:r>
          </a:p>
        </p:txBody>
      </p:sp>
    </p:spTree>
    <p:extLst>
      <p:ext uri="{BB962C8B-B14F-4D97-AF65-F5344CB8AC3E}">
        <p14:creationId xmlns:p14="http://schemas.microsoft.com/office/powerpoint/2010/main" val="2417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13"/>
          <p:cNvCxnSpPr>
            <a:cxnSpLocks/>
          </p:cNvCxnSpPr>
          <p:nvPr/>
        </p:nvCxnSpPr>
        <p:spPr>
          <a:xfrm flipV="1">
            <a:off x="3258951" y="2248450"/>
            <a:ext cx="17706935" cy="0"/>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58951" y="2248450"/>
            <a:ext cx="6200078" cy="0"/>
          </a:xfrm>
          <a:prstGeom prst="line">
            <a:avLst/>
          </a:prstGeom>
          <a:ln w="50800">
            <a:solidFill>
              <a:srgbClr val="507392"/>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p:cNvSpPr>
          <p:nvPr/>
        </p:nvSpPr>
        <p:spPr>
          <a:xfrm>
            <a:off x="3438938" y="3758496"/>
            <a:ext cx="19954461" cy="5216813"/>
          </a:xfrm>
          <a:prstGeom prst="rect">
            <a:avLst/>
          </a:prstGeom>
          <a:noFill/>
        </p:spPr>
        <p:txBody>
          <a:bodyPr wrap="square" rtlCol="0">
            <a:spAutoFit/>
          </a:bodyPr>
          <a:lstStyle/>
          <a:p>
            <a:pPr marL="1044575" marR="0" lvl="0" indent="-1020763">
              <a:spcBef>
                <a:spcPts val="0"/>
              </a:spcBef>
              <a:spcAft>
                <a:spcPts val="0"/>
              </a:spcAft>
              <a:buFont typeface="+mj-lt"/>
              <a:buAutoNum type="arabicPeriod"/>
            </a:pPr>
            <a:r>
              <a:rPr lang="en-US" sz="3700" dirty="0">
                <a:solidFill>
                  <a:schemeClr val="bg2">
                    <a:lumMod val="50000"/>
                  </a:schemeClr>
                </a:solidFill>
                <a:latin typeface="+mj-lt"/>
                <a:ea typeface="Calibri" panose="020F0502020204030204" pitchFamily="34" charset="0"/>
                <a:cs typeface="Segoe UI"/>
              </a:rPr>
              <a:t>The title series is NTTF and is not eligible for promotion (e.g. there is no Senior Professor of Practice option)</a:t>
            </a:r>
          </a:p>
          <a:p>
            <a:pPr marL="1044575" marR="0" lvl="0" indent="-1020763">
              <a:spcBef>
                <a:spcPts val="0"/>
              </a:spcBef>
              <a:spcAft>
                <a:spcPts val="0"/>
              </a:spcAft>
              <a:buFont typeface="+mj-lt"/>
              <a:buAutoNum type="arabicPeriod"/>
            </a:pPr>
            <a:r>
              <a:rPr lang="en-US" sz="3700" dirty="0">
                <a:solidFill>
                  <a:schemeClr val="bg2">
                    <a:lumMod val="50000"/>
                  </a:schemeClr>
                </a:solidFill>
                <a:latin typeface="+mj-lt"/>
                <a:ea typeface="Calibri" panose="020F0502020204030204" pitchFamily="34" charset="0"/>
              </a:rPr>
              <a:t>Professors of Practice can be either part-time or fulltime faculty</a:t>
            </a:r>
          </a:p>
          <a:p>
            <a:pPr marL="1044575" marR="0" lvl="0" indent="-1020763">
              <a:spcBef>
                <a:spcPts val="0"/>
              </a:spcBef>
              <a:spcAft>
                <a:spcPts val="0"/>
              </a:spcAft>
              <a:buFont typeface="+mj-lt"/>
              <a:buAutoNum type="arabicPeriod"/>
            </a:pPr>
            <a:r>
              <a:rPr lang="en-US" sz="3700" dirty="0">
                <a:solidFill>
                  <a:schemeClr val="bg2">
                    <a:lumMod val="50000"/>
                  </a:schemeClr>
                </a:solidFill>
                <a:latin typeface="+mj-lt"/>
                <a:ea typeface="Calibri" panose="020F0502020204030204" pitchFamily="34" charset="0"/>
                <a:cs typeface="Segoe UI"/>
              </a:rPr>
              <a:t>Professors of Practice are prohibited from teaching core courses (this is not the focus of this title series)</a:t>
            </a:r>
            <a:endParaRPr lang="en-US" sz="3700" dirty="0">
              <a:solidFill>
                <a:schemeClr val="bg2">
                  <a:lumMod val="50000"/>
                </a:schemeClr>
              </a:solidFill>
              <a:latin typeface="+mj-lt"/>
              <a:ea typeface="Calibri" panose="020F0502020204030204" pitchFamily="34" charset="0"/>
            </a:endParaRPr>
          </a:p>
          <a:p>
            <a:pPr marL="1044575" marR="0" lvl="0" indent="-1020763">
              <a:spcBef>
                <a:spcPts val="0"/>
              </a:spcBef>
              <a:spcAft>
                <a:spcPts val="0"/>
              </a:spcAft>
              <a:buFont typeface="+mj-lt"/>
              <a:buAutoNum type="arabicPeriod"/>
            </a:pPr>
            <a:r>
              <a:rPr lang="en-US" sz="3700" dirty="0">
                <a:solidFill>
                  <a:schemeClr val="bg2">
                    <a:lumMod val="50000"/>
                  </a:schemeClr>
                </a:solidFill>
                <a:latin typeface="+mj-lt"/>
                <a:ea typeface="Calibri" panose="020F0502020204030204" pitchFamily="34" charset="0"/>
                <a:cs typeface="Segoe UI"/>
              </a:rPr>
              <a:t>Professors of Practice, like all instructional faculty at Auburn, must meet the SACSCOC credentialing requirements for teaching their courses</a:t>
            </a:r>
            <a:endParaRPr lang="en-US" sz="3700" dirty="0">
              <a:solidFill>
                <a:schemeClr val="bg2">
                  <a:lumMod val="50000"/>
                </a:schemeClr>
              </a:solidFill>
              <a:latin typeface="+mj-lt"/>
              <a:ea typeface="Calibri" panose="020F0502020204030204" pitchFamily="34" charset="0"/>
            </a:endParaRPr>
          </a:p>
          <a:p>
            <a:pPr marL="1044575" marR="0" lvl="0" indent="-1020763">
              <a:spcBef>
                <a:spcPts val="0"/>
              </a:spcBef>
              <a:spcAft>
                <a:spcPts val="0"/>
              </a:spcAft>
              <a:buFont typeface="+mj-lt"/>
              <a:buAutoNum type="arabicPeriod" startAt="4"/>
            </a:pPr>
            <a:r>
              <a:rPr lang="en-US" sz="3700" dirty="0">
                <a:solidFill>
                  <a:schemeClr val="bg2">
                    <a:lumMod val="50000"/>
                  </a:schemeClr>
                </a:solidFill>
                <a:latin typeface="+mj-lt"/>
                <a:ea typeface="Calibri" panose="020F0502020204030204" pitchFamily="34" charset="0"/>
              </a:rPr>
              <a:t>No AU unit is required to use this title series</a:t>
            </a:r>
          </a:p>
          <a:p>
            <a:pPr marL="1044575" marR="0" lvl="0" indent="-1020763">
              <a:spcBef>
                <a:spcPts val="0"/>
              </a:spcBef>
              <a:spcAft>
                <a:spcPts val="0"/>
              </a:spcAft>
              <a:buFont typeface="+mj-lt"/>
              <a:buAutoNum type="arabicPeriod" startAt="4"/>
            </a:pPr>
            <a:r>
              <a:rPr lang="en-US" sz="3700" dirty="0">
                <a:solidFill>
                  <a:schemeClr val="bg2">
                    <a:lumMod val="50000"/>
                  </a:schemeClr>
                </a:solidFill>
                <a:latin typeface="+mj-lt"/>
                <a:ea typeface="Calibri" panose="020F0502020204030204" pitchFamily="34" charset="0"/>
              </a:rPr>
              <a:t>Please note that the complete title series document is available to all via the Senate agenda</a:t>
            </a:r>
          </a:p>
        </p:txBody>
      </p:sp>
      <p:sp>
        <p:nvSpPr>
          <p:cNvPr id="10" name="Rectangle 9"/>
          <p:cNvSpPr/>
          <p:nvPr/>
        </p:nvSpPr>
        <p:spPr>
          <a:xfrm flipH="1">
            <a:off x="-3" y="1419726"/>
            <a:ext cx="192507" cy="1528009"/>
          </a:xfrm>
          <a:prstGeom prst="rect">
            <a:avLst/>
          </a:prstGeom>
          <a:solidFill>
            <a:srgbClr val="507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9398"/>
              </a:solidFill>
            </a:endParaRPr>
          </a:p>
        </p:txBody>
      </p:sp>
      <p:sp>
        <p:nvSpPr>
          <p:cNvPr id="16" name="TextBox 15"/>
          <p:cNvSpPr txBox="1"/>
          <p:nvPr/>
        </p:nvSpPr>
        <p:spPr>
          <a:xfrm>
            <a:off x="3208364" y="2435057"/>
            <a:ext cx="12742836" cy="1323439"/>
          </a:xfrm>
          <a:prstGeom prst="rect">
            <a:avLst/>
          </a:prstGeom>
          <a:noFill/>
        </p:spPr>
        <p:txBody>
          <a:bodyPr wrap="square" rtlCol="0">
            <a:spAutoFit/>
          </a:bodyPr>
          <a:lstStyle/>
          <a:p>
            <a:r>
              <a:rPr lang="en-US" sz="4000" b="1" cap="all" spc="100" dirty="0">
                <a:solidFill>
                  <a:srgbClr val="507392"/>
                </a:solidFill>
                <a:latin typeface="+mj-lt"/>
                <a:ea typeface="Open Sans" panose="020B0606030504020204" pitchFamily="34" charset="0"/>
                <a:cs typeface="Open Sans" panose="020B0606030504020204" pitchFamily="34" charset="0"/>
              </a:rPr>
              <a:t>Quick REVIEW OF SOME SPECIFIC POINTS ABOUT THIS TITLE SERIES:</a:t>
            </a:r>
          </a:p>
        </p:txBody>
      </p:sp>
      <p:sp>
        <p:nvSpPr>
          <p:cNvPr id="19" name="TextBox 18"/>
          <p:cNvSpPr txBox="1"/>
          <p:nvPr/>
        </p:nvSpPr>
        <p:spPr>
          <a:xfrm>
            <a:off x="3169057" y="1204036"/>
            <a:ext cx="13107263" cy="1107996"/>
          </a:xfrm>
          <a:prstGeom prst="rect">
            <a:avLst/>
          </a:prstGeom>
          <a:noFill/>
        </p:spPr>
        <p:txBody>
          <a:bodyPr wrap="square" rtlCol="0">
            <a:spAutoFit/>
          </a:bodyPr>
          <a:lstStyle/>
          <a:p>
            <a:r>
              <a:rPr lang="en-US" sz="6600" b="1" spc="100" dirty="0">
                <a:solidFill>
                  <a:srgbClr val="507392"/>
                </a:solidFill>
                <a:latin typeface="+mj-lt"/>
                <a:ea typeface="Open Sans" panose="020B0606030504020204" pitchFamily="34" charset="0"/>
                <a:cs typeface="Open Sans" panose="020B0606030504020204" pitchFamily="34" charset="0"/>
              </a:rPr>
              <a:t>PROFESSOR OF PRACTICE</a:t>
            </a:r>
          </a:p>
        </p:txBody>
      </p:sp>
    </p:spTree>
    <p:extLst>
      <p:ext uri="{BB962C8B-B14F-4D97-AF65-F5344CB8AC3E}">
        <p14:creationId xmlns:p14="http://schemas.microsoft.com/office/powerpoint/2010/main" val="260110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13"/>
          <p:cNvCxnSpPr>
            <a:cxnSpLocks/>
          </p:cNvCxnSpPr>
          <p:nvPr/>
        </p:nvCxnSpPr>
        <p:spPr>
          <a:xfrm flipV="1">
            <a:off x="3258951" y="2248450"/>
            <a:ext cx="17706935" cy="0"/>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58951" y="2248450"/>
            <a:ext cx="6200078" cy="0"/>
          </a:xfrm>
          <a:prstGeom prst="line">
            <a:avLst/>
          </a:prstGeom>
          <a:ln w="50800">
            <a:solidFill>
              <a:srgbClr val="507392"/>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p:cNvSpPr>
          <p:nvPr/>
        </p:nvSpPr>
        <p:spPr>
          <a:xfrm>
            <a:off x="3438938" y="3758496"/>
            <a:ext cx="19954461" cy="4078039"/>
          </a:xfrm>
          <a:prstGeom prst="rect">
            <a:avLst/>
          </a:prstGeom>
          <a:noFill/>
        </p:spPr>
        <p:txBody>
          <a:bodyPr wrap="square" rtlCol="0">
            <a:spAutoFit/>
          </a:bodyPr>
          <a:lstStyle/>
          <a:p>
            <a:pPr marL="1044575" marR="0" lvl="0" indent="-1020763">
              <a:spcBef>
                <a:spcPts val="0"/>
              </a:spcBef>
              <a:spcAft>
                <a:spcPts val="0"/>
              </a:spcAft>
              <a:buFont typeface="+mj-lt"/>
              <a:buAutoNum type="arabicPeriod"/>
            </a:pPr>
            <a:r>
              <a:rPr lang="en-US" sz="3700" dirty="0">
                <a:solidFill>
                  <a:schemeClr val="bg2">
                    <a:lumMod val="50000"/>
                  </a:schemeClr>
                </a:solidFill>
                <a:latin typeface="+mj-lt"/>
                <a:ea typeface="Calibri" panose="020F0502020204030204" pitchFamily="34" charset="0"/>
                <a:cs typeface="Segoe UI"/>
              </a:rPr>
              <a:t>Please read the Professor of Practice Title series document and send comments and questions to Emmett Winn at </a:t>
            </a:r>
            <a:r>
              <a:rPr lang="en-US" sz="3700" dirty="0">
                <a:solidFill>
                  <a:schemeClr val="bg2">
                    <a:lumMod val="50000"/>
                  </a:schemeClr>
                </a:solidFill>
                <a:latin typeface="+mj-lt"/>
                <a:ea typeface="Calibri" panose="020F0502020204030204" pitchFamily="34" charset="0"/>
                <a:cs typeface="Segoe UI"/>
                <a:hlinkClick r:id="rId3"/>
              </a:rPr>
              <a:t>winnjoh@auburn.edu</a:t>
            </a:r>
            <a:r>
              <a:rPr lang="en-US" sz="3700" dirty="0">
                <a:solidFill>
                  <a:schemeClr val="bg2">
                    <a:lumMod val="50000"/>
                  </a:schemeClr>
                </a:solidFill>
                <a:latin typeface="+mj-lt"/>
                <a:ea typeface="Calibri" panose="020F0502020204030204" pitchFamily="34" charset="0"/>
                <a:cs typeface="Segoe UI"/>
              </a:rPr>
              <a:t> by March 29</a:t>
            </a:r>
            <a:r>
              <a:rPr lang="en-US" sz="3700" baseline="30000" dirty="0">
                <a:solidFill>
                  <a:schemeClr val="bg2">
                    <a:lumMod val="50000"/>
                  </a:schemeClr>
                </a:solidFill>
                <a:latin typeface="+mj-lt"/>
                <a:ea typeface="Calibri" panose="020F0502020204030204" pitchFamily="34" charset="0"/>
                <a:cs typeface="Segoe UI"/>
              </a:rPr>
              <a:t>th</a:t>
            </a:r>
            <a:endParaRPr lang="en-US" sz="3700" dirty="0">
              <a:solidFill>
                <a:schemeClr val="bg2">
                  <a:lumMod val="50000"/>
                </a:schemeClr>
              </a:solidFill>
              <a:latin typeface="+mj-lt"/>
              <a:ea typeface="Calibri" panose="020F0502020204030204" pitchFamily="34" charset="0"/>
            </a:endParaRPr>
          </a:p>
          <a:p>
            <a:pPr marL="1044575" marR="0" lvl="0" indent="-1020763">
              <a:spcBef>
                <a:spcPts val="0"/>
              </a:spcBef>
              <a:spcAft>
                <a:spcPts val="0"/>
              </a:spcAft>
              <a:buFont typeface="+mj-lt"/>
              <a:buAutoNum type="arabicPeriod"/>
            </a:pPr>
            <a:r>
              <a:rPr lang="en-US" sz="3700" dirty="0">
                <a:solidFill>
                  <a:schemeClr val="bg2">
                    <a:lumMod val="50000"/>
                  </a:schemeClr>
                </a:solidFill>
                <a:latin typeface="+mj-lt"/>
                <a:ea typeface="Calibri" panose="020F0502020204030204" pitchFamily="34" charset="0"/>
                <a:cs typeface="Segoe UI"/>
              </a:rPr>
              <a:t>We are planning to bring the Professor of Practice title series forward as an action item at the April Senate meeting</a:t>
            </a:r>
          </a:p>
          <a:p>
            <a:pPr marL="1044575" marR="0" lvl="0" indent="-1020763">
              <a:spcBef>
                <a:spcPts val="0"/>
              </a:spcBef>
              <a:spcAft>
                <a:spcPts val="0"/>
              </a:spcAft>
              <a:buFont typeface="+mj-lt"/>
              <a:buAutoNum type="arabicPeriod"/>
            </a:pPr>
            <a:r>
              <a:rPr lang="en-US" sz="3700" dirty="0">
                <a:solidFill>
                  <a:schemeClr val="bg2">
                    <a:lumMod val="50000"/>
                  </a:schemeClr>
                </a:solidFill>
                <a:latin typeface="+mj-lt"/>
                <a:ea typeface="Calibri" panose="020F0502020204030204" pitchFamily="34" charset="0"/>
              </a:rPr>
              <a:t>Once approved the title series will be sent to the FHBRC for review and addition to the </a:t>
            </a:r>
            <a:r>
              <a:rPr lang="en-US" sz="3700" i="1" dirty="0">
                <a:solidFill>
                  <a:schemeClr val="bg2">
                    <a:lumMod val="50000"/>
                  </a:schemeClr>
                </a:solidFill>
                <a:latin typeface="+mj-lt"/>
                <a:ea typeface="Calibri" panose="020F0502020204030204" pitchFamily="34" charset="0"/>
              </a:rPr>
              <a:t>Faculty Handbook</a:t>
            </a:r>
          </a:p>
          <a:p>
            <a:pPr marL="1044575" marR="0" lvl="0" indent="-1020763">
              <a:spcBef>
                <a:spcPts val="0"/>
              </a:spcBef>
              <a:spcAft>
                <a:spcPts val="0"/>
              </a:spcAft>
              <a:buFont typeface="+mj-lt"/>
              <a:buAutoNum type="arabicPeriod" startAt="4"/>
            </a:pPr>
            <a:endParaRPr lang="en-US" sz="3700" dirty="0">
              <a:solidFill>
                <a:schemeClr val="bg2">
                  <a:lumMod val="50000"/>
                </a:schemeClr>
              </a:solidFill>
              <a:latin typeface="+mj-lt"/>
              <a:ea typeface="Calibri" panose="020F0502020204030204" pitchFamily="34" charset="0"/>
            </a:endParaRPr>
          </a:p>
        </p:txBody>
      </p:sp>
      <p:sp>
        <p:nvSpPr>
          <p:cNvPr id="10" name="Rectangle 9"/>
          <p:cNvSpPr/>
          <p:nvPr/>
        </p:nvSpPr>
        <p:spPr>
          <a:xfrm flipH="1">
            <a:off x="-3" y="1419726"/>
            <a:ext cx="192507" cy="1528009"/>
          </a:xfrm>
          <a:prstGeom prst="rect">
            <a:avLst/>
          </a:prstGeom>
          <a:solidFill>
            <a:srgbClr val="507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9398"/>
              </a:solidFill>
            </a:endParaRPr>
          </a:p>
        </p:txBody>
      </p:sp>
      <p:sp>
        <p:nvSpPr>
          <p:cNvPr id="16" name="TextBox 15"/>
          <p:cNvSpPr txBox="1"/>
          <p:nvPr/>
        </p:nvSpPr>
        <p:spPr>
          <a:xfrm>
            <a:off x="3208364" y="2435057"/>
            <a:ext cx="12742836" cy="707886"/>
          </a:xfrm>
          <a:prstGeom prst="rect">
            <a:avLst/>
          </a:prstGeom>
          <a:noFill/>
        </p:spPr>
        <p:txBody>
          <a:bodyPr wrap="square" rtlCol="0">
            <a:spAutoFit/>
          </a:bodyPr>
          <a:lstStyle/>
          <a:p>
            <a:r>
              <a:rPr lang="en-US" sz="4000" b="1" cap="all" spc="100" dirty="0">
                <a:solidFill>
                  <a:srgbClr val="507392"/>
                </a:solidFill>
                <a:latin typeface="+mj-lt"/>
                <a:ea typeface="Open Sans" panose="020B0606030504020204" pitchFamily="34" charset="0"/>
                <a:cs typeface="Open Sans" panose="020B0606030504020204" pitchFamily="34" charset="0"/>
              </a:rPr>
              <a:t>Next Steps:</a:t>
            </a:r>
          </a:p>
        </p:txBody>
      </p:sp>
      <p:sp>
        <p:nvSpPr>
          <p:cNvPr id="19" name="TextBox 18"/>
          <p:cNvSpPr txBox="1"/>
          <p:nvPr/>
        </p:nvSpPr>
        <p:spPr>
          <a:xfrm>
            <a:off x="3169057" y="1204036"/>
            <a:ext cx="13107263" cy="1107996"/>
          </a:xfrm>
          <a:prstGeom prst="rect">
            <a:avLst/>
          </a:prstGeom>
          <a:noFill/>
        </p:spPr>
        <p:txBody>
          <a:bodyPr wrap="square" rtlCol="0">
            <a:spAutoFit/>
          </a:bodyPr>
          <a:lstStyle/>
          <a:p>
            <a:r>
              <a:rPr lang="en-US" sz="6600" b="1" spc="100" dirty="0">
                <a:solidFill>
                  <a:srgbClr val="507392"/>
                </a:solidFill>
                <a:latin typeface="+mj-lt"/>
                <a:ea typeface="Open Sans" panose="020B0606030504020204" pitchFamily="34" charset="0"/>
                <a:cs typeface="Open Sans" panose="020B0606030504020204" pitchFamily="34" charset="0"/>
              </a:rPr>
              <a:t>PROFESSOR OF PRACTICE</a:t>
            </a:r>
          </a:p>
        </p:txBody>
      </p:sp>
    </p:spTree>
    <p:extLst>
      <p:ext uri="{BB962C8B-B14F-4D97-AF65-F5344CB8AC3E}">
        <p14:creationId xmlns:p14="http://schemas.microsoft.com/office/powerpoint/2010/main" val="38852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 name="Straight Connector 19"/>
          <p:cNvCxnSpPr/>
          <p:nvPr/>
        </p:nvCxnSpPr>
        <p:spPr>
          <a:xfrm>
            <a:off x="9030290" y="6716541"/>
            <a:ext cx="6200078" cy="0"/>
          </a:xfrm>
          <a:prstGeom prst="line">
            <a:avLst/>
          </a:prstGeom>
          <a:ln w="50800">
            <a:solidFill>
              <a:srgbClr val="507392"/>
            </a:solidFill>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11156831" y="4274290"/>
            <a:ext cx="1990539" cy="1990539"/>
          </a:xfrm>
          <a:prstGeom prst="ellipse">
            <a:avLst/>
          </a:prstGeom>
          <a:solidFill>
            <a:srgbClr val="507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bas Neue Bold" panose="020B0606020202050201" pitchFamily="34" charset="-94"/>
            </a:endParaRPr>
          </a:p>
        </p:txBody>
      </p:sp>
      <p:sp>
        <p:nvSpPr>
          <p:cNvPr id="77" name="TextBox 76"/>
          <p:cNvSpPr txBox="1"/>
          <p:nvPr/>
        </p:nvSpPr>
        <p:spPr>
          <a:xfrm>
            <a:off x="7268317" y="7081375"/>
            <a:ext cx="9861143" cy="1107996"/>
          </a:xfrm>
          <a:prstGeom prst="rect">
            <a:avLst/>
          </a:prstGeom>
          <a:noFill/>
        </p:spPr>
        <p:txBody>
          <a:bodyPr wrap="square" rtlCol="0">
            <a:spAutoFit/>
          </a:bodyPr>
          <a:lstStyle/>
          <a:p>
            <a:pPr algn="ctr"/>
            <a:r>
              <a:rPr lang="en-US" sz="6600" spc="100" dirty="0">
                <a:solidFill>
                  <a:srgbClr val="507392"/>
                </a:solidFill>
                <a:latin typeface="Bebas Neue Bold" panose="020B0606020202050201" pitchFamily="34" charset="-94"/>
                <a:ea typeface="Open Sans" panose="020B0606030504020204" pitchFamily="34" charset="0"/>
                <a:cs typeface="Open Sans" panose="020B0606030504020204" pitchFamily="34" charset="0"/>
              </a:rPr>
              <a:t>Questions?</a:t>
            </a:r>
          </a:p>
        </p:txBody>
      </p:sp>
      <p:pic>
        <p:nvPicPr>
          <p:cNvPr id="10" name="Picture 9"/>
          <p:cNvPicPr>
            <a:picLocks noChangeAspect="1"/>
          </p:cNvPicPr>
          <p:nvPr/>
        </p:nvPicPr>
        <p:blipFill>
          <a:blip r:embed="rId2"/>
          <a:stretch>
            <a:fillRect/>
          </a:stretch>
        </p:blipFill>
        <p:spPr>
          <a:xfrm>
            <a:off x="11606475" y="4802684"/>
            <a:ext cx="1091250" cy="933750"/>
          </a:xfrm>
          <a:prstGeom prst="rect">
            <a:avLst/>
          </a:prstGeom>
        </p:spPr>
      </p:pic>
      <p:grpSp>
        <p:nvGrpSpPr>
          <p:cNvPr id="9" name="Group 8">
            <a:extLst>
              <a:ext uri="{FF2B5EF4-FFF2-40B4-BE49-F238E27FC236}">
                <a16:creationId xmlns:a16="http://schemas.microsoft.com/office/drawing/2014/main" id="{622A8FF7-4F97-A840-9856-BD6AD9F4B6DA}"/>
              </a:ext>
            </a:extLst>
          </p:cNvPr>
          <p:cNvGrpSpPr/>
          <p:nvPr/>
        </p:nvGrpSpPr>
        <p:grpSpPr>
          <a:xfrm>
            <a:off x="7232635" y="12789447"/>
            <a:ext cx="9759566" cy="514213"/>
            <a:chOff x="6816190" y="12771292"/>
            <a:chExt cx="9759566" cy="514213"/>
          </a:xfrm>
        </p:grpSpPr>
        <p:sp>
          <p:nvSpPr>
            <p:cNvPr id="11" name="TextBox 10">
              <a:extLst>
                <a:ext uri="{FF2B5EF4-FFF2-40B4-BE49-F238E27FC236}">
                  <a16:creationId xmlns:a16="http://schemas.microsoft.com/office/drawing/2014/main" id="{EFB9DDE8-146D-D042-8BFE-4B43A0BFBAC9}"/>
                </a:ext>
              </a:extLst>
            </p:cNvPr>
            <p:cNvSpPr txBox="1"/>
            <p:nvPr/>
          </p:nvSpPr>
          <p:spPr>
            <a:xfrm>
              <a:off x="6816190" y="12793062"/>
              <a:ext cx="4879783" cy="492443"/>
            </a:xfrm>
            <a:prstGeom prst="rect">
              <a:avLst/>
            </a:prstGeom>
            <a:noFill/>
          </p:spPr>
          <p:txBody>
            <a:bodyPr wrap="square" rtlCol="0">
              <a:spAutoFit/>
            </a:bodyPr>
            <a:lstStyle/>
            <a:p>
              <a:pPr algn="ctr"/>
              <a:r>
                <a:rPr lang="en-US" sz="2600" spc="300" dirty="0">
                  <a:solidFill>
                    <a:srgbClr val="507392"/>
                  </a:solidFill>
                  <a:latin typeface="Bebas Neue Bold" panose="020B0606020202050201" pitchFamily="34" charset="-94"/>
                  <a:ea typeface="Open Sans" panose="020B0606030504020204" pitchFamily="34" charset="0"/>
                  <a:cs typeface="Open Sans" panose="020B0606030504020204" pitchFamily="34" charset="0"/>
                </a:rPr>
                <a:t>PROFESSOR OF PRACTICE</a:t>
              </a:r>
            </a:p>
          </p:txBody>
        </p:sp>
        <p:cxnSp>
          <p:nvCxnSpPr>
            <p:cNvPr id="12" name="Straight Connector 11">
              <a:extLst>
                <a:ext uri="{FF2B5EF4-FFF2-40B4-BE49-F238E27FC236}">
                  <a16:creationId xmlns:a16="http://schemas.microsoft.com/office/drawing/2014/main" id="{162BF9A7-EBFB-B544-B145-A8EE4D045078}"/>
                </a:ext>
              </a:extLst>
            </p:cNvPr>
            <p:cNvCxnSpPr>
              <a:cxnSpLocks/>
            </p:cNvCxnSpPr>
            <p:nvPr/>
          </p:nvCxnSpPr>
          <p:spPr>
            <a:xfrm flipV="1">
              <a:off x="11840354" y="12771292"/>
              <a:ext cx="0" cy="514213"/>
            </a:xfrm>
            <a:prstGeom prst="line">
              <a:avLst/>
            </a:prstGeom>
            <a:ln w="50800">
              <a:solidFill>
                <a:srgbClr val="507392"/>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A2655CF-CB95-7E4C-A916-7FBFC93E4777}"/>
                </a:ext>
              </a:extLst>
            </p:cNvPr>
            <p:cNvSpPr txBox="1"/>
            <p:nvPr/>
          </p:nvSpPr>
          <p:spPr>
            <a:xfrm>
              <a:off x="11695973" y="12793061"/>
              <a:ext cx="4879783" cy="492443"/>
            </a:xfrm>
            <a:prstGeom prst="rect">
              <a:avLst/>
            </a:prstGeom>
            <a:noFill/>
          </p:spPr>
          <p:txBody>
            <a:bodyPr wrap="square" rtlCol="0">
              <a:spAutoFit/>
            </a:bodyPr>
            <a:lstStyle/>
            <a:p>
              <a:pPr algn="ctr"/>
              <a:r>
                <a:rPr lang="en-US" sz="2600" spc="300" dirty="0">
                  <a:solidFill>
                    <a:srgbClr val="507392"/>
                  </a:solidFill>
                  <a:latin typeface="Bebas Neue Bold" panose="020B0606020202050201" pitchFamily="34" charset="-94"/>
                  <a:ea typeface="Open Sans" panose="020B0606030504020204" pitchFamily="34" charset="0"/>
                  <a:cs typeface="Open Sans" panose="020B0606030504020204" pitchFamily="34" charset="0"/>
                </a:rPr>
                <a:t>PROVOST’S OFFICE</a:t>
              </a:r>
            </a:p>
          </p:txBody>
        </p:sp>
      </p:grpSp>
    </p:spTree>
    <p:extLst>
      <p:ext uri="{BB962C8B-B14F-4D97-AF65-F5344CB8AC3E}">
        <p14:creationId xmlns:p14="http://schemas.microsoft.com/office/powerpoint/2010/main" val="3152439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4809</TotalTime>
  <Words>785</Words>
  <Application>Microsoft Macintosh PowerPoint</Application>
  <PresentationFormat>Custom</PresentationFormat>
  <Paragraphs>92</Paragraphs>
  <Slides>8</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Arial</vt:lpstr>
      <vt:lpstr>Bebas Neue</vt:lpstr>
      <vt:lpstr>Bebas Neue Bold</vt:lpstr>
      <vt:lpstr>Calibri</vt:lpstr>
      <vt:lpstr>Calibri Light</vt:lpstr>
      <vt:lpstr>Open Sans</vt:lpstr>
      <vt:lpstr>Segoe UI</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Microsoft Office User</cp:lastModifiedBy>
  <cp:revision>339</cp:revision>
  <dcterms:created xsi:type="dcterms:W3CDTF">2014-09-26T10:57:37Z</dcterms:created>
  <dcterms:modified xsi:type="dcterms:W3CDTF">2019-02-28T20:33:59Z</dcterms:modified>
</cp:coreProperties>
</file>