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93"/>
  </p:normalViewPr>
  <p:slideViewPr>
    <p:cSldViewPr snapToGrid="0" snapToObjects="1">
      <p:cViewPr varScale="1">
        <p:scale>
          <a:sx n="86" d="100"/>
          <a:sy n="86" d="100"/>
        </p:scale>
        <p:origin x="1056"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072A3-A391-104B-A8B9-1257EB51CA2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25D8900-9B6B-AE4C-AA98-C1FCBB6FD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A536922-9C0A-2B4F-AC0B-D4999A053D69}"/>
              </a:ext>
            </a:extLst>
          </p:cNvPr>
          <p:cNvSpPr>
            <a:spLocks noGrp="1"/>
          </p:cNvSpPr>
          <p:nvPr>
            <p:ph type="dt" sz="half" idx="10"/>
          </p:nvPr>
        </p:nvSpPr>
        <p:spPr/>
        <p:txBody>
          <a:bodyPr/>
          <a:lstStyle/>
          <a:p>
            <a:fld id="{1DA2E718-7581-B345-91BC-11DE5EC4FB74}" type="datetimeFigureOut">
              <a:rPr lang="en-US" smtClean="0"/>
              <a:t>10/5/18</a:t>
            </a:fld>
            <a:endParaRPr lang="en-US"/>
          </a:p>
        </p:txBody>
      </p:sp>
      <p:sp>
        <p:nvSpPr>
          <p:cNvPr id="5" name="Footer Placeholder 4">
            <a:extLst>
              <a:ext uri="{FF2B5EF4-FFF2-40B4-BE49-F238E27FC236}">
                <a16:creationId xmlns:a16="http://schemas.microsoft.com/office/drawing/2014/main" id="{80077C60-1AF6-D34D-BF4A-F952B37B5C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156C9C-9EFC-A541-95E6-0F6EACB6D88E}"/>
              </a:ext>
            </a:extLst>
          </p:cNvPr>
          <p:cNvSpPr>
            <a:spLocks noGrp="1"/>
          </p:cNvSpPr>
          <p:nvPr>
            <p:ph type="sldNum" sz="quarter" idx="12"/>
          </p:nvPr>
        </p:nvSpPr>
        <p:spPr/>
        <p:txBody>
          <a:bodyPr/>
          <a:lstStyle/>
          <a:p>
            <a:fld id="{FE10B0D4-1F5F-9042-8D8C-F95B40EBB50F}" type="slidenum">
              <a:rPr lang="en-US" smtClean="0"/>
              <a:t>‹#›</a:t>
            </a:fld>
            <a:endParaRPr lang="en-US"/>
          </a:p>
        </p:txBody>
      </p:sp>
    </p:spTree>
    <p:extLst>
      <p:ext uri="{BB962C8B-B14F-4D97-AF65-F5344CB8AC3E}">
        <p14:creationId xmlns:p14="http://schemas.microsoft.com/office/powerpoint/2010/main" val="2702671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51538-F28C-7B4B-B7A8-5AA00917E06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8080494-41AF-9D40-99C2-1C5E1717F08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D9CD09-AFB2-664D-BB6C-68CCD14AF986}"/>
              </a:ext>
            </a:extLst>
          </p:cNvPr>
          <p:cNvSpPr>
            <a:spLocks noGrp="1"/>
          </p:cNvSpPr>
          <p:nvPr>
            <p:ph type="dt" sz="half" idx="10"/>
          </p:nvPr>
        </p:nvSpPr>
        <p:spPr/>
        <p:txBody>
          <a:bodyPr/>
          <a:lstStyle/>
          <a:p>
            <a:fld id="{1DA2E718-7581-B345-91BC-11DE5EC4FB74}" type="datetimeFigureOut">
              <a:rPr lang="en-US" smtClean="0"/>
              <a:t>10/5/18</a:t>
            </a:fld>
            <a:endParaRPr lang="en-US"/>
          </a:p>
        </p:txBody>
      </p:sp>
      <p:sp>
        <p:nvSpPr>
          <p:cNvPr id="5" name="Footer Placeholder 4">
            <a:extLst>
              <a:ext uri="{FF2B5EF4-FFF2-40B4-BE49-F238E27FC236}">
                <a16:creationId xmlns:a16="http://schemas.microsoft.com/office/drawing/2014/main" id="{1058C3E9-F82E-D641-B17A-10A1DC6067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1AF8C6-D020-3F40-A64B-72A5AD7640E0}"/>
              </a:ext>
            </a:extLst>
          </p:cNvPr>
          <p:cNvSpPr>
            <a:spLocks noGrp="1"/>
          </p:cNvSpPr>
          <p:nvPr>
            <p:ph type="sldNum" sz="quarter" idx="12"/>
          </p:nvPr>
        </p:nvSpPr>
        <p:spPr/>
        <p:txBody>
          <a:bodyPr/>
          <a:lstStyle/>
          <a:p>
            <a:fld id="{FE10B0D4-1F5F-9042-8D8C-F95B40EBB50F}" type="slidenum">
              <a:rPr lang="en-US" smtClean="0"/>
              <a:t>‹#›</a:t>
            </a:fld>
            <a:endParaRPr lang="en-US"/>
          </a:p>
        </p:txBody>
      </p:sp>
    </p:spTree>
    <p:extLst>
      <p:ext uri="{BB962C8B-B14F-4D97-AF65-F5344CB8AC3E}">
        <p14:creationId xmlns:p14="http://schemas.microsoft.com/office/powerpoint/2010/main" val="3868404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A09A932-E26D-FF4D-9A99-2D32199D342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6BC346-5468-D54B-8B70-FAF4675A43A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E9F683-3C34-4A4D-87B8-4AE0098A12AA}"/>
              </a:ext>
            </a:extLst>
          </p:cNvPr>
          <p:cNvSpPr>
            <a:spLocks noGrp="1"/>
          </p:cNvSpPr>
          <p:nvPr>
            <p:ph type="dt" sz="half" idx="10"/>
          </p:nvPr>
        </p:nvSpPr>
        <p:spPr/>
        <p:txBody>
          <a:bodyPr/>
          <a:lstStyle/>
          <a:p>
            <a:fld id="{1DA2E718-7581-B345-91BC-11DE5EC4FB74}" type="datetimeFigureOut">
              <a:rPr lang="en-US" smtClean="0"/>
              <a:t>10/5/18</a:t>
            </a:fld>
            <a:endParaRPr lang="en-US"/>
          </a:p>
        </p:txBody>
      </p:sp>
      <p:sp>
        <p:nvSpPr>
          <p:cNvPr id="5" name="Footer Placeholder 4">
            <a:extLst>
              <a:ext uri="{FF2B5EF4-FFF2-40B4-BE49-F238E27FC236}">
                <a16:creationId xmlns:a16="http://schemas.microsoft.com/office/drawing/2014/main" id="{2EC6F753-F31C-5245-9AE7-A5A41961AD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D9DD2B-6942-384B-930B-9BA8F68464E8}"/>
              </a:ext>
            </a:extLst>
          </p:cNvPr>
          <p:cNvSpPr>
            <a:spLocks noGrp="1"/>
          </p:cNvSpPr>
          <p:nvPr>
            <p:ph type="sldNum" sz="quarter" idx="12"/>
          </p:nvPr>
        </p:nvSpPr>
        <p:spPr/>
        <p:txBody>
          <a:bodyPr/>
          <a:lstStyle/>
          <a:p>
            <a:fld id="{FE10B0D4-1F5F-9042-8D8C-F95B40EBB50F}" type="slidenum">
              <a:rPr lang="en-US" smtClean="0"/>
              <a:t>‹#›</a:t>
            </a:fld>
            <a:endParaRPr lang="en-US"/>
          </a:p>
        </p:txBody>
      </p:sp>
    </p:spTree>
    <p:extLst>
      <p:ext uri="{BB962C8B-B14F-4D97-AF65-F5344CB8AC3E}">
        <p14:creationId xmlns:p14="http://schemas.microsoft.com/office/powerpoint/2010/main" val="3784416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4CBA5-681A-554F-9B4F-3918ADA1F8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72C2248-F559-734E-B379-21A1A369062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6E8816-6C27-1B4A-BFBC-3B6307E5D622}"/>
              </a:ext>
            </a:extLst>
          </p:cNvPr>
          <p:cNvSpPr>
            <a:spLocks noGrp="1"/>
          </p:cNvSpPr>
          <p:nvPr>
            <p:ph type="dt" sz="half" idx="10"/>
          </p:nvPr>
        </p:nvSpPr>
        <p:spPr/>
        <p:txBody>
          <a:bodyPr/>
          <a:lstStyle/>
          <a:p>
            <a:fld id="{1DA2E718-7581-B345-91BC-11DE5EC4FB74}" type="datetimeFigureOut">
              <a:rPr lang="en-US" smtClean="0"/>
              <a:t>10/5/18</a:t>
            </a:fld>
            <a:endParaRPr lang="en-US"/>
          </a:p>
        </p:txBody>
      </p:sp>
      <p:sp>
        <p:nvSpPr>
          <p:cNvPr id="5" name="Footer Placeholder 4">
            <a:extLst>
              <a:ext uri="{FF2B5EF4-FFF2-40B4-BE49-F238E27FC236}">
                <a16:creationId xmlns:a16="http://schemas.microsoft.com/office/drawing/2014/main" id="{8CD9C4C9-030A-EF44-9953-302CC5E8AB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67760D-B2B5-974E-9F1B-03A5624BA73A}"/>
              </a:ext>
            </a:extLst>
          </p:cNvPr>
          <p:cNvSpPr>
            <a:spLocks noGrp="1"/>
          </p:cNvSpPr>
          <p:nvPr>
            <p:ph type="sldNum" sz="quarter" idx="12"/>
          </p:nvPr>
        </p:nvSpPr>
        <p:spPr/>
        <p:txBody>
          <a:bodyPr/>
          <a:lstStyle/>
          <a:p>
            <a:fld id="{FE10B0D4-1F5F-9042-8D8C-F95B40EBB50F}" type="slidenum">
              <a:rPr lang="en-US" smtClean="0"/>
              <a:t>‹#›</a:t>
            </a:fld>
            <a:endParaRPr lang="en-US"/>
          </a:p>
        </p:txBody>
      </p:sp>
    </p:spTree>
    <p:extLst>
      <p:ext uri="{BB962C8B-B14F-4D97-AF65-F5344CB8AC3E}">
        <p14:creationId xmlns:p14="http://schemas.microsoft.com/office/powerpoint/2010/main" val="798179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59484-6EAF-A342-98F3-7A7DB07BAC1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44A9CC9-5E11-0D41-B452-152C114B55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49F0DD1-9587-BD4C-AA47-4F204E4E67CB}"/>
              </a:ext>
            </a:extLst>
          </p:cNvPr>
          <p:cNvSpPr>
            <a:spLocks noGrp="1"/>
          </p:cNvSpPr>
          <p:nvPr>
            <p:ph type="dt" sz="half" idx="10"/>
          </p:nvPr>
        </p:nvSpPr>
        <p:spPr/>
        <p:txBody>
          <a:bodyPr/>
          <a:lstStyle/>
          <a:p>
            <a:fld id="{1DA2E718-7581-B345-91BC-11DE5EC4FB74}" type="datetimeFigureOut">
              <a:rPr lang="en-US" smtClean="0"/>
              <a:t>10/5/18</a:t>
            </a:fld>
            <a:endParaRPr lang="en-US"/>
          </a:p>
        </p:txBody>
      </p:sp>
      <p:sp>
        <p:nvSpPr>
          <p:cNvPr id="5" name="Footer Placeholder 4">
            <a:extLst>
              <a:ext uri="{FF2B5EF4-FFF2-40B4-BE49-F238E27FC236}">
                <a16:creationId xmlns:a16="http://schemas.microsoft.com/office/drawing/2014/main" id="{141E4E0B-9476-694B-88AE-9AE3F20BFF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E21733-A52D-534B-96BB-2D202C1287C6}"/>
              </a:ext>
            </a:extLst>
          </p:cNvPr>
          <p:cNvSpPr>
            <a:spLocks noGrp="1"/>
          </p:cNvSpPr>
          <p:nvPr>
            <p:ph type="sldNum" sz="quarter" idx="12"/>
          </p:nvPr>
        </p:nvSpPr>
        <p:spPr/>
        <p:txBody>
          <a:bodyPr/>
          <a:lstStyle/>
          <a:p>
            <a:fld id="{FE10B0D4-1F5F-9042-8D8C-F95B40EBB50F}" type="slidenum">
              <a:rPr lang="en-US" smtClean="0"/>
              <a:t>‹#›</a:t>
            </a:fld>
            <a:endParaRPr lang="en-US"/>
          </a:p>
        </p:txBody>
      </p:sp>
    </p:spTree>
    <p:extLst>
      <p:ext uri="{BB962C8B-B14F-4D97-AF65-F5344CB8AC3E}">
        <p14:creationId xmlns:p14="http://schemas.microsoft.com/office/powerpoint/2010/main" val="3595497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3FBC9-AB5F-B948-8EE1-6E83CCD425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A24A56-EC60-EC40-B68F-9013CAFE56F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BAAC972-15A7-F249-BA1E-18AEEF7593D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68C1834-BCF3-3E44-ADE1-C772397E7398}"/>
              </a:ext>
            </a:extLst>
          </p:cNvPr>
          <p:cNvSpPr>
            <a:spLocks noGrp="1"/>
          </p:cNvSpPr>
          <p:nvPr>
            <p:ph type="dt" sz="half" idx="10"/>
          </p:nvPr>
        </p:nvSpPr>
        <p:spPr/>
        <p:txBody>
          <a:bodyPr/>
          <a:lstStyle/>
          <a:p>
            <a:fld id="{1DA2E718-7581-B345-91BC-11DE5EC4FB74}" type="datetimeFigureOut">
              <a:rPr lang="en-US" smtClean="0"/>
              <a:t>10/5/18</a:t>
            </a:fld>
            <a:endParaRPr lang="en-US"/>
          </a:p>
        </p:txBody>
      </p:sp>
      <p:sp>
        <p:nvSpPr>
          <p:cNvPr id="6" name="Footer Placeholder 5">
            <a:extLst>
              <a:ext uri="{FF2B5EF4-FFF2-40B4-BE49-F238E27FC236}">
                <a16:creationId xmlns:a16="http://schemas.microsoft.com/office/drawing/2014/main" id="{23615372-B637-2143-B3E0-AB0668F136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D6247C-DE7A-4942-953F-573BA1600D54}"/>
              </a:ext>
            </a:extLst>
          </p:cNvPr>
          <p:cNvSpPr>
            <a:spLocks noGrp="1"/>
          </p:cNvSpPr>
          <p:nvPr>
            <p:ph type="sldNum" sz="quarter" idx="12"/>
          </p:nvPr>
        </p:nvSpPr>
        <p:spPr/>
        <p:txBody>
          <a:bodyPr/>
          <a:lstStyle/>
          <a:p>
            <a:fld id="{FE10B0D4-1F5F-9042-8D8C-F95B40EBB50F}" type="slidenum">
              <a:rPr lang="en-US" smtClean="0"/>
              <a:t>‹#›</a:t>
            </a:fld>
            <a:endParaRPr lang="en-US"/>
          </a:p>
        </p:txBody>
      </p:sp>
    </p:spTree>
    <p:extLst>
      <p:ext uri="{BB962C8B-B14F-4D97-AF65-F5344CB8AC3E}">
        <p14:creationId xmlns:p14="http://schemas.microsoft.com/office/powerpoint/2010/main" val="885293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79B21-EBED-EE4A-BBAA-FB352525129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38305C9-07F7-3D42-ACA1-9E7867D0EE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2544C37-BA03-E041-A4A5-B33082EA1E4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9D9BB-4C0E-E144-81BB-ACB7112811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C33DB05-3D1E-6641-9CA2-52B3412A240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BD8CF92-9A76-7542-8CF6-8696672EC60E}"/>
              </a:ext>
            </a:extLst>
          </p:cNvPr>
          <p:cNvSpPr>
            <a:spLocks noGrp="1"/>
          </p:cNvSpPr>
          <p:nvPr>
            <p:ph type="dt" sz="half" idx="10"/>
          </p:nvPr>
        </p:nvSpPr>
        <p:spPr/>
        <p:txBody>
          <a:bodyPr/>
          <a:lstStyle/>
          <a:p>
            <a:fld id="{1DA2E718-7581-B345-91BC-11DE5EC4FB74}" type="datetimeFigureOut">
              <a:rPr lang="en-US" smtClean="0"/>
              <a:t>10/5/18</a:t>
            </a:fld>
            <a:endParaRPr lang="en-US"/>
          </a:p>
        </p:txBody>
      </p:sp>
      <p:sp>
        <p:nvSpPr>
          <p:cNvPr id="8" name="Footer Placeholder 7">
            <a:extLst>
              <a:ext uri="{FF2B5EF4-FFF2-40B4-BE49-F238E27FC236}">
                <a16:creationId xmlns:a16="http://schemas.microsoft.com/office/drawing/2014/main" id="{C6135293-C587-9A4C-B201-39D2B702318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D623F32-254C-CE46-A02F-49019F1212E4}"/>
              </a:ext>
            </a:extLst>
          </p:cNvPr>
          <p:cNvSpPr>
            <a:spLocks noGrp="1"/>
          </p:cNvSpPr>
          <p:nvPr>
            <p:ph type="sldNum" sz="quarter" idx="12"/>
          </p:nvPr>
        </p:nvSpPr>
        <p:spPr/>
        <p:txBody>
          <a:bodyPr/>
          <a:lstStyle/>
          <a:p>
            <a:fld id="{FE10B0D4-1F5F-9042-8D8C-F95B40EBB50F}" type="slidenum">
              <a:rPr lang="en-US" smtClean="0"/>
              <a:t>‹#›</a:t>
            </a:fld>
            <a:endParaRPr lang="en-US"/>
          </a:p>
        </p:txBody>
      </p:sp>
    </p:spTree>
    <p:extLst>
      <p:ext uri="{BB962C8B-B14F-4D97-AF65-F5344CB8AC3E}">
        <p14:creationId xmlns:p14="http://schemas.microsoft.com/office/powerpoint/2010/main" val="39096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6942C-F374-9F44-970C-BBF41501385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DD132F1-BED2-9249-BF63-82A8260109B4}"/>
              </a:ext>
            </a:extLst>
          </p:cNvPr>
          <p:cNvSpPr>
            <a:spLocks noGrp="1"/>
          </p:cNvSpPr>
          <p:nvPr>
            <p:ph type="dt" sz="half" idx="10"/>
          </p:nvPr>
        </p:nvSpPr>
        <p:spPr/>
        <p:txBody>
          <a:bodyPr/>
          <a:lstStyle/>
          <a:p>
            <a:fld id="{1DA2E718-7581-B345-91BC-11DE5EC4FB74}" type="datetimeFigureOut">
              <a:rPr lang="en-US" smtClean="0"/>
              <a:t>10/5/18</a:t>
            </a:fld>
            <a:endParaRPr lang="en-US"/>
          </a:p>
        </p:txBody>
      </p:sp>
      <p:sp>
        <p:nvSpPr>
          <p:cNvPr id="4" name="Footer Placeholder 3">
            <a:extLst>
              <a:ext uri="{FF2B5EF4-FFF2-40B4-BE49-F238E27FC236}">
                <a16:creationId xmlns:a16="http://schemas.microsoft.com/office/drawing/2014/main" id="{B0A4D050-3DBA-9645-A890-336CB8889F8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B1A4CA-F2D3-624F-A981-E840DFA99E02}"/>
              </a:ext>
            </a:extLst>
          </p:cNvPr>
          <p:cNvSpPr>
            <a:spLocks noGrp="1"/>
          </p:cNvSpPr>
          <p:nvPr>
            <p:ph type="sldNum" sz="quarter" idx="12"/>
          </p:nvPr>
        </p:nvSpPr>
        <p:spPr/>
        <p:txBody>
          <a:bodyPr/>
          <a:lstStyle/>
          <a:p>
            <a:fld id="{FE10B0D4-1F5F-9042-8D8C-F95B40EBB50F}" type="slidenum">
              <a:rPr lang="en-US" smtClean="0"/>
              <a:t>‹#›</a:t>
            </a:fld>
            <a:endParaRPr lang="en-US"/>
          </a:p>
        </p:txBody>
      </p:sp>
    </p:spTree>
    <p:extLst>
      <p:ext uri="{BB962C8B-B14F-4D97-AF65-F5344CB8AC3E}">
        <p14:creationId xmlns:p14="http://schemas.microsoft.com/office/powerpoint/2010/main" val="151384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DB4150-FA88-A14E-A034-5FF75F195841}"/>
              </a:ext>
            </a:extLst>
          </p:cNvPr>
          <p:cNvSpPr>
            <a:spLocks noGrp="1"/>
          </p:cNvSpPr>
          <p:nvPr>
            <p:ph type="dt" sz="half" idx="10"/>
          </p:nvPr>
        </p:nvSpPr>
        <p:spPr/>
        <p:txBody>
          <a:bodyPr/>
          <a:lstStyle/>
          <a:p>
            <a:fld id="{1DA2E718-7581-B345-91BC-11DE5EC4FB74}" type="datetimeFigureOut">
              <a:rPr lang="en-US" smtClean="0"/>
              <a:t>10/5/18</a:t>
            </a:fld>
            <a:endParaRPr lang="en-US"/>
          </a:p>
        </p:txBody>
      </p:sp>
      <p:sp>
        <p:nvSpPr>
          <p:cNvPr id="3" name="Footer Placeholder 2">
            <a:extLst>
              <a:ext uri="{FF2B5EF4-FFF2-40B4-BE49-F238E27FC236}">
                <a16:creationId xmlns:a16="http://schemas.microsoft.com/office/drawing/2014/main" id="{1858754D-CF7B-E24D-96DA-E73161BDEDD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EDE2ADC-518D-714D-BA7D-E29295FAD7E0}"/>
              </a:ext>
            </a:extLst>
          </p:cNvPr>
          <p:cNvSpPr>
            <a:spLocks noGrp="1"/>
          </p:cNvSpPr>
          <p:nvPr>
            <p:ph type="sldNum" sz="quarter" idx="12"/>
          </p:nvPr>
        </p:nvSpPr>
        <p:spPr/>
        <p:txBody>
          <a:bodyPr/>
          <a:lstStyle/>
          <a:p>
            <a:fld id="{FE10B0D4-1F5F-9042-8D8C-F95B40EBB50F}" type="slidenum">
              <a:rPr lang="en-US" smtClean="0"/>
              <a:t>‹#›</a:t>
            </a:fld>
            <a:endParaRPr lang="en-US"/>
          </a:p>
        </p:txBody>
      </p:sp>
    </p:spTree>
    <p:extLst>
      <p:ext uri="{BB962C8B-B14F-4D97-AF65-F5344CB8AC3E}">
        <p14:creationId xmlns:p14="http://schemas.microsoft.com/office/powerpoint/2010/main" val="3486547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2F108-7A44-9C4B-8905-808CE32AF6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19D0F12-1DE7-3542-8E74-70FA913833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BD25DC9-155E-1B4D-8C84-33CC3CFF81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0FECB07-E567-B84C-AF43-179DA90D0E6D}"/>
              </a:ext>
            </a:extLst>
          </p:cNvPr>
          <p:cNvSpPr>
            <a:spLocks noGrp="1"/>
          </p:cNvSpPr>
          <p:nvPr>
            <p:ph type="dt" sz="half" idx="10"/>
          </p:nvPr>
        </p:nvSpPr>
        <p:spPr/>
        <p:txBody>
          <a:bodyPr/>
          <a:lstStyle/>
          <a:p>
            <a:fld id="{1DA2E718-7581-B345-91BC-11DE5EC4FB74}" type="datetimeFigureOut">
              <a:rPr lang="en-US" smtClean="0"/>
              <a:t>10/5/18</a:t>
            </a:fld>
            <a:endParaRPr lang="en-US"/>
          </a:p>
        </p:txBody>
      </p:sp>
      <p:sp>
        <p:nvSpPr>
          <p:cNvPr id="6" name="Footer Placeholder 5">
            <a:extLst>
              <a:ext uri="{FF2B5EF4-FFF2-40B4-BE49-F238E27FC236}">
                <a16:creationId xmlns:a16="http://schemas.microsoft.com/office/drawing/2014/main" id="{669E8114-BCEE-1542-ACF5-3F464E831B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F57FAF-A7BB-ED4D-A7AE-6BF0F6A55EF8}"/>
              </a:ext>
            </a:extLst>
          </p:cNvPr>
          <p:cNvSpPr>
            <a:spLocks noGrp="1"/>
          </p:cNvSpPr>
          <p:nvPr>
            <p:ph type="sldNum" sz="quarter" idx="12"/>
          </p:nvPr>
        </p:nvSpPr>
        <p:spPr/>
        <p:txBody>
          <a:bodyPr/>
          <a:lstStyle/>
          <a:p>
            <a:fld id="{FE10B0D4-1F5F-9042-8D8C-F95B40EBB50F}" type="slidenum">
              <a:rPr lang="en-US" smtClean="0"/>
              <a:t>‹#›</a:t>
            </a:fld>
            <a:endParaRPr lang="en-US"/>
          </a:p>
        </p:txBody>
      </p:sp>
    </p:spTree>
    <p:extLst>
      <p:ext uri="{BB962C8B-B14F-4D97-AF65-F5344CB8AC3E}">
        <p14:creationId xmlns:p14="http://schemas.microsoft.com/office/powerpoint/2010/main" val="2783160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C2589-DCD1-5E49-832B-78B6BDBABB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3BA66B0-F7E9-924D-B4C9-8E11B49887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187E19C-52B7-A043-ACF4-C166543EA5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F555CAC-2F3D-4944-9EB2-56EAE1CC66B2}"/>
              </a:ext>
            </a:extLst>
          </p:cNvPr>
          <p:cNvSpPr>
            <a:spLocks noGrp="1"/>
          </p:cNvSpPr>
          <p:nvPr>
            <p:ph type="dt" sz="half" idx="10"/>
          </p:nvPr>
        </p:nvSpPr>
        <p:spPr/>
        <p:txBody>
          <a:bodyPr/>
          <a:lstStyle/>
          <a:p>
            <a:fld id="{1DA2E718-7581-B345-91BC-11DE5EC4FB74}" type="datetimeFigureOut">
              <a:rPr lang="en-US" smtClean="0"/>
              <a:t>10/5/18</a:t>
            </a:fld>
            <a:endParaRPr lang="en-US"/>
          </a:p>
        </p:txBody>
      </p:sp>
      <p:sp>
        <p:nvSpPr>
          <p:cNvPr id="6" name="Footer Placeholder 5">
            <a:extLst>
              <a:ext uri="{FF2B5EF4-FFF2-40B4-BE49-F238E27FC236}">
                <a16:creationId xmlns:a16="http://schemas.microsoft.com/office/drawing/2014/main" id="{1D390469-FD60-8948-8E99-2585F0119B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C737C0-41BD-394B-B9A4-EA5C3A428887}"/>
              </a:ext>
            </a:extLst>
          </p:cNvPr>
          <p:cNvSpPr>
            <a:spLocks noGrp="1"/>
          </p:cNvSpPr>
          <p:nvPr>
            <p:ph type="sldNum" sz="quarter" idx="12"/>
          </p:nvPr>
        </p:nvSpPr>
        <p:spPr/>
        <p:txBody>
          <a:bodyPr/>
          <a:lstStyle/>
          <a:p>
            <a:fld id="{FE10B0D4-1F5F-9042-8D8C-F95B40EBB50F}" type="slidenum">
              <a:rPr lang="en-US" smtClean="0"/>
              <a:t>‹#›</a:t>
            </a:fld>
            <a:endParaRPr lang="en-US"/>
          </a:p>
        </p:txBody>
      </p:sp>
    </p:spTree>
    <p:extLst>
      <p:ext uri="{BB962C8B-B14F-4D97-AF65-F5344CB8AC3E}">
        <p14:creationId xmlns:p14="http://schemas.microsoft.com/office/powerpoint/2010/main" val="2589977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0789B3-BA03-5B4E-B0AF-31E1295B24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E977286-D3EA-6B44-8D6E-2394E40600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BBE64A-A4D2-8C46-9FB4-5085079C9F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A2E718-7581-B345-91BC-11DE5EC4FB74}" type="datetimeFigureOut">
              <a:rPr lang="en-US" smtClean="0"/>
              <a:t>10/5/18</a:t>
            </a:fld>
            <a:endParaRPr lang="en-US"/>
          </a:p>
        </p:txBody>
      </p:sp>
      <p:sp>
        <p:nvSpPr>
          <p:cNvPr id="5" name="Footer Placeholder 4">
            <a:extLst>
              <a:ext uri="{FF2B5EF4-FFF2-40B4-BE49-F238E27FC236}">
                <a16:creationId xmlns:a16="http://schemas.microsoft.com/office/drawing/2014/main" id="{97CE9BCD-6F2A-4D49-91D2-DD5A15ED80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380E7A9-0404-7543-B125-B6238C6222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10B0D4-1F5F-9042-8D8C-F95B40EBB50F}" type="slidenum">
              <a:rPr lang="en-US" smtClean="0"/>
              <a:t>‹#›</a:t>
            </a:fld>
            <a:endParaRPr lang="en-US"/>
          </a:p>
        </p:txBody>
      </p:sp>
    </p:spTree>
    <p:extLst>
      <p:ext uri="{BB962C8B-B14F-4D97-AF65-F5344CB8AC3E}">
        <p14:creationId xmlns:p14="http://schemas.microsoft.com/office/powerpoint/2010/main" val="5063535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4C0B3-82C2-A04A-9247-A97C9139FB54}"/>
              </a:ext>
            </a:extLst>
          </p:cNvPr>
          <p:cNvSpPr>
            <a:spLocks noGrp="1"/>
          </p:cNvSpPr>
          <p:nvPr>
            <p:ph type="ctrTitle"/>
          </p:nvPr>
        </p:nvSpPr>
        <p:spPr>
          <a:xfrm>
            <a:off x="1389088" y="2870200"/>
            <a:ext cx="9144000" cy="2387600"/>
          </a:xfrm>
        </p:spPr>
        <p:txBody>
          <a:bodyPr>
            <a:normAutofit fontScale="90000"/>
          </a:bodyPr>
          <a:lstStyle/>
          <a:p>
            <a:r>
              <a:rPr lang="en-US" dirty="0"/>
              <a:t>Provost Guidelines for Submission of Tenure on Hire Requests to the University Promotion and Tenure Committee</a:t>
            </a:r>
            <a:r>
              <a:rPr lang="en-US" dirty="0">
                <a:effectLst/>
              </a:rPr>
              <a:t> </a:t>
            </a:r>
            <a:endParaRPr lang="en-US" dirty="0"/>
          </a:p>
        </p:txBody>
      </p:sp>
      <p:sp>
        <p:nvSpPr>
          <p:cNvPr id="3" name="Subtitle 2">
            <a:extLst>
              <a:ext uri="{FF2B5EF4-FFF2-40B4-BE49-F238E27FC236}">
                <a16:creationId xmlns:a16="http://schemas.microsoft.com/office/drawing/2014/main" id="{37E0836D-C17B-F14D-A46C-A6324C8D993B}"/>
              </a:ext>
            </a:extLst>
          </p:cNvPr>
          <p:cNvSpPr>
            <a:spLocks noGrp="1"/>
          </p:cNvSpPr>
          <p:nvPr>
            <p:ph type="subTitle" idx="1"/>
          </p:nvPr>
        </p:nvSpPr>
        <p:spPr>
          <a:xfrm flipH="1" flipV="1">
            <a:off x="10667999" y="5257799"/>
            <a:ext cx="49967" cy="45719"/>
          </a:xfrm>
        </p:spPr>
        <p:txBody>
          <a:bodyPr>
            <a:normAutofit fontScale="25000" lnSpcReduction="20000"/>
          </a:bodyPr>
          <a:lstStyle/>
          <a:p>
            <a:endParaRPr lang="en-US" dirty="0"/>
          </a:p>
        </p:txBody>
      </p:sp>
    </p:spTree>
    <p:extLst>
      <p:ext uri="{BB962C8B-B14F-4D97-AF65-F5344CB8AC3E}">
        <p14:creationId xmlns:p14="http://schemas.microsoft.com/office/powerpoint/2010/main" val="3873808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9AC13-2CBC-8643-AEBC-861BA1ADDB5F}"/>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018FD353-6724-7449-8A5E-A2D536FBBA37}"/>
              </a:ext>
            </a:extLst>
          </p:cNvPr>
          <p:cNvSpPr>
            <a:spLocks noGrp="1"/>
          </p:cNvSpPr>
          <p:nvPr>
            <p:ph idx="1"/>
          </p:nvPr>
        </p:nvSpPr>
        <p:spPr/>
        <p:txBody>
          <a:bodyPr/>
          <a:lstStyle/>
          <a:p>
            <a:r>
              <a:rPr lang="en-US" dirty="0"/>
              <a:t>Tenure-on-hire has been practiced at Auburn for many years</a:t>
            </a:r>
          </a:p>
          <a:p>
            <a:r>
              <a:rPr lang="en-US" dirty="0"/>
              <a:t>Recently senior University Promotion &amp; Tenure Committee members asked for guidelines to bring more consistency to the process</a:t>
            </a:r>
          </a:p>
          <a:p>
            <a:r>
              <a:rPr lang="en-US" dirty="0"/>
              <a:t>The Provost Office worked with the Senate Steering Committee and the Faculty Handbook Review Committee to produce and approve these guidelines</a:t>
            </a:r>
          </a:p>
        </p:txBody>
      </p:sp>
    </p:spTree>
    <p:extLst>
      <p:ext uri="{BB962C8B-B14F-4D97-AF65-F5344CB8AC3E}">
        <p14:creationId xmlns:p14="http://schemas.microsoft.com/office/powerpoint/2010/main" val="3376379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02E84-3434-A24E-A41A-BC3263D0E943}"/>
              </a:ext>
            </a:extLst>
          </p:cNvPr>
          <p:cNvSpPr>
            <a:spLocks noGrp="1"/>
          </p:cNvSpPr>
          <p:nvPr>
            <p:ph type="title"/>
          </p:nvPr>
        </p:nvSpPr>
        <p:spPr/>
        <p:txBody>
          <a:bodyPr/>
          <a:lstStyle/>
          <a:p>
            <a:r>
              <a:rPr lang="en-US" dirty="0"/>
              <a:t>The Guidelines</a:t>
            </a:r>
          </a:p>
        </p:txBody>
      </p:sp>
      <p:sp>
        <p:nvSpPr>
          <p:cNvPr id="3" name="Content Placeholder 2">
            <a:extLst>
              <a:ext uri="{FF2B5EF4-FFF2-40B4-BE49-F238E27FC236}">
                <a16:creationId xmlns:a16="http://schemas.microsoft.com/office/drawing/2014/main" id="{369CD58A-E648-BE45-8999-070778928550}"/>
              </a:ext>
            </a:extLst>
          </p:cNvPr>
          <p:cNvSpPr>
            <a:spLocks noGrp="1"/>
          </p:cNvSpPr>
          <p:nvPr>
            <p:ph idx="1"/>
          </p:nvPr>
        </p:nvSpPr>
        <p:spPr/>
        <p:txBody>
          <a:bodyPr/>
          <a:lstStyle/>
          <a:p>
            <a:r>
              <a:rPr lang="en-US" dirty="0"/>
              <a:t>The guidelines are included online with the Senate agenda for today</a:t>
            </a:r>
          </a:p>
          <a:p>
            <a:r>
              <a:rPr lang="en-US" dirty="0"/>
              <a:t>Briefly, the guidelines are structured to address the needs of two different reasons for tenure-on-hire</a:t>
            </a:r>
          </a:p>
          <a:p>
            <a:endParaRPr lang="en-US" dirty="0"/>
          </a:p>
        </p:txBody>
      </p:sp>
    </p:spTree>
    <p:extLst>
      <p:ext uri="{BB962C8B-B14F-4D97-AF65-F5344CB8AC3E}">
        <p14:creationId xmlns:p14="http://schemas.microsoft.com/office/powerpoint/2010/main" val="2065629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F188D-B1E0-DE4A-93A4-315330197D0A}"/>
              </a:ext>
            </a:extLst>
          </p:cNvPr>
          <p:cNvSpPr>
            <a:spLocks noGrp="1"/>
          </p:cNvSpPr>
          <p:nvPr>
            <p:ph type="title"/>
          </p:nvPr>
        </p:nvSpPr>
        <p:spPr/>
        <p:txBody>
          <a:bodyPr/>
          <a:lstStyle/>
          <a:p>
            <a:r>
              <a:rPr lang="en-US" dirty="0"/>
              <a:t>Reason 1</a:t>
            </a:r>
          </a:p>
        </p:txBody>
      </p:sp>
      <p:sp>
        <p:nvSpPr>
          <p:cNvPr id="3" name="Content Placeholder 2">
            <a:extLst>
              <a:ext uri="{FF2B5EF4-FFF2-40B4-BE49-F238E27FC236}">
                <a16:creationId xmlns:a16="http://schemas.microsoft.com/office/drawing/2014/main" id="{7946876C-43F2-AD41-B30E-115D8B419781}"/>
              </a:ext>
            </a:extLst>
          </p:cNvPr>
          <p:cNvSpPr>
            <a:spLocks noGrp="1"/>
          </p:cNvSpPr>
          <p:nvPr>
            <p:ph idx="1"/>
          </p:nvPr>
        </p:nvSpPr>
        <p:spPr/>
        <p:txBody>
          <a:bodyPr/>
          <a:lstStyle/>
          <a:p>
            <a:pPr marL="0" indent="0">
              <a:buNone/>
            </a:pPr>
            <a:r>
              <a:rPr lang="en-US" dirty="0"/>
              <a:t>“An external search has been conducted for a faculty member who currently holds tenure at the rank of associate professor or professor at an accredited university or college. This includes hiring for administrator positions such as chair or director of a department or school.”</a:t>
            </a:r>
          </a:p>
          <a:p>
            <a:pPr marL="0" indent="0">
              <a:buNone/>
            </a:pPr>
            <a:endParaRPr lang="en-US" dirty="0"/>
          </a:p>
          <a:p>
            <a:r>
              <a:rPr lang="en-US" dirty="0"/>
              <a:t>This is a common reason for tenure-on-hire and the process is well understood. </a:t>
            </a:r>
          </a:p>
          <a:p>
            <a:endParaRPr lang="en-US" dirty="0"/>
          </a:p>
        </p:txBody>
      </p:sp>
    </p:spTree>
    <p:extLst>
      <p:ext uri="{BB962C8B-B14F-4D97-AF65-F5344CB8AC3E}">
        <p14:creationId xmlns:p14="http://schemas.microsoft.com/office/powerpoint/2010/main" val="2049962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7A13F-E442-CA4A-8753-10D600310C62}"/>
              </a:ext>
            </a:extLst>
          </p:cNvPr>
          <p:cNvSpPr>
            <a:spLocks noGrp="1"/>
          </p:cNvSpPr>
          <p:nvPr>
            <p:ph type="title"/>
          </p:nvPr>
        </p:nvSpPr>
        <p:spPr/>
        <p:txBody>
          <a:bodyPr/>
          <a:lstStyle/>
          <a:p>
            <a:r>
              <a:rPr lang="en-US" dirty="0"/>
              <a:t>Reason 2</a:t>
            </a:r>
          </a:p>
        </p:txBody>
      </p:sp>
      <p:sp>
        <p:nvSpPr>
          <p:cNvPr id="3" name="Content Placeholder 2">
            <a:extLst>
              <a:ext uri="{FF2B5EF4-FFF2-40B4-BE49-F238E27FC236}">
                <a16:creationId xmlns:a16="http://schemas.microsoft.com/office/drawing/2014/main" id="{136A6EC2-06E8-5B43-B338-53D68EC42A3A}"/>
              </a:ext>
            </a:extLst>
          </p:cNvPr>
          <p:cNvSpPr>
            <a:spLocks noGrp="1"/>
          </p:cNvSpPr>
          <p:nvPr>
            <p:ph idx="1"/>
          </p:nvPr>
        </p:nvSpPr>
        <p:spPr/>
        <p:txBody>
          <a:bodyPr/>
          <a:lstStyle/>
          <a:p>
            <a:pPr marL="0" indent="0">
              <a:buNone/>
            </a:pPr>
            <a:r>
              <a:rPr lang="en-US" dirty="0"/>
              <a:t>“An external search has been conducted for an assistant and/or associate professor.  </a:t>
            </a:r>
            <a:r>
              <a:rPr lang="en-US" dirty="0">
                <a:solidFill>
                  <a:srgbClr val="FF0000"/>
                </a:solidFill>
              </a:rPr>
              <a:t>The selected candidate does not currently hold tenure at the rank of associate professor at an accredited university or college.</a:t>
            </a:r>
            <a:r>
              <a:rPr lang="en-US" dirty="0"/>
              <a:t> </a:t>
            </a:r>
            <a:r>
              <a:rPr lang="en-US" dirty="0">
                <a:solidFill>
                  <a:srgbClr val="FF0000"/>
                </a:solidFill>
              </a:rPr>
              <a:t>While hiring an untenured candidate with tenure at Auburn should be an exception, it may be appropriate in cases of a strategic hire.</a:t>
            </a:r>
            <a:r>
              <a:rPr lang="en-US" dirty="0"/>
              <a:t> When hiring an untenured candidate with tenure at Auburn the process should resemble as closely as possible the standard tenure process at Auburn, including letters from external reviewers and the inclusion of teaching evaluations in the dossier.”</a:t>
            </a:r>
          </a:p>
        </p:txBody>
      </p:sp>
    </p:spTree>
    <p:extLst>
      <p:ext uri="{BB962C8B-B14F-4D97-AF65-F5344CB8AC3E}">
        <p14:creationId xmlns:p14="http://schemas.microsoft.com/office/powerpoint/2010/main" val="509468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BB426-EFD6-E544-9F81-629F87952FB6}"/>
              </a:ext>
            </a:extLst>
          </p:cNvPr>
          <p:cNvSpPr>
            <a:spLocks noGrp="1"/>
          </p:cNvSpPr>
          <p:nvPr>
            <p:ph type="title"/>
          </p:nvPr>
        </p:nvSpPr>
        <p:spPr/>
        <p:txBody>
          <a:bodyPr/>
          <a:lstStyle/>
          <a:p>
            <a:r>
              <a:rPr lang="en-US" dirty="0"/>
              <a:t>Reason 2</a:t>
            </a:r>
          </a:p>
        </p:txBody>
      </p:sp>
      <p:sp>
        <p:nvSpPr>
          <p:cNvPr id="3" name="Content Placeholder 2">
            <a:extLst>
              <a:ext uri="{FF2B5EF4-FFF2-40B4-BE49-F238E27FC236}">
                <a16:creationId xmlns:a16="http://schemas.microsoft.com/office/drawing/2014/main" id="{C4BE2C67-2253-6247-B2DA-AA2B6B925C72}"/>
              </a:ext>
            </a:extLst>
          </p:cNvPr>
          <p:cNvSpPr>
            <a:spLocks noGrp="1"/>
          </p:cNvSpPr>
          <p:nvPr>
            <p:ph idx="1"/>
          </p:nvPr>
        </p:nvSpPr>
        <p:spPr/>
        <p:txBody>
          <a:bodyPr/>
          <a:lstStyle/>
          <a:p>
            <a:r>
              <a:rPr lang="en-US" dirty="0"/>
              <a:t>Reason 2 is less common but is needed</a:t>
            </a:r>
          </a:p>
          <a:p>
            <a:r>
              <a:rPr lang="en-US" dirty="0"/>
              <a:t>“Over the past several years, Auburn University has recognized an increased need for providing tenure on hire in filling certain faculty positions with highly qualified individuals. Examples include the very successful Strategic Hiring Initiative (aka Cluster Hires) and in recruiting diverse faculty.”</a:t>
            </a:r>
          </a:p>
        </p:txBody>
      </p:sp>
    </p:spTree>
    <p:extLst>
      <p:ext uri="{BB962C8B-B14F-4D97-AF65-F5344CB8AC3E}">
        <p14:creationId xmlns:p14="http://schemas.microsoft.com/office/powerpoint/2010/main" val="1818289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AF98C-F2FA-3643-ABEC-E39D0678F8C6}"/>
              </a:ext>
            </a:extLst>
          </p:cNvPr>
          <p:cNvSpPr>
            <a:spLocks noGrp="1"/>
          </p:cNvSpPr>
          <p:nvPr>
            <p:ph type="title"/>
          </p:nvPr>
        </p:nvSpPr>
        <p:spPr/>
        <p:txBody>
          <a:bodyPr/>
          <a:lstStyle/>
          <a:p>
            <a:r>
              <a:rPr lang="en-US" dirty="0"/>
              <a:t>Reason 2</a:t>
            </a:r>
          </a:p>
        </p:txBody>
      </p:sp>
      <p:sp>
        <p:nvSpPr>
          <p:cNvPr id="3" name="Content Placeholder 2">
            <a:extLst>
              <a:ext uri="{FF2B5EF4-FFF2-40B4-BE49-F238E27FC236}">
                <a16:creationId xmlns:a16="http://schemas.microsoft.com/office/drawing/2014/main" id="{850A87FE-2C98-084F-9C56-354FFEE64C76}"/>
              </a:ext>
            </a:extLst>
          </p:cNvPr>
          <p:cNvSpPr>
            <a:spLocks noGrp="1"/>
          </p:cNvSpPr>
          <p:nvPr>
            <p:ph idx="1"/>
          </p:nvPr>
        </p:nvSpPr>
        <p:spPr/>
        <p:txBody>
          <a:bodyPr/>
          <a:lstStyle/>
          <a:p>
            <a:r>
              <a:rPr lang="en-US" dirty="0"/>
              <a:t>The guidelines make it clear that in these circumstances, the process needs to mirror the standard process at Auburn.</a:t>
            </a:r>
          </a:p>
          <a:p>
            <a:r>
              <a:rPr lang="en-US" dirty="0"/>
              <a:t>“When hiring an untenured candidate with tenure at Auburn the process should </a:t>
            </a:r>
            <a:r>
              <a:rPr lang="en-US" dirty="0">
                <a:solidFill>
                  <a:srgbClr val="FF0000"/>
                </a:solidFill>
              </a:rPr>
              <a:t>resemble as closely as possible the standard tenure process at Auburn, including letters from external reviewers and the inclusion of teaching evaluations in the dossier.”</a:t>
            </a:r>
          </a:p>
        </p:txBody>
      </p:sp>
    </p:spTree>
    <p:extLst>
      <p:ext uri="{BB962C8B-B14F-4D97-AF65-F5344CB8AC3E}">
        <p14:creationId xmlns:p14="http://schemas.microsoft.com/office/powerpoint/2010/main" val="1044915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EBE13-2416-A244-9524-FC0F03661142}"/>
              </a:ext>
            </a:extLst>
          </p:cNvPr>
          <p:cNvSpPr>
            <a:spLocks noGrp="1"/>
          </p:cNvSpPr>
          <p:nvPr>
            <p:ph type="title"/>
          </p:nvPr>
        </p:nvSpPr>
        <p:spPr/>
        <p:txBody>
          <a:bodyPr/>
          <a:lstStyle/>
          <a:p>
            <a:r>
              <a:rPr lang="en-US" dirty="0"/>
              <a:t>Conclusion	</a:t>
            </a:r>
          </a:p>
        </p:txBody>
      </p:sp>
      <p:sp>
        <p:nvSpPr>
          <p:cNvPr id="3" name="Content Placeholder 2">
            <a:extLst>
              <a:ext uri="{FF2B5EF4-FFF2-40B4-BE49-F238E27FC236}">
                <a16:creationId xmlns:a16="http://schemas.microsoft.com/office/drawing/2014/main" id="{9023AEBD-58E8-A249-9A64-50A317EDD2FE}"/>
              </a:ext>
            </a:extLst>
          </p:cNvPr>
          <p:cNvSpPr>
            <a:spLocks noGrp="1"/>
          </p:cNvSpPr>
          <p:nvPr>
            <p:ph idx="1"/>
          </p:nvPr>
        </p:nvSpPr>
        <p:spPr/>
        <p:txBody>
          <a:bodyPr/>
          <a:lstStyle/>
          <a:p>
            <a:r>
              <a:rPr lang="en-US" dirty="0"/>
              <a:t>The Senate Leadership, the Provost Office and the Faculty Handbook Review Committee developed these guidelines for implementation.</a:t>
            </a:r>
          </a:p>
          <a:p>
            <a:r>
              <a:rPr lang="en-US" dirty="0"/>
              <a:t>Thank you</a:t>
            </a:r>
          </a:p>
          <a:p>
            <a:r>
              <a:rPr lang="en-US" dirty="0"/>
              <a:t>I’m happy to answer questions</a:t>
            </a:r>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39753247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408</Words>
  <Application>Microsoft Macintosh PowerPoint</Application>
  <PresentationFormat>Widescreen</PresentationFormat>
  <Paragraphs>25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Provost Guidelines for Submission of Tenure on Hire Requests to the University Promotion and Tenure Committee </vt:lpstr>
      <vt:lpstr>Background</vt:lpstr>
      <vt:lpstr>The Guidelines</vt:lpstr>
      <vt:lpstr>Reason 1</vt:lpstr>
      <vt:lpstr>Reason 2</vt:lpstr>
      <vt:lpstr>Reason 2</vt:lpstr>
      <vt:lpstr>Reason 2</vt:lpstr>
      <vt:lpstr>Conclusion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Provost Guidelines for Submission of Tenure on Hire Requests to the University Promotion and Tenure Committee </dc:title>
  <dc:creator>Microsoft Office User</dc:creator>
  <cp:lastModifiedBy>Microsoft Office User</cp:lastModifiedBy>
  <cp:revision>6</cp:revision>
  <dcterms:created xsi:type="dcterms:W3CDTF">2018-10-05T14:30:58Z</dcterms:created>
  <dcterms:modified xsi:type="dcterms:W3CDTF">2018-10-05T15:00:39Z</dcterms:modified>
</cp:coreProperties>
</file>