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263"/>
    <a:srgbClr val="0A224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300" autoAdjust="0"/>
    <p:restoredTop sz="94660"/>
  </p:normalViewPr>
  <p:slideViewPr>
    <p:cSldViewPr snapToGrid="0">
      <p:cViewPr>
        <p:scale>
          <a:sx n="80" d="100"/>
          <a:sy n="80" d="100"/>
        </p:scale>
        <p:origin x="2118" y="93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38A87F-9F4F-4DE3-8B97-001AE25F1C91}" type="datetimeFigureOut">
              <a:rPr lang="en-US" smtClean="0"/>
              <a:t>10/16/2018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3933A5-CBCA-4AB5-8798-CB103344AC0D}" type="slidenum">
              <a:rPr lang="en-US" smtClean="0"/>
              <a:t>‹#›</a:t>
            </a:fld>
            <a:endParaRPr lang="en-US"/>
          </a:p>
        </p:txBody>
      </p:sp>
    </p:spTree>
    <p:extLst>
      <p:ext uri="{BB962C8B-B14F-4D97-AF65-F5344CB8AC3E}">
        <p14:creationId xmlns:p14="http://schemas.microsoft.com/office/powerpoint/2010/main" val="2732950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38A87F-9F4F-4DE3-8B97-001AE25F1C91}" type="datetimeFigureOut">
              <a:rPr lang="en-US" smtClean="0"/>
              <a:t>10/16/2018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3933A5-CBCA-4AB5-8798-CB103344AC0D}" type="slidenum">
              <a:rPr lang="en-US" smtClean="0"/>
              <a:t>‹#›</a:t>
            </a:fld>
            <a:endParaRPr lang="en-US"/>
          </a:p>
        </p:txBody>
      </p:sp>
    </p:spTree>
    <p:extLst>
      <p:ext uri="{BB962C8B-B14F-4D97-AF65-F5344CB8AC3E}">
        <p14:creationId xmlns:p14="http://schemas.microsoft.com/office/powerpoint/2010/main" val="20985926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38A87F-9F4F-4DE3-8B97-001AE25F1C91}" type="datetimeFigureOut">
              <a:rPr lang="en-US" smtClean="0"/>
              <a:t>10/16/2018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3933A5-CBCA-4AB5-8798-CB103344AC0D}" type="slidenum">
              <a:rPr lang="en-US" smtClean="0"/>
              <a:t>‹#›</a:t>
            </a:fld>
            <a:endParaRPr lang="en-US"/>
          </a:p>
        </p:txBody>
      </p:sp>
    </p:spTree>
    <p:extLst>
      <p:ext uri="{BB962C8B-B14F-4D97-AF65-F5344CB8AC3E}">
        <p14:creationId xmlns:p14="http://schemas.microsoft.com/office/powerpoint/2010/main" val="35143157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38A87F-9F4F-4DE3-8B97-001AE25F1C91}" type="datetimeFigureOut">
              <a:rPr lang="en-US" smtClean="0"/>
              <a:t>10/16/2018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3933A5-CBCA-4AB5-8798-CB103344AC0D}" type="slidenum">
              <a:rPr lang="en-US" smtClean="0"/>
              <a:t>‹#›</a:t>
            </a:fld>
            <a:endParaRPr lang="en-US"/>
          </a:p>
        </p:txBody>
      </p:sp>
    </p:spTree>
    <p:extLst>
      <p:ext uri="{BB962C8B-B14F-4D97-AF65-F5344CB8AC3E}">
        <p14:creationId xmlns:p14="http://schemas.microsoft.com/office/powerpoint/2010/main" val="42107339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D38A87F-9F4F-4DE3-8B97-001AE25F1C91}" type="datetimeFigureOut">
              <a:rPr lang="en-US" smtClean="0"/>
              <a:t>10/16/2018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3933A5-CBCA-4AB5-8798-CB103344AC0D}" type="slidenum">
              <a:rPr lang="en-US" smtClean="0"/>
              <a:t>‹#›</a:t>
            </a:fld>
            <a:endParaRPr lang="en-US"/>
          </a:p>
        </p:txBody>
      </p:sp>
    </p:spTree>
    <p:extLst>
      <p:ext uri="{BB962C8B-B14F-4D97-AF65-F5344CB8AC3E}">
        <p14:creationId xmlns:p14="http://schemas.microsoft.com/office/powerpoint/2010/main" val="696910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38A87F-9F4F-4DE3-8B97-001AE25F1C91}" type="datetimeFigureOut">
              <a:rPr lang="en-US" smtClean="0"/>
              <a:t>10/16/2018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3933A5-CBCA-4AB5-8798-CB103344AC0D}" type="slidenum">
              <a:rPr lang="en-US" smtClean="0"/>
              <a:t>‹#›</a:t>
            </a:fld>
            <a:endParaRPr lang="en-US"/>
          </a:p>
        </p:txBody>
      </p:sp>
    </p:spTree>
    <p:extLst>
      <p:ext uri="{BB962C8B-B14F-4D97-AF65-F5344CB8AC3E}">
        <p14:creationId xmlns:p14="http://schemas.microsoft.com/office/powerpoint/2010/main" val="28252016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38A87F-9F4F-4DE3-8B97-001AE25F1C91}" type="datetimeFigureOut">
              <a:rPr lang="en-US" smtClean="0"/>
              <a:t>10/16/2018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3933A5-CBCA-4AB5-8798-CB103344AC0D}" type="slidenum">
              <a:rPr lang="en-US" smtClean="0"/>
              <a:t>‹#›</a:t>
            </a:fld>
            <a:endParaRPr lang="en-US"/>
          </a:p>
        </p:txBody>
      </p:sp>
    </p:spTree>
    <p:extLst>
      <p:ext uri="{BB962C8B-B14F-4D97-AF65-F5344CB8AC3E}">
        <p14:creationId xmlns:p14="http://schemas.microsoft.com/office/powerpoint/2010/main" val="16129485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38A87F-9F4F-4DE3-8B97-001AE25F1C91}" type="datetimeFigureOut">
              <a:rPr lang="en-US" smtClean="0"/>
              <a:t>10/16/2018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3933A5-CBCA-4AB5-8798-CB103344AC0D}" type="slidenum">
              <a:rPr lang="en-US" smtClean="0"/>
              <a:t>‹#›</a:t>
            </a:fld>
            <a:endParaRPr lang="en-US"/>
          </a:p>
        </p:txBody>
      </p:sp>
    </p:spTree>
    <p:extLst>
      <p:ext uri="{BB962C8B-B14F-4D97-AF65-F5344CB8AC3E}">
        <p14:creationId xmlns:p14="http://schemas.microsoft.com/office/powerpoint/2010/main" val="13159816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38A87F-9F4F-4DE3-8B97-001AE25F1C91}" type="datetimeFigureOut">
              <a:rPr lang="en-US" smtClean="0"/>
              <a:t>10/16/2018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3933A5-CBCA-4AB5-8798-CB103344AC0D}" type="slidenum">
              <a:rPr lang="en-US" smtClean="0"/>
              <a:t>‹#›</a:t>
            </a:fld>
            <a:endParaRPr lang="en-US"/>
          </a:p>
        </p:txBody>
      </p:sp>
    </p:spTree>
    <p:extLst>
      <p:ext uri="{BB962C8B-B14F-4D97-AF65-F5344CB8AC3E}">
        <p14:creationId xmlns:p14="http://schemas.microsoft.com/office/powerpoint/2010/main" val="33526185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D38A87F-9F4F-4DE3-8B97-001AE25F1C91}" type="datetimeFigureOut">
              <a:rPr lang="en-US" smtClean="0"/>
              <a:t>10/16/2018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3933A5-CBCA-4AB5-8798-CB103344AC0D}" type="slidenum">
              <a:rPr lang="en-US" smtClean="0"/>
              <a:t>‹#›</a:t>
            </a:fld>
            <a:endParaRPr lang="en-US"/>
          </a:p>
        </p:txBody>
      </p:sp>
    </p:spTree>
    <p:extLst>
      <p:ext uri="{BB962C8B-B14F-4D97-AF65-F5344CB8AC3E}">
        <p14:creationId xmlns:p14="http://schemas.microsoft.com/office/powerpoint/2010/main" val="8096937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D38A87F-9F4F-4DE3-8B97-001AE25F1C91}" type="datetimeFigureOut">
              <a:rPr lang="en-US" smtClean="0"/>
              <a:t>10/16/2018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3933A5-CBCA-4AB5-8798-CB103344AC0D}" type="slidenum">
              <a:rPr lang="en-US" smtClean="0"/>
              <a:t>‹#›</a:t>
            </a:fld>
            <a:endParaRPr lang="en-US"/>
          </a:p>
        </p:txBody>
      </p:sp>
    </p:spTree>
    <p:extLst>
      <p:ext uri="{BB962C8B-B14F-4D97-AF65-F5344CB8AC3E}">
        <p14:creationId xmlns:p14="http://schemas.microsoft.com/office/powerpoint/2010/main" val="40397838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38A87F-9F4F-4DE3-8B97-001AE25F1C91}" type="datetimeFigureOut">
              <a:rPr lang="en-US" smtClean="0"/>
              <a:t>10/16/2018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3933A5-CBCA-4AB5-8798-CB103344AC0D}" type="slidenum">
              <a:rPr lang="en-US" smtClean="0"/>
              <a:t>‹#›</a:t>
            </a:fld>
            <a:endParaRPr lang="en-US"/>
          </a:p>
        </p:txBody>
      </p:sp>
    </p:spTree>
    <p:extLst>
      <p:ext uri="{BB962C8B-B14F-4D97-AF65-F5344CB8AC3E}">
        <p14:creationId xmlns:p14="http://schemas.microsoft.com/office/powerpoint/2010/main" val="11979292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A2240">
            <a:alpha val="99000"/>
          </a:srgb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7200" b="1" dirty="0" smtClean="0">
                <a:solidFill>
                  <a:schemeClr val="bg1"/>
                </a:solidFill>
              </a:rPr>
              <a:t>Transportation Services</a:t>
            </a:r>
            <a:endParaRPr lang="en-US" sz="7200" b="1" dirty="0">
              <a:solidFill>
                <a:schemeClr val="bg1"/>
              </a:solidFill>
            </a:endParaRPr>
          </a:p>
        </p:txBody>
      </p:sp>
      <p:sp>
        <p:nvSpPr>
          <p:cNvPr id="3" name="Subtitle 2"/>
          <p:cNvSpPr>
            <a:spLocks noGrp="1"/>
          </p:cNvSpPr>
          <p:nvPr>
            <p:ph type="subTitle" idx="1"/>
          </p:nvPr>
        </p:nvSpPr>
        <p:spPr/>
        <p:txBody>
          <a:bodyPr/>
          <a:lstStyle/>
          <a:p>
            <a:r>
              <a:rPr lang="en-US" dirty="0" smtClean="0">
                <a:solidFill>
                  <a:schemeClr val="bg1"/>
                </a:solidFill>
              </a:rPr>
              <a:t>Don </a:t>
            </a:r>
            <a:r>
              <a:rPr lang="en-US" dirty="0" err="1" smtClean="0">
                <a:solidFill>
                  <a:schemeClr val="bg1"/>
                </a:solidFill>
              </a:rPr>
              <a:t>Andrae</a:t>
            </a:r>
            <a:endParaRPr lang="en-US" dirty="0">
              <a:solidFill>
                <a:schemeClr val="bg1"/>
              </a:solidFill>
            </a:endParaRPr>
          </a:p>
        </p:txBody>
      </p:sp>
    </p:spTree>
    <p:extLst>
      <p:ext uri="{BB962C8B-B14F-4D97-AF65-F5344CB8AC3E}">
        <p14:creationId xmlns:p14="http://schemas.microsoft.com/office/powerpoint/2010/main" val="36172381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2240">
            <a:alpha val="99000"/>
          </a:srgbClr>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43788" y="2177721"/>
            <a:ext cx="9144000" cy="1631312"/>
          </a:xfrm>
        </p:spPr>
        <p:txBody>
          <a:bodyPr>
            <a:normAutofit/>
          </a:bodyPr>
          <a:lstStyle/>
          <a:p>
            <a:r>
              <a:rPr lang="en-US" dirty="0">
                <a:solidFill>
                  <a:schemeClr val="bg1"/>
                </a:solidFill>
              </a:rPr>
              <a:t>The number of citations was lower in August/September 2018 than in previous years due to the fact that the student permits were assigned incorrectly by the parking management system.  Because of this we only enforced the Faculty/Staff lots for the first 4 weeks of the period</a:t>
            </a:r>
            <a:r>
              <a:rPr lang="en-US" dirty="0" smtClean="0">
                <a:solidFill>
                  <a:schemeClr val="bg1"/>
                </a:solidFill>
              </a:rPr>
              <a:t>.</a:t>
            </a:r>
            <a:endParaRPr lang="en-US" dirty="0">
              <a:solidFill>
                <a:schemeClr val="bg1"/>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3492624186"/>
              </p:ext>
            </p:extLst>
          </p:nvPr>
        </p:nvGraphicFramePr>
        <p:xfrm>
          <a:off x="1451811" y="348913"/>
          <a:ext cx="9135977" cy="1600204"/>
        </p:xfrm>
        <a:graphic>
          <a:graphicData uri="http://schemas.openxmlformats.org/drawingml/2006/table">
            <a:tbl>
              <a:tblPr firstRow="1" bandRow="1">
                <a:tableStyleId>{5C22544A-7EE6-4342-B048-85BDC9FD1C3A}</a:tableStyleId>
              </a:tblPr>
              <a:tblGrid>
                <a:gridCol w="1629199">
                  <a:extLst>
                    <a:ext uri="{9D8B030D-6E8A-4147-A177-3AD203B41FA5}">
                      <a16:colId xmlns:a16="http://schemas.microsoft.com/office/drawing/2014/main" val="363657720"/>
                    </a:ext>
                  </a:extLst>
                </a:gridCol>
                <a:gridCol w="981078">
                  <a:extLst>
                    <a:ext uri="{9D8B030D-6E8A-4147-A177-3AD203B41FA5}">
                      <a16:colId xmlns:a16="http://schemas.microsoft.com/office/drawing/2014/main" val="2404863866"/>
                    </a:ext>
                  </a:extLst>
                </a:gridCol>
                <a:gridCol w="1305140">
                  <a:extLst>
                    <a:ext uri="{9D8B030D-6E8A-4147-A177-3AD203B41FA5}">
                      <a16:colId xmlns:a16="http://schemas.microsoft.com/office/drawing/2014/main" val="4162473127"/>
                    </a:ext>
                  </a:extLst>
                </a:gridCol>
                <a:gridCol w="1305140">
                  <a:extLst>
                    <a:ext uri="{9D8B030D-6E8A-4147-A177-3AD203B41FA5}">
                      <a16:colId xmlns:a16="http://schemas.microsoft.com/office/drawing/2014/main" val="1679084826"/>
                    </a:ext>
                  </a:extLst>
                </a:gridCol>
                <a:gridCol w="1305140">
                  <a:extLst>
                    <a:ext uri="{9D8B030D-6E8A-4147-A177-3AD203B41FA5}">
                      <a16:colId xmlns:a16="http://schemas.microsoft.com/office/drawing/2014/main" val="3220372081"/>
                    </a:ext>
                  </a:extLst>
                </a:gridCol>
                <a:gridCol w="1305140">
                  <a:extLst>
                    <a:ext uri="{9D8B030D-6E8A-4147-A177-3AD203B41FA5}">
                      <a16:colId xmlns:a16="http://schemas.microsoft.com/office/drawing/2014/main" val="2715708710"/>
                    </a:ext>
                  </a:extLst>
                </a:gridCol>
                <a:gridCol w="1305140">
                  <a:extLst>
                    <a:ext uri="{9D8B030D-6E8A-4147-A177-3AD203B41FA5}">
                      <a16:colId xmlns:a16="http://schemas.microsoft.com/office/drawing/2014/main" val="680407346"/>
                    </a:ext>
                  </a:extLst>
                </a:gridCol>
              </a:tblGrid>
              <a:tr h="400051">
                <a:tc>
                  <a:txBody>
                    <a:bodyPr/>
                    <a:lstStyle/>
                    <a:p>
                      <a:endParaRPr lang="en-US" sz="1700" dirty="0"/>
                    </a:p>
                  </a:txBody>
                  <a:tcPr marL="86452" marR="86452" marT="43225" marB="43225">
                    <a:solidFill>
                      <a:schemeClr val="accent2">
                        <a:lumMod val="75000"/>
                      </a:schemeClr>
                    </a:solidFill>
                  </a:tcPr>
                </a:tc>
                <a:tc>
                  <a:txBody>
                    <a:bodyPr/>
                    <a:lstStyle/>
                    <a:p>
                      <a:r>
                        <a:rPr lang="en-US" sz="1700" dirty="0" smtClean="0"/>
                        <a:t>2013</a:t>
                      </a:r>
                      <a:endParaRPr lang="en-US" sz="1700" dirty="0"/>
                    </a:p>
                  </a:txBody>
                  <a:tcPr marL="86452" marR="86452" marT="43225" marB="43225">
                    <a:solidFill>
                      <a:schemeClr val="accent2">
                        <a:lumMod val="75000"/>
                      </a:schemeClr>
                    </a:solidFill>
                  </a:tcPr>
                </a:tc>
                <a:tc>
                  <a:txBody>
                    <a:bodyPr/>
                    <a:lstStyle/>
                    <a:p>
                      <a:r>
                        <a:rPr lang="en-US" sz="1700" dirty="0" smtClean="0"/>
                        <a:t>2014</a:t>
                      </a:r>
                      <a:endParaRPr lang="en-US" sz="1700" dirty="0"/>
                    </a:p>
                  </a:txBody>
                  <a:tcPr marL="86452" marR="86452" marT="43225" marB="43225">
                    <a:solidFill>
                      <a:schemeClr val="accent2">
                        <a:lumMod val="75000"/>
                      </a:schemeClr>
                    </a:solidFill>
                  </a:tcPr>
                </a:tc>
                <a:tc>
                  <a:txBody>
                    <a:bodyPr/>
                    <a:lstStyle/>
                    <a:p>
                      <a:r>
                        <a:rPr lang="en-US" sz="1700" dirty="0" smtClean="0"/>
                        <a:t>2015</a:t>
                      </a:r>
                      <a:endParaRPr lang="en-US" sz="1700" dirty="0"/>
                    </a:p>
                  </a:txBody>
                  <a:tcPr marL="86452" marR="86452" marT="43225" marB="43225">
                    <a:solidFill>
                      <a:schemeClr val="accent2">
                        <a:lumMod val="75000"/>
                      </a:schemeClr>
                    </a:solidFill>
                  </a:tcPr>
                </a:tc>
                <a:tc>
                  <a:txBody>
                    <a:bodyPr/>
                    <a:lstStyle/>
                    <a:p>
                      <a:r>
                        <a:rPr lang="en-US" sz="1700" dirty="0" smtClean="0"/>
                        <a:t>2016</a:t>
                      </a:r>
                      <a:endParaRPr lang="en-US" sz="1700" dirty="0"/>
                    </a:p>
                  </a:txBody>
                  <a:tcPr marL="86452" marR="86452" marT="43225" marB="43225">
                    <a:solidFill>
                      <a:schemeClr val="accent2">
                        <a:lumMod val="75000"/>
                      </a:schemeClr>
                    </a:solidFill>
                  </a:tcPr>
                </a:tc>
                <a:tc>
                  <a:txBody>
                    <a:bodyPr/>
                    <a:lstStyle/>
                    <a:p>
                      <a:r>
                        <a:rPr lang="en-US" sz="1700" dirty="0" smtClean="0"/>
                        <a:t>2017</a:t>
                      </a:r>
                      <a:endParaRPr lang="en-US" sz="1700" dirty="0"/>
                    </a:p>
                  </a:txBody>
                  <a:tcPr marL="86452" marR="86452" marT="43225" marB="43225">
                    <a:solidFill>
                      <a:schemeClr val="accent2">
                        <a:lumMod val="75000"/>
                      </a:schemeClr>
                    </a:solidFill>
                  </a:tcPr>
                </a:tc>
                <a:tc>
                  <a:txBody>
                    <a:bodyPr/>
                    <a:lstStyle/>
                    <a:p>
                      <a:r>
                        <a:rPr lang="en-US" sz="1700" dirty="0" smtClean="0"/>
                        <a:t>2018</a:t>
                      </a:r>
                      <a:endParaRPr lang="en-US" sz="1700" dirty="0"/>
                    </a:p>
                  </a:txBody>
                  <a:tcPr marL="86452" marR="86452" marT="43225" marB="43225">
                    <a:solidFill>
                      <a:schemeClr val="accent2">
                        <a:lumMod val="75000"/>
                      </a:schemeClr>
                    </a:solidFill>
                  </a:tcPr>
                </a:tc>
                <a:extLst>
                  <a:ext uri="{0D108BD9-81ED-4DB2-BD59-A6C34878D82A}">
                    <a16:rowId xmlns:a16="http://schemas.microsoft.com/office/drawing/2014/main" val="673725896"/>
                  </a:ext>
                </a:extLst>
              </a:tr>
              <a:tr h="400051">
                <a:tc>
                  <a:txBody>
                    <a:bodyPr/>
                    <a:lstStyle/>
                    <a:p>
                      <a:r>
                        <a:rPr lang="en-US" sz="1700" b="1" dirty="0" smtClean="0">
                          <a:solidFill>
                            <a:schemeClr val="bg1"/>
                          </a:solidFill>
                        </a:rPr>
                        <a:t>Citations</a:t>
                      </a:r>
                      <a:endParaRPr lang="en-US" sz="1700" b="1" dirty="0">
                        <a:solidFill>
                          <a:schemeClr val="bg1"/>
                        </a:solidFill>
                      </a:endParaRPr>
                    </a:p>
                  </a:txBody>
                  <a:tcPr marL="86452" marR="86452" marT="43225" marB="43225">
                    <a:solidFill>
                      <a:schemeClr val="accent2">
                        <a:lumMod val="75000"/>
                      </a:schemeClr>
                    </a:solidFill>
                  </a:tcPr>
                </a:tc>
                <a:tc>
                  <a:txBody>
                    <a:bodyPr/>
                    <a:lstStyle/>
                    <a:p>
                      <a:r>
                        <a:rPr lang="en-US" sz="1700" dirty="0" smtClean="0"/>
                        <a:t>3,835</a:t>
                      </a:r>
                      <a:endParaRPr lang="en-US" sz="1700" dirty="0"/>
                    </a:p>
                  </a:txBody>
                  <a:tcPr marL="86452" marR="86452" marT="43225" marB="43225">
                    <a:solidFill>
                      <a:schemeClr val="accent2">
                        <a:lumMod val="20000"/>
                        <a:lumOff val="80000"/>
                      </a:schemeClr>
                    </a:solidFill>
                  </a:tcPr>
                </a:tc>
                <a:tc>
                  <a:txBody>
                    <a:bodyPr/>
                    <a:lstStyle/>
                    <a:p>
                      <a:r>
                        <a:rPr lang="en-US" sz="1700" dirty="0" smtClean="0"/>
                        <a:t>5,253</a:t>
                      </a:r>
                      <a:endParaRPr lang="en-US" sz="1700" dirty="0"/>
                    </a:p>
                  </a:txBody>
                  <a:tcPr marL="86452" marR="86452" marT="43225" marB="43225">
                    <a:solidFill>
                      <a:schemeClr val="accent2">
                        <a:lumMod val="20000"/>
                        <a:lumOff val="80000"/>
                      </a:schemeClr>
                    </a:solidFill>
                  </a:tcPr>
                </a:tc>
                <a:tc>
                  <a:txBody>
                    <a:bodyPr/>
                    <a:lstStyle/>
                    <a:p>
                      <a:r>
                        <a:rPr lang="en-US" sz="1700" dirty="0" smtClean="0"/>
                        <a:t>5,277</a:t>
                      </a:r>
                      <a:endParaRPr lang="en-US" sz="1700" dirty="0"/>
                    </a:p>
                  </a:txBody>
                  <a:tcPr marL="86452" marR="86452" marT="43225" marB="43225">
                    <a:solidFill>
                      <a:schemeClr val="accent2">
                        <a:lumMod val="20000"/>
                        <a:lumOff val="80000"/>
                      </a:schemeClr>
                    </a:solidFill>
                  </a:tcPr>
                </a:tc>
                <a:tc>
                  <a:txBody>
                    <a:bodyPr/>
                    <a:lstStyle/>
                    <a:p>
                      <a:r>
                        <a:rPr lang="en-US" sz="1700" dirty="0" smtClean="0"/>
                        <a:t>8,372</a:t>
                      </a:r>
                      <a:endParaRPr lang="en-US" sz="1700" dirty="0"/>
                    </a:p>
                  </a:txBody>
                  <a:tcPr marL="86452" marR="86452" marT="43225" marB="43225">
                    <a:solidFill>
                      <a:schemeClr val="accent2">
                        <a:lumMod val="20000"/>
                        <a:lumOff val="80000"/>
                      </a:schemeClr>
                    </a:solidFill>
                  </a:tcPr>
                </a:tc>
                <a:tc>
                  <a:txBody>
                    <a:bodyPr/>
                    <a:lstStyle/>
                    <a:p>
                      <a:r>
                        <a:rPr lang="en-US" sz="1700" dirty="0" smtClean="0"/>
                        <a:t>5,195</a:t>
                      </a:r>
                      <a:endParaRPr lang="en-US" sz="1700" dirty="0"/>
                    </a:p>
                  </a:txBody>
                  <a:tcPr marL="86452" marR="86452" marT="43225" marB="43225">
                    <a:solidFill>
                      <a:schemeClr val="accent2">
                        <a:lumMod val="20000"/>
                        <a:lumOff val="80000"/>
                      </a:schemeClr>
                    </a:solidFill>
                  </a:tcPr>
                </a:tc>
                <a:tc>
                  <a:txBody>
                    <a:bodyPr/>
                    <a:lstStyle/>
                    <a:p>
                      <a:r>
                        <a:rPr lang="en-US" sz="1700" dirty="0" smtClean="0"/>
                        <a:t>3,918</a:t>
                      </a:r>
                      <a:endParaRPr lang="en-US" sz="1700" dirty="0"/>
                    </a:p>
                  </a:txBody>
                  <a:tcPr marL="86452" marR="86452" marT="43225" marB="43225">
                    <a:solidFill>
                      <a:schemeClr val="accent2">
                        <a:lumMod val="20000"/>
                        <a:lumOff val="80000"/>
                      </a:schemeClr>
                    </a:solidFill>
                  </a:tcPr>
                </a:tc>
                <a:extLst>
                  <a:ext uri="{0D108BD9-81ED-4DB2-BD59-A6C34878D82A}">
                    <a16:rowId xmlns:a16="http://schemas.microsoft.com/office/drawing/2014/main" val="3750108012"/>
                  </a:ext>
                </a:extLst>
              </a:tr>
              <a:tr h="400051">
                <a:tc>
                  <a:txBody>
                    <a:bodyPr/>
                    <a:lstStyle/>
                    <a:p>
                      <a:r>
                        <a:rPr lang="en-US" sz="1700" b="1" dirty="0" smtClean="0">
                          <a:solidFill>
                            <a:schemeClr val="bg1"/>
                          </a:solidFill>
                        </a:rPr>
                        <a:t>Wheel Locks</a:t>
                      </a:r>
                      <a:endParaRPr lang="en-US" sz="1700" b="1" dirty="0">
                        <a:solidFill>
                          <a:schemeClr val="bg1"/>
                        </a:solidFill>
                      </a:endParaRPr>
                    </a:p>
                  </a:txBody>
                  <a:tcPr marL="86452" marR="86452" marT="43225" marB="43225">
                    <a:solidFill>
                      <a:schemeClr val="accent2">
                        <a:lumMod val="75000"/>
                      </a:schemeClr>
                    </a:solidFill>
                  </a:tcPr>
                </a:tc>
                <a:tc>
                  <a:txBody>
                    <a:bodyPr/>
                    <a:lstStyle/>
                    <a:p>
                      <a:r>
                        <a:rPr lang="en-US" sz="1700" dirty="0" smtClean="0"/>
                        <a:t>56</a:t>
                      </a:r>
                      <a:endParaRPr lang="en-US" sz="1700" dirty="0"/>
                    </a:p>
                  </a:txBody>
                  <a:tcPr marL="86452" marR="86452" marT="43225" marB="43225">
                    <a:solidFill>
                      <a:schemeClr val="accent2">
                        <a:lumMod val="40000"/>
                        <a:lumOff val="60000"/>
                      </a:schemeClr>
                    </a:solidFill>
                  </a:tcPr>
                </a:tc>
                <a:tc>
                  <a:txBody>
                    <a:bodyPr/>
                    <a:lstStyle/>
                    <a:p>
                      <a:r>
                        <a:rPr lang="en-US" sz="1700" dirty="0" smtClean="0"/>
                        <a:t>68</a:t>
                      </a:r>
                      <a:endParaRPr lang="en-US" sz="1700" dirty="0"/>
                    </a:p>
                  </a:txBody>
                  <a:tcPr marL="86452" marR="86452" marT="43225" marB="43225">
                    <a:solidFill>
                      <a:schemeClr val="accent2">
                        <a:lumMod val="40000"/>
                        <a:lumOff val="60000"/>
                      </a:schemeClr>
                    </a:solidFill>
                  </a:tcPr>
                </a:tc>
                <a:tc>
                  <a:txBody>
                    <a:bodyPr/>
                    <a:lstStyle/>
                    <a:p>
                      <a:r>
                        <a:rPr lang="en-US" sz="1700" dirty="0" smtClean="0"/>
                        <a:t>20</a:t>
                      </a:r>
                      <a:endParaRPr lang="en-US" sz="1700" dirty="0"/>
                    </a:p>
                  </a:txBody>
                  <a:tcPr marL="86452" marR="86452" marT="43225" marB="43225">
                    <a:solidFill>
                      <a:schemeClr val="accent2">
                        <a:lumMod val="40000"/>
                        <a:lumOff val="60000"/>
                      </a:schemeClr>
                    </a:solidFill>
                  </a:tcPr>
                </a:tc>
                <a:tc>
                  <a:txBody>
                    <a:bodyPr/>
                    <a:lstStyle/>
                    <a:p>
                      <a:r>
                        <a:rPr lang="en-US" sz="1700" dirty="0" smtClean="0"/>
                        <a:t>68</a:t>
                      </a:r>
                      <a:endParaRPr lang="en-US" sz="1700" dirty="0"/>
                    </a:p>
                  </a:txBody>
                  <a:tcPr marL="86452" marR="86452" marT="43225" marB="43225">
                    <a:solidFill>
                      <a:schemeClr val="accent2">
                        <a:lumMod val="40000"/>
                        <a:lumOff val="60000"/>
                      </a:schemeClr>
                    </a:solidFill>
                  </a:tcPr>
                </a:tc>
                <a:tc>
                  <a:txBody>
                    <a:bodyPr/>
                    <a:lstStyle/>
                    <a:p>
                      <a:r>
                        <a:rPr lang="en-US" sz="1700" dirty="0" smtClean="0"/>
                        <a:t>158</a:t>
                      </a:r>
                      <a:endParaRPr lang="en-US" sz="1700" dirty="0"/>
                    </a:p>
                  </a:txBody>
                  <a:tcPr marL="86452" marR="86452" marT="43225" marB="43225">
                    <a:solidFill>
                      <a:schemeClr val="accent2">
                        <a:lumMod val="40000"/>
                        <a:lumOff val="60000"/>
                      </a:schemeClr>
                    </a:solidFill>
                  </a:tcPr>
                </a:tc>
                <a:tc>
                  <a:txBody>
                    <a:bodyPr/>
                    <a:lstStyle/>
                    <a:p>
                      <a:r>
                        <a:rPr lang="en-US" sz="1700" dirty="0" smtClean="0"/>
                        <a:t>111</a:t>
                      </a:r>
                      <a:endParaRPr lang="en-US" sz="1700" dirty="0"/>
                    </a:p>
                  </a:txBody>
                  <a:tcPr marL="86452" marR="86452" marT="43225" marB="43225">
                    <a:solidFill>
                      <a:schemeClr val="accent2">
                        <a:lumMod val="40000"/>
                        <a:lumOff val="60000"/>
                      </a:schemeClr>
                    </a:solidFill>
                  </a:tcPr>
                </a:tc>
                <a:extLst>
                  <a:ext uri="{0D108BD9-81ED-4DB2-BD59-A6C34878D82A}">
                    <a16:rowId xmlns:a16="http://schemas.microsoft.com/office/drawing/2014/main" val="919398303"/>
                  </a:ext>
                </a:extLst>
              </a:tr>
              <a:tr h="400051">
                <a:tc>
                  <a:txBody>
                    <a:bodyPr/>
                    <a:lstStyle/>
                    <a:p>
                      <a:r>
                        <a:rPr lang="en-US" sz="1700" b="1" dirty="0" smtClean="0">
                          <a:solidFill>
                            <a:schemeClr val="bg1"/>
                          </a:solidFill>
                        </a:rPr>
                        <a:t>Tows</a:t>
                      </a:r>
                      <a:endParaRPr lang="en-US" sz="1700" b="1" dirty="0">
                        <a:solidFill>
                          <a:schemeClr val="bg1"/>
                        </a:solidFill>
                      </a:endParaRPr>
                    </a:p>
                  </a:txBody>
                  <a:tcPr marL="86452" marR="86452" marT="43225" marB="43225">
                    <a:solidFill>
                      <a:schemeClr val="accent2">
                        <a:lumMod val="75000"/>
                      </a:schemeClr>
                    </a:solidFill>
                  </a:tcPr>
                </a:tc>
                <a:tc>
                  <a:txBody>
                    <a:bodyPr/>
                    <a:lstStyle/>
                    <a:p>
                      <a:r>
                        <a:rPr lang="en-US" sz="1700" dirty="0" smtClean="0"/>
                        <a:t>163</a:t>
                      </a:r>
                      <a:endParaRPr lang="en-US" sz="1700" dirty="0"/>
                    </a:p>
                  </a:txBody>
                  <a:tcPr marL="86452" marR="86452" marT="43225" marB="43225">
                    <a:solidFill>
                      <a:schemeClr val="accent2">
                        <a:lumMod val="60000"/>
                        <a:lumOff val="40000"/>
                      </a:schemeClr>
                    </a:solidFill>
                  </a:tcPr>
                </a:tc>
                <a:tc>
                  <a:txBody>
                    <a:bodyPr/>
                    <a:lstStyle/>
                    <a:p>
                      <a:r>
                        <a:rPr lang="en-US" sz="1700" dirty="0" smtClean="0"/>
                        <a:t>205</a:t>
                      </a:r>
                      <a:endParaRPr lang="en-US" sz="1700" dirty="0"/>
                    </a:p>
                  </a:txBody>
                  <a:tcPr marL="86452" marR="86452" marT="43225" marB="43225">
                    <a:solidFill>
                      <a:schemeClr val="accent2">
                        <a:lumMod val="60000"/>
                        <a:lumOff val="40000"/>
                      </a:schemeClr>
                    </a:solidFill>
                  </a:tcPr>
                </a:tc>
                <a:tc>
                  <a:txBody>
                    <a:bodyPr/>
                    <a:lstStyle/>
                    <a:p>
                      <a:r>
                        <a:rPr lang="en-US" sz="1700" dirty="0" smtClean="0"/>
                        <a:t>44</a:t>
                      </a:r>
                      <a:endParaRPr lang="en-US" sz="1700" dirty="0"/>
                    </a:p>
                  </a:txBody>
                  <a:tcPr marL="86452" marR="86452" marT="43225" marB="43225">
                    <a:solidFill>
                      <a:schemeClr val="accent2">
                        <a:lumMod val="60000"/>
                        <a:lumOff val="40000"/>
                      </a:schemeClr>
                    </a:solidFill>
                  </a:tcPr>
                </a:tc>
                <a:tc>
                  <a:txBody>
                    <a:bodyPr/>
                    <a:lstStyle/>
                    <a:p>
                      <a:r>
                        <a:rPr lang="en-US" sz="1700" dirty="0" smtClean="0"/>
                        <a:t>169</a:t>
                      </a:r>
                      <a:endParaRPr lang="en-US" sz="1700" dirty="0"/>
                    </a:p>
                  </a:txBody>
                  <a:tcPr marL="86452" marR="86452" marT="43225" marB="43225">
                    <a:solidFill>
                      <a:schemeClr val="accent2">
                        <a:lumMod val="60000"/>
                        <a:lumOff val="40000"/>
                      </a:schemeClr>
                    </a:solidFill>
                  </a:tcPr>
                </a:tc>
                <a:tc>
                  <a:txBody>
                    <a:bodyPr/>
                    <a:lstStyle/>
                    <a:p>
                      <a:r>
                        <a:rPr lang="en-US" sz="1700" dirty="0" smtClean="0"/>
                        <a:t>385</a:t>
                      </a:r>
                      <a:endParaRPr lang="en-US" sz="1700" dirty="0"/>
                    </a:p>
                  </a:txBody>
                  <a:tcPr marL="86452" marR="86452" marT="43225" marB="43225">
                    <a:solidFill>
                      <a:schemeClr val="accent2">
                        <a:lumMod val="60000"/>
                        <a:lumOff val="40000"/>
                      </a:schemeClr>
                    </a:solidFill>
                  </a:tcPr>
                </a:tc>
                <a:tc>
                  <a:txBody>
                    <a:bodyPr/>
                    <a:lstStyle/>
                    <a:p>
                      <a:r>
                        <a:rPr lang="en-US" sz="1700" dirty="0" smtClean="0"/>
                        <a:t>587</a:t>
                      </a:r>
                      <a:endParaRPr lang="en-US" sz="1700" dirty="0"/>
                    </a:p>
                  </a:txBody>
                  <a:tcPr marL="86452" marR="86452" marT="43225" marB="43225">
                    <a:solidFill>
                      <a:schemeClr val="accent2">
                        <a:lumMod val="60000"/>
                        <a:lumOff val="40000"/>
                      </a:schemeClr>
                    </a:solidFill>
                  </a:tcPr>
                </a:tc>
                <a:extLst>
                  <a:ext uri="{0D108BD9-81ED-4DB2-BD59-A6C34878D82A}">
                    <a16:rowId xmlns:a16="http://schemas.microsoft.com/office/drawing/2014/main" val="1094077009"/>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947128289"/>
              </p:ext>
            </p:extLst>
          </p:nvPr>
        </p:nvGraphicFramePr>
        <p:xfrm>
          <a:off x="7418329" y="4363449"/>
          <a:ext cx="3915417" cy="2000255"/>
        </p:xfrm>
        <a:graphic>
          <a:graphicData uri="http://schemas.openxmlformats.org/drawingml/2006/table">
            <a:tbl>
              <a:tblPr firstRow="1" bandRow="1">
                <a:tableStyleId>{5C22544A-7EE6-4342-B048-85BDC9FD1C3A}</a:tableStyleId>
              </a:tblPr>
              <a:tblGrid>
                <a:gridCol w="1629199">
                  <a:extLst>
                    <a:ext uri="{9D8B030D-6E8A-4147-A177-3AD203B41FA5}">
                      <a16:colId xmlns:a16="http://schemas.microsoft.com/office/drawing/2014/main" val="363657720"/>
                    </a:ext>
                  </a:extLst>
                </a:gridCol>
                <a:gridCol w="981078">
                  <a:extLst>
                    <a:ext uri="{9D8B030D-6E8A-4147-A177-3AD203B41FA5}">
                      <a16:colId xmlns:a16="http://schemas.microsoft.com/office/drawing/2014/main" val="2404863866"/>
                    </a:ext>
                  </a:extLst>
                </a:gridCol>
                <a:gridCol w="1305140">
                  <a:extLst>
                    <a:ext uri="{9D8B030D-6E8A-4147-A177-3AD203B41FA5}">
                      <a16:colId xmlns:a16="http://schemas.microsoft.com/office/drawing/2014/main" val="4162473127"/>
                    </a:ext>
                  </a:extLst>
                </a:gridCol>
              </a:tblGrid>
              <a:tr h="400051">
                <a:tc>
                  <a:txBody>
                    <a:bodyPr/>
                    <a:lstStyle/>
                    <a:p>
                      <a:endParaRPr lang="en-US" sz="1700" dirty="0"/>
                    </a:p>
                  </a:txBody>
                  <a:tcPr marL="86452" marR="86452" marT="43225" marB="43225">
                    <a:solidFill>
                      <a:schemeClr val="accent2">
                        <a:lumMod val="75000"/>
                      </a:schemeClr>
                    </a:solidFill>
                  </a:tcPr>
                </a:tc>
                <a:tc>
                  <a:txBody>
                    <a:bodyPr/>
                    <a:lstStyle/>
                    <a:p>
                      <a:r>
                        <a:rPr lang="en-US" sz="1700" dirty="0" smtClean="0"/>
                        <a:t>2017</a:t>
                      </a:r>
                      <a:endParaRPr lang="en-US" sz="1700" dirty="0"/>
                    </a:p>
                  </a:txBody>
                  <a:tcPr marL="86452" marR="86452" marT="43225" marB="43225">
                    <a:solidFill>
                      <a:schemeClr val="accent2">
                        <a:lumMod val="75000"/>
                      </a:schemeClr>
                    </a:solidFill>
                  </a:tcPr>
                </a:tc>
                <a:tc>
                  <a:txBody>
                    <a:bodyPr/>
                    <a:lstStyle/>
                    <a:p>
                      <a:r>
                        <a:rPr lang="en-US" sz="1700" dirty="0" smtClean="0"/>
                        <a:t>2018</a:t>
                      </a:r>
                      <a:endParaRPr lang="en-US" sz="1700" dirty="0"/>
                    </a:p>
                  </a:txBody>
                  <a:tcPr marL="86452" marR="86452" marT="43225" marB="43225">
                    <a:solidFill>
                      <a:schemeClr val="accent2">
                        <a:lumMod val="75000"/>
                      </a:schemeClr>
                    </a:solidFill>
                  </a:tcPr>
                </a:tc>
                <a:extLst>
                  <a:ext uri="{0D108BD9-81ED-4DB2-BD59-A6C34878D82A}">
                    <a16:rowId xmlns:a16="http://schemas.microsoft.com/office/drawing/2014/main" val="673725896"/>
                  </a:ext>
                </a:extLst>
              </a:tr>
              <a:tr h="400051">
                <a:tc>
                  <a:txBody>
                    <a:bodyPr/>
                    <a:lstStyle/>
                    <a:p>
                      <a:r>
                        <a:rPr lang="en-US" sz="1700" b="1" dirty="0" smtClean="0">
                          <a:solidFill>
                            <a:schemeClr val="bg1"/>
                          </a:solidFill>
                        </a:rPr>
                        <a:t>Denied</a:t>
                      </a:r>
                      <a:endParaRPr lang="en-US" sz="1700" b="1" dirty="0">
                        <a:solidFill>
                          <a:schemeClr val="bg1"/>
                        </a:solidFill>
                      </a:endParaRPr>
                    </a:p>
                  </a:txBody>
                  <a:tcPr marL="86452" marR="86452" marT="43225" marB="43225">
                    <a:solidFill>
                      <a:schemeClr val="accent2">
                        <a:lumMod val="75000"/>
                      </a:schemeClr>
                    </a:solidFill>
                  </a:tcPr>
                </a:tc>
                <a:tc>
                  <a:txBody>
                    <a:bodyPr/>
                    <a:lstStyle/>
                    <a:p>
                      <a:r>
                        <a:rPr lang="en-US" sz="1700" dirty="0" smtClean="0"/>
                        <a:t>121</a:t>
                      </a:r>
                      <a:endParaRPr lang="en-US" sz="1700" dirty="0"/>
                    </a:p>
                  </a:txBody>
                  <a:tcPr marL="86452" marR="86452" marT="43225" marB="43225">
                    <a:solidFill>
                      <a:schemeClr val="accent2">
                        <a:lumMod val="20000"/>
                        <a:lumOff val="80000"/>
                      </a:schemeClr>
                    </a:solidFill>
                  </a:tcPr>
                </a:tc>
                <a:tc>
                  <a:txBody>
                    <a:bodyPr/>
                    <a:lstStyle/>
                    <a:p>
                      <a:r>
                        <a:rPr lang="en-US" sz="1700" dirty="0" smtClean="0"/>
                        <a:t>103</a:t>
                      </a:r>
                      <a:endParaRPr lang="en-US" sz="1700" dirty="0"/>
                    </a:p>
                  </a:txBody>
                  <a:tcPr marL="86452" marR="86452" marT="43225" marB="43225">
                    <a:solidFill>
                      <a:schemeClr val="accent2">
                        <a:lumMod val="20000"/>
                        <a:lumOff val="80000"/>
                      </a:schemeClr>
                    </a:solidFill>
                  </a:tcPr>
                </a:tc>
                <a:extLst>
                  <a:ext uri="{0D108BD9-81ED-4DB2-BD59-A6C34878D82A}">
                    <a16:rowId xmlns:a16="http://schemas.microsoft.com/office/drawing/2014/main" val="3750108012"/>
                  </a:ext>
                </a:extLst>
              </a:tr>
              <a:tr h="400051">
                <a:tc>
                  <a:txBody>
                    <a:bodyPr/>
                    <a:lstStyle/>
                    <a:p>
                      <a:r>
                        <a:rPr lang="en-US" sz="1700" b="1" dirty="0" smtClean="0">
                          <a:solidFill>
                            <a:schemeClr val="bg1"/>
                          </a:solidFill>
                        </a:rPr>
                        <a:t>Cancelled</a:t>
                      </a:r>
                      <a:endParaRPr lang="en-US" sz="1700" b="1" dirty="0">
                        <a:solidFill>
                          <a:schemeClr val="bg1"/>
                        </a:solidFill>
                      </a:endParaRPr>
                    </a:p>
                  </a:txBody>
                  <a:tcPr marL="86452" marR="86452" marT="43225" marB="43225">
                    <a:solidFill>
                      <a:schemeClr val="accent2">
                        <a:lumMod val="75000"/>
                      </a:schemeClr>
                    </a:solidFill>
                  </a:tcPr>
                </a:tc>
                <a:tc>
                  <a:txBody>
                    <a:bodyPr/>
                    <a:lstStyle/>
                    <a:p>
                      <a:r>
                        <a:rPr lang="en-US" sz="1700" dirty="0" smtClean="0"/>
                        <a:t>122</a:t>
                      </a:r>
                      <a:endParaRPr lang="en-US" sz="1700" dirty="0"/>
                    </a:p>
                  </a:txBody>
                  <a:tcPr marL="86452" marR="86452" marT="43225" marB="43225">
                    <a:solidFill>
                      <a:schemeClr val="accent2">
                        <a:lumMod val="40000"/>
                        <a:lumOff val="60000"/>
                      </a:schemeClr>
                    </a:solidFill>
                  </a:tcPr>
                </a:tc>
                <a:tc>
                  <a:txBody>
                    <a:bodyPr/>
                    <a:lstStyle/>
                    <a:p>
                      <a:r>
                        <a:rPr lang="en-US" sz="1700" dirty="0" smtClean="0"/>
                        <a:t>119</a:t>
                      </a:r>
                      <a:endParaRPr lang="en-US" sz="1700" dirty="0"/>
                    </a:p>
                  </a:txBody>
                  <a:tcPr marL="86452" marR="86452" marT="43225" marB="43225">
                    <a:solidFill>
                      <a:schemeClr val="accent2">
                        <a:lumMod val="40000"/>
                        <a:lumOff val="60000"/>
                      </a:schemeClr>
                    </a:solidFill>
                  </a:tcPr>
                </a:tc>
                <a:extLst>
                  <a:ext uri="{0D108BD9-81ED-4DB2-BD59-A6C34878D82A}">
                    <a16:rowId xmlns:a16="http://schemas.microsoft.com/office/drawing/2014/main" val="919398303"/>
                  </a:ext>
                </a:extLst>
              </a:tr>
              <a:tr h="400051">
                <a:tc>
                  <a:txBody>
                    <a:bodyPr/>
                    <a:lstStyle/>
                    <a:p>
                      <a:r>
                        <a:rPr lang="en-US" sz="1700" b="1" dirty="0" smtClean="0">
                          <a:solidFill>
                            <a:schemeClr val="bg1"/>
                          </a:solidFill>
                        </a:rPr>
                        <a:t>Adjusted</a:t>
                      </a:r>
                      <a:endParaRPr lang="en-US" sz="1700" b="1" dirty="0">
                        <a:solidFill>
                          <a:schemeClr val="bg1"/>
                        </a:solidFill>
                      </a:endParaRPr>
                    </a:p>
                  </a:txBody>
                  <a:tcPr marL="86452" marR="86452" marT="43225" marB="43225">
                    <a:solidFill>
                      <a:schemeClr val="accent2">
                        <a:lumMod val="75000"/>
                      </a:schemeClr>
                    </a:solidFill>
                  </a:tcPr>
                </a:tc>
                <a:tc>
                  <a:txBody>
                    <a:bodyPr/>
                    <a:lstStyle/>
                    <a:p>
                      <a:r>
                        <a:rPr lang="en-US" sz="1700" dirty="0" smtClean="0"/>
                        <a:t>15</a:t>
                      </a:r>
                      <a:endParaRPr lang="en-US" sz="1700" dirty="0"/>
                    </a:p>
                  </a:txBody>
                  <a:tcPr marL="86452" marR="86452" marT="43225" marB="43225">
                    <a:solidFill>
                      <a:schemeClr val="accent2">
                        <a:lumMod val="60000"/>
                        <a:lumOff val="40000"/>
                      </a:schemeClr>
                    </a:solidFill>
                  </a:tcPr>
                </a:tc>
                <a:tc>
                  <a:txBody>
                    <a:bodyPr/>
                    <a:lstStyle/>
                    <a:p>
                      <a:r>
                        <a:rPr lang="en-US" sz="1700" dirty="0" smtClean="0"/>
                        <a:t>25</a:t>
                      </a:r>
                      <a:endParaRPr lang="en-US" sz="1700" dirty="0"/>
                    </a:p>
                  </a:txBody>
                  <a:tcPr marL="86452" marR="86452" marT="43225" marB="43225">
                    <a:solidFill>
                      <a:schemeClr val="accent2">
                        <a:lumMod val="60000"/>
                        <a:lumOff val="40000"/>
                      </a:schemeClr>
                    </a:solidFill>
                  </a:tcPr>
                </a:tc>
                <a:extLst>
                  <a:ext uri="{0D108BD9-81ED-4DB2-BD59-A6C34878D82A}">
                    <a16:rowId xmlns:a16="http://schemas.microsoft.com/office/drawing/2014/main" val="1094077009"/>
                  </a:ext>
                </a:extLst>
              </a:tr>
              <a:tr h="400051">
                <a:tc>
                  <a:txBody>
                    <a:bodyPr/>
                    <a:lstStyle/>
                    <a:p>
                      <a:r>
                        <a:rPr lang="en-US" sz="1700" b="1" dirty="0" smtClean="0">
                          <a:solidFill>
                            <a:schemeClr val="bg1"/>
                          </a:solidFill>
                        </a:rPr>
                        <a:t>Approved</a:t>
                      </a:r>
                      <a:endParaRPr lang="en-US" sz="1700" b="1" dirty="0">
                        <a:solidFill>
                          <a:schemeClr val="bg1"/>
                        </a:solidFill>
                      </a:endParaRPr>
                    </a:p>
                  </a:txBody>
                  <a:tcPr marL="86452" marR="86452" marT="43225" marB="43225">
                    <a:solidFill>
                      <a:schemeClr val="accent2">
                        <a:lumMod val="75000"/>
                      </a:schemeClr>
                    </a:solidFill>
                  </a:tcPr>
                </a:tc>
                <a:tc>
                  <a:txBody>
                    <a:bodyPr/>
                    <a:lstStyle/>
                    <a:p>
                      <a:r>
                        <a:rPr lang="en-US" sz="1700" dirty="0" smtClean="0"/>
                        <a:t>29</a:t>
                      </a:r>
                      <a:endParaRPr lang="en-US" sz="1700" dirty="0"/>
                    </a:p>
                  </a:txBody>
                  <a:tcPr marL="86452" marR="86452" marT="43225" marB="43225">
                    <a:solidFill>
                      <a:schemeClr val="accent2">
                        <a:lumMod val="60000"/>
                        <a:lumOff val="40000"/>
                      </a:schemeClr>
                    </a:solidFill>
                  </a:tcPr>
                </a:tc>
                <a:tc>
                  <a:txBody>
                    <a:bodyPr/>
                    <a:lstStyle/>
                    <a:p>
                      <a:r>
                        <a:rPr lang="en-US" sz="1700" dirty="0" smtClean="0"/>
                        <a:t>11</a:t>
                      </a:r>
                      <a:endParaRPr lang="en-US" sz="1700" dirty="0"/>
                    </a:p>
                  </a:txBody>
                  <a:tcPr marL="86452" marR="86452" marT="43225" marB="43225">
                    <a:solidFill>
                      <a:schemeClr val="accent2">
                        <a:lumMod val="60000"/>
                        <a:lumOff val="40000"/>
                      </a:schemeClr>
                    </a:solidFill>
                  </a:tcPr>
                </a:tc>
                <a:extLst>
                  <a:ext uri="{0D108BD9-81ED-4DB2-BD59-A6C34878D82A}">
                    <a16:rowId xmlns:a16="http://schemas.microsoft.com/office/drawing/2014/main" val="1230449049"/>
                  </a:ext>
                </a:extLst>
              </a:tr>
            </a:tbl>
          </a:graphicData>
        </a:graphic>
      </p:graphicFrame>
      <p:sp>
        <p:nvSpPr>
          <p:cNvPr id="8" name="Subtitle 2"/>
          <p:cNvSpPr txBox="1">
            <a:spLocks/>
          </p:cNvSpPr>
          <p:nvPr/>
        </p:nvSpPr>
        <p:spPr>
          <a:xfrm>
            <a:off x="1151020" y="5363576"/>
            <a:ext cx="5834173" cy="226897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dirty="0">
                <a:solidFill>
                  <a:schemeClr val="bg1"/>
                </a:solidFill>
              </a:rPr>
              <a:t>The appeals for the last two years for the August/September time period are as </a:t>
            </a:r>
            <a:r>
              <a:rPr lang="en-US" dirty="0" smtClean="0">
                <a:solidFill>
                  <a:schemeClr val="bg1"/>
                </a:solidFill>
              </a:rPr>
              <a:t>shown:</a:t>
            </a:r>
            <a:endParaRPr lang="en-US" dirty="0">
              <a:solidFill>
                <a:schemeClr val="bg1"/>
              </a:solidFill>
            </a:endParaRPr>
          </a:p>
        </p:txBody>
      </p:sp>
    </p:spTree>
    <p:extLst>
      <p:ext uri="{BB962C8B-B14F-4D97-AF65-F5344CB8AC3E}">
        <p14:creationId xmlns:p14="http://schemas.microsoft.com/office/powerpoint/2010/main" val="15146624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A2240">
            <a:alpha val="99000"/>
          </a:srgbClr>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60357" y="4102773"/>
            <a:ext cx="9144000" cy="1631312"/>
          </a:xfrm>
        </p:spPr>
        <p:txBody>
          <a:bodyPr>
            <a:normAutofit/>
          </a:bodyPr>
          <a:lstStyle/>
          <a:p>
            <a:r>
              <a:rPr lang="en-US" dirty="0">
                <a:solidFill>
                  <a:schemeClr val="bg1"/>
                </a:solidFill>
              </a:rPr>
              <a:t>The count is reset at the start of the academic year</a:t>
            </a:r>
            <a:r>
              <a:rPr lang="en-US" dirty="0" smtClean="0">
                <a:solidFill>
                  <a:schemeClr val="bg1"/>
                </a:solidFill>
              </a:rPr>
              <a:t>. </a:t>
            </a:r>
            <a:r>
              <a:rPr lang="en-US" dirty="0">
                <a:solidFill>
                  <a:schemeClr val="bg1"/>
                </a:solidFill>
              </a:rPr>
              <a:t>Also the tow and wheel lock fee starting with the 2018 academic year was changed to $100 from the $85 for the previous years. </a:t>
            </a:r>
          </a:p>
        </p:txBody>
      </p:sp>
      <p:graphicFrame>
        <p:nvGraphicFramePr>
          <p:cNvPr id="7" name="Table 6"/>
          <p:cNvGraphicFramePr>
            <a:graphicFrameLocks noGrp="1"/>
          </p:cNvGraphicFramePr>
          <p:nvPr>
            <p:extLst>
              <p:ext uri="{D42A27DB-BD31-4B8C-83A1-F6EECF244321}">
                <p14:modId xmlns:p14="http://schemas.microsoft.com/office/powerpoint/2010/main" val="3027794762"/>
              </p:ext>
            </p:extLst>
          </p:nvPr>
        </p:nvGraphicFramePr>
        <p:xfrm>
          <a:off x="3349504" y="1005175"/>
          <a:ext cx="5765705" cy="2135065"/>
        </p:xfrm>
        <a:graphic>
          <a:graphicData uri="http://schemas.openxmlformats.org/drawingml/2006/table">
            <a:tbl>
              <a:tblPr firstRow="1" bandRow="1">
                <a:tableStyleId>{5C22544A-7EE6-4342-B048-85BDC9FD1C3A}</a:tableStyleId>
              </a:tblPr>
              <a:tblGrid>
                <a:gridCol w="2399101">
                  <a:extLst>
                    <a:ext uri="{9D8B030D-6E8A-4147-A177-3AD203B41FA5}">
                      <a16:colId xmlns:a16="http://schemas.microsoft.com/office/drawing/2014/main" val="363657720"/>
                    </a:ext>
                  </a:extLst>
                </a:gridCol>
                <a:gridCol w="1444701">
                  <a:extLst>
                    <a:ext uri="{9D8B030D-6E8A-4147-A177-3AD203B41FA5}">
                      <a16:colId xmlns:a16="http://schemas.microsoft.com/office/drawing/2014/main" val="2404863866"/>
                    </a:ext>
                  </a:extLst>
                </a:gridCol>
                <a:gridCol w="1921903">
                  <a:extLst>
                    <a:ext uri="{9D8B030D-6E8A-4147-A177-3AD203B41FA5}">
                      <a16:colId xmlns:a16="http://schemas.microsoft.com/office/drawing/2014/main" val="4162473127"/>
                    </a:ext>
                  </a:extLst>
                </a:gridCol>
              </a:tblGrid>
              <a:tr h="427013">
                <a:tc>
                  <a:txBody>
                    <a:bodyPr/>
                    <a:lstStyle/>
                    <a:p>
                      <a:endParaRPr lang="en-US" sz="1700" dirty="0"/>
                    </a:p>
                  </a:txBody>
                  <a:tcPr marL="86452" marR="86452" marT="43225" marB="43225">
                    <a:solidFill>
                      <a:schemeClr val="accent2">
                        <a:lumMod val="75000"/>
                      </a:schemeClr>
                    </a:solidFill>
                  </a:tcPr>
                </a:tc>
                <a:tc>
                  <a:txBody>
                    <a:bodyPr/>
                    <a:lstStyle/>
                    <a:p>
                      <a:r>
                        <a:rPr lang="en-US" sz="1700" dirty="0" smtClean="0"/>
                        <a:t>2014-2017</a:t>
                      </a:r>
                      <a:endParaRPr lang="en-US" sz="1700" dirty="0"/>
                    </a:p>
                  </a:txBody>
                  <a:tcPr marL="86452" marR="86452" marT="43225" marB="43225">
                    <a:solidFill>
                      <a:schemeClr val="accent2">
                        <a:lumMod val="75000"/>
                      </a:schemeClr>
                    </a:solidFill>
                  </a:tcPr>
                </a:tc>
                <a:tc>
                  <a:txBody>
                    <a:bodyPr/>
                    <a:lstStyle/>
                    <a:p>
                      <a:r>
                        <a:rPr lang="en-US" sz="1700" dirty="0" smtClean="0"/>
                        <a:t>2018</a:t>
                      </a:r>
                      <a:endParaRPr lang="en-US" sz="1700" dirty="0"/>
                    </a:p>
                  </a:txBody>
                  <a:tcPr marL="86452" marR="86452" marT="43225" marB="43225">
                    <a:solidFill>
                      <a:schemeClr val="accent2">
                        <a:lumMod val="75000"/>
                      </a:schemeClr>
                    </a:solidFill>
                  </a:tcPr>
                </a:tc>
                <a:extLst>
                  <a:ext uri="{0D108BD9-81ED-4DB2-BD59-A6C34878D82A}">
                    <a16:rowId xmlns:a16="http://schemas.microsoft.com/office/drawing/2014/main" val="673725896"/>
                  </a:ext>
                </a:extLst>
              </a:tr>
              <a:tr h="427013">
                <a:tc>
                  <a:txBody>
                    <a:bodyPr/>
                    <a:lstStyle/>
                    <a:p>
                      <a:r>
                        <a:rPr lang="en-US" sz="1700" b="1" dirty="0" smtClean="0">
                          <a:solidFill>
                            <a:schemeClr val="bg1"/>
                          </a:solidFill>
                        </a:rPr>
                        <a:t>1</a:t>
                      </a:r>
                      <a:r>
                        <a:rPr lang="en-US" sz="1700" b="1" baseline="30000" dirty="0" smtClean="0">
                          <a:solidFill>
                            <a:schemeClr val="bg1"/>
                          </a:solidFill>
                        </a:rPr>
                        <a:t>st</a:t>
                      </a:r>
                      <a:endParaRPr lang="en-US" sz="1700" b="1" dirty="0">
                        <a:solidFill>
                          <a:schemeClr val="bg1"/>
                        </a:solidFill>
                      </a:endParaRPr>
                    </a:p>
                  </a:txBody>
                  <a:tcPr marL="86452" marR="86452" marT="43225" marB="43225">
                    <a:solidFill>
                      <a:schemeClr val="accent2">
                        <a:lumMod val="75000"/>
                      </a:schemeClr>
                    </a:solidFill>
                  </a:tcPr>
                </a:tc>
                <a:tc>
                  <a:txBody>
                    <a:bodyPr/>
                    <a:lstStyle/>
                    <a:p>
                      <a:r>
                        <a:rPr lang="en-US" sz="1700" dirty="0" smtClean="0"/>
                        <a:t>$10</a:t>
                      </a:r>
                      <a:endParaRPr lang="en-US" sz="1700" dirty="0"/>
                    </a:p>
                  </a:txBody>
                  <a:tcPr marL="86452" marR="86452" marT="43225" marB="43225">
                    <a:solidFill>
                      <a:schemeClr val="accent2">
                        <a:lumMod val="20000"/>
                        <a:lumOff val="80000"/>
                      </a:schemeClr>
                    </a:solidFill>
                  </a:tcPr>
                </a:tc>
                <a:tc>
                  <a:txBody>
                    <a:bodyPr/>
                    <a:lstStyle/>
                    <a:p>
                      <a:r>
                        <a:rPr lang="en-US" sz="1700" dirty="0" smtClean="0"/>
                        <a:t>$20</a:t>
                      </a:r>
                      <a:endParaRPr lang="en-US" sz="1700" dirty="0"/>
                    </a:p>
                  </a:txBody>
                  <a:tcPr marL="86452" marR="86452" marT="43225" marB="43225">
                    <a:solidFill>
                      <a:schemeClr val="accent2">
                        <a:lumMod val="20000"/>
                        <a:lumOff val="80000"/>
                      </a:schemeClr>
                    </a:solidFill>
                  </a:tcPr>
                </a:tc>
                <a:extLst>
                  <a:ext uri="{0D108BD9-81ED-4DB2-BD59-A6C34878D82A}">
                    <a16:rowId xmlns:a16="http://schemas.microsoft.com/office/drawing/2014/main" val="3750108012"/>
                  </a:ext>
                </a:extLst>
              </a:tr>
              <a:tr h="427013">
                <a:tc>
                  <a:txBody>
                    <a:bodyPr/>
                    <a:lstStyle/>
                    <a:p>
                      <a:r>
                        <a:rPr lang="en-US" sz="1700" b="1" dirty="0" smtClean="0">
                          <a:solidFill>
                            <a:schemeClr val="bg1"/>
                          </a:solidFill>
                        </a:rPr>
                        <a:t>2</a:t>
                      </a:r>
                      <a:r>
                        <a:rPr lang="en-US" sz="1700" b="1" baseline="30000" dirty="0" smtClean="0">
                          <a:solidFill>
                            <a:schemeClr val="bg1"/>
                          </a:solidFill>
                        </a:rPr>
                        <a:t>nd</a:t>
                      </a:r>
                      <a:endParaRPr lang="en-US" sz="1700" b="1" dirty="0">
                        <a:solidFill>
                          <a:schemeClr val="bg1"/>
                        </a:solidFill>
                      </a:endParaRPr>
                    </a:p>
                  </a:txBody>
                  <a:tcPr marL="86452" marR="86452" marT="43225" marB="43225">
                    <a:solidFill>
                      <a:schemeClr val="accent2">
                        <a:lumMod val="75000"/>
                      </a:schemeClr>
                    </a:solidFill>
                  </a:tcPr>
                </a:tc>
                <a:tc>
                  <a:txBody>
                    <a:bodyPr/>
                    <a:lstStyle/>
                    <a:p>
                      <a:r>
                        <a:rPr lang="en-US" sz="1700" dirty="0" smtClean="0"/>
                        <a:t>$20</a:t>
                      </a:r>
                      <a:endParaRPr lang="en-US" sz="1700" dirty="0"/>
                    </a:p>
                  </a:txBody>
                  <a:tcPr marL="86452" marR="86452" marT="43225" marB="43225">
                    <a:solidFill>
                      <a:schemeClr val="accent2">
                        <a:lumMod val="40000"/>
                        <a:lumOff val="60000"/>
                      </a:schemeClr>
                    </a:solidFill>
                  </a:tcPr>
                </a:tc>
                <a:tc>
                  <a:txBody>
                    <a:bodyPr/>
                    <a:lstStyle/>
                    <a:p>
                      <a:r>
                        <a:rPr lang="en-US" sz="1700" dirty="0" smtClean="0"/>
                        <a:t>$40</a:t>
                      </a:r>
                      <a:endParaRPr lang="en-US" sz="1700" dirty="0"/>
                    </a:p>
                  </a:txBody>
                  <a:tcPr marL="86452" marR="86452" marT="43225" marB="43225">
                    <a:solidFill>
                      <a:schemeClr val="accent2">
                        <a:lumMod val="40000"/>
                        <a:lumOff val="60000"/>
                      </a:schemeClr>
                    </a:solidFill>
                  </a:tcPr>
                </a:tc>
                <a:extLst>
                  <a:ext uri="{0D108BD9-81ED-4DB2-BD59-A6C34878D82A}">
                    <a16:rowId xmlns:a16="http://schemas.microsoft.com/office/drawing/2014/main" val="919398303"/>
                  </a:ext>
                </a:extLst>
              </a:tr>
              <a:tr h="427013">
                <a:tc>
                  <a:txBody>
                    <a:bodyPr/>
                    <a:lstStyle/>
                    <a:p>
                      <a:r>
                        <a:rPr lang="en-US" sz="1700" b="1" dirty="0" smtClean="0">
                          <a:solidFill>
                            <a:schemeClr val="bg1"/>
                          </a:solidFill>
                        </a:rPr>
                        <a:t>3</a:t>
                      </a:r>
                      <a:r>
                        <a:rPr lang="en-US" sz="1700" b="1" baseline="30000" dirty="0" smtClean="0">
                          <a:solidFill>
                            <a:schemeClr val="bg1"/>
                          </a:solidFill>
                        </a:rPr>
                        <a:t>rd</a:t>
                      </a:r>
                      <a:endParaRPr lang="en-US" sz="1700" b="1" dirty="0">
                        <a:solidFill>
                          <a:schemeClr val="bg1"/>
                        </a:solidFill>
                      </a:endParaRPr>
                    </a:p>
                  </a:txBody>
                  <a:tcPr marL="86452" marR="86452" marT="43225" marB="43225">
                    <a:solidFill>
                      <a:schemeClr val="accent2">
                        <a:lumMod val="75000"/>
                      </a:schemeClr>
                    </a:solidFill>
                  </a:tcPr>
                </a:tc>
                <a:tc>
                  <a:txBody>
                    <a:bodyPr/>
                    <a:lstStyle/>
                    <a:p>
                      <a:r>
                        <a:rPr lang="en-US" sz="1700" dirty="0" smtClean="0"/>
                        <a:t>$40</a:t>
                      </a:r>
                      <a:endParaRPr lang="en-US" sz="1700" dirty="0"/>
                    </a:p>
                  </a:txBody>
                  <a:tcPr marL="86452" marR="86452" marT="43225" marB="43225">
                    <a:solidFill>
                      <a:schemeClr val="accent2">
                        <a:lumMod val="60000"/>
                        <a:lumOff val="40000"/>
                      </a:schemeClr>
                    </a:solidFill>
                  </a:tcPr>
                </a:tc>
                <a:tc>
                  <a:txBody>
                    <a:bodyPr/>
                    <a:lstStyle/>
                    <a:p>
                      <a:r>
                        <a:rPr lang="en-US" sz="1700" dirty="0" smtClean="0"/>
                        <a:t>$60</a:t>
                      </a:r>
                      <a:endParaRPr lang="en-US" sz="1700" dirty="0"/>
                    </a:p>
                  </a:txBody>
                  <a:tcPr marL="86452" marR="86452" marT="43225" marB="43225">
                    <a:solidFill>
                      <a:schemeClr val="accent2">
                        <a:lumMod val="60000"/>
                        <a:lumOff val="40000"/>
                      </a:schemeClr>
                    </a:solidFill>
                  </a:tcPr>
                </a:tc>
                <a:extLst>
                  <a:ext uri="{0D108BD9-81ED-4DB2-BD59-A6C34878D82A}">
                    <a16:rowId xmlns:a16="http://schemas.microsoft.com/office/drawing/2014/main" val="1094077009"/>
                  </a:ext>
                </a:extLst>
              </a:tr>
              <a:tr h="427013">
                <a:tc>
                  <a:txBody>
                    <a:bodyPr/>
                    <a:lstStyle/>
                    <a:p>
                      <a:r>
                        <a:rPr lang="en-US" sz="1700" b="1" dirty="0" smtClean="0">
                          <a:solidFill>
                            <a:schemeClr val="bg1"/>
                          </a:solidFill>
                        </a:rPr>
                        <a:t>4</a:t>
                      </a:r>
                      <a:r>
                        <a:rPr lang="en-US" sz="1700" b="1" baseline="30000" dirty="0" smtClean="0">
                          <a:solidFill>
                            <a:schemeClr val="bg1"/>
                          </a:solidFill>
                        </a:rPr>
                        <a:t>th</a:t>
                      </a:r>
                      <a:r>
                        <a:rPr lang="en-US" sz="1700" b="1" dirty="0" smtClean="0">
                          <a:solidFill>
                            <a:schemeClr val="bg1"/>
                          </a:solidFill>
                        </a:rPr>
                        <a:t> or</a:t>
                      </a:r>
                      <a:r>
                        <a:rPr lang="en-US" sz="1700" b="1" baseline="0" dirty="0" smtClean="0">
                          <a:solidFill>
                            <a:schemeClr val="bg1"/>
                          </a:solidFill>
                        </a:rPr>
                        <a:t> more</a:t>
                      </a:r>
                      <a:endParaRPr lang="en-US" sz="1700" b="1" dirty="0">
                        <a:solidFill>
                          <a:schemeClr val="bg1"/>
                        </a:solidFill>
                      </a:endParaRPr>
                    </a:p>
                  </a:txBody>
                  <a:tcPr marL="86452" marR="86452" marT="43225" marB="43225">
                    <a:solidFill>
                      <a:schemeClr val="accent2">
                        <a:lumMod val="75000"/>
                      </a:schemeClr>
                    </a:solidFill>
                  </a:tcPr>
                </a:tc>
                <a:tc>
                  <a:txBody>
                    <a:bodyPr/>
                    <a:lstStyle/>
                    <a:p>
                      <a:r>
                        <a:rPr lang="en-US" sz="1700" dirty="0" smtClean="0"/>
                        <a:t>$50</a:t>
                      </a:r>
                      <a:endParaRPr lang="en-US" sz="1700" dirty="0"/>
                    </a:p>
                  </a:txBody>
                  <a:tcPr marL="86452" marR="86452" marT="43225" marB="43225">
                    <a:solidFill>
                      <a:schemeClr val="accent2">
                        <a:lumMod val="60000"/>
                        <a:lumOff val="40000"/>
                      </a:schemeClr>
                    </a:solidFill>
                  </a:tcPr>
                </a:tc>
                <a:tc>
                  <a:txBody>
                    <a:bodyPr/>
                    <a:lstStyle/>
                    <a:p>
                      <a:r>
                        <a:rPr lang="en-US" sz="1700" dirty="0" smtClean="0"/>
                        <a:t>$60</a:t>
                      </a:r>
                      <a:endParaRPr lang="en-US" sz="1700" dirty="0"/>
                    </a:p>
                  </a:txBody>
                  <a:tcPr marL="86452" marR="86452" marT="43225" marB="43225">
                    <a:solidFill>
                      <a:schemeClr val="accent2">
                        <a:lumMod val="60000"/>
                        <a:lumOff val="40000"/>
                      </a:schemeClr>
                    </a:solidFill>
                  </a:tcPr>
                </a:tc>
                <a:extLst>
                  <a:ext uri="{0D108BD9-81ED-4DB2-BD59-A6C34878D82A}">
                    <a16:rowId xmlns:a16="http://schemas.microsoft.com/office/drawing/2014/main" val="1230449049"/>
                  </a:ext>
                </a:extLst>
              </a:tr>
            </a:tbl>
          </a:graphicData>
        </a:graphic>
      </p:graphicFrame>
    </p:spTree>
    <p:extLst>
      <p:ext uri="{BB962C8B-B14F-4D97-AF65-F5344CB8AC3E}">
        <p14:creationId xmlns:p14="http://schemas.microsoft.com/office/powerpoint/2010/main" val="3267198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A2240">
            <a:alpha val="99000"/>
          </a:srgbClr>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88759" y="4239127"/>
            <a:ext cx="11790947" cy="2887579"/>
          </a:xfrm>
        </p:spPr>
        <p:txBody>
          <a:bodyPr>
            <a:normAutofit fontScale="92500"/>
          </a:bodyPr>
          <a:lstStyle/>
          <a:p>
            <a:r>
              <a:rPr lang="en-US" sz="2100" b="1" dirty="0">
                <a:solidFill>
                  <a:schemeClr val="bg1"/>
                </a:solidFill>
              </a:rPr>
              <a:t>Regular fixed route hours of operation are Monday – Friday from 7:00 a.m. – 9:00 a.m. and 11:00 a.m. – 1:00 p.m. </a:t>
            </a:r>
            <a:br>
              <a:rPr lang="en-US" sz="2100" b="1" dirty="0">
                <a:solidFill>
                  <a:schemeClr val="bg1"/>
                </a:solidFill>
              </a:rPr>
            </a:br>
            <a:r>
              <a:rPr lang="en-US" sz="2100" b="1" dirty="0">
                <a:solidFill>
                  <a:schemeClr val="bg1"/>
                </a:solidFill>
              </a:rPr>
              <a:t/>
            </a:r>
            <a:br>
              <a:rPr lang="en-US" sz="2100" b="1" dirty="0">
                <a:solidFill>
                  <a:schemeClr val="bg1"/>
                </a:solidFill>
              </a:rPr>
            </a:br>
            <a:r>
              <a:rPr lang="en-US" sz="2100" b="1" dirty="0">
                <a:solidFill>
                  <a:schemeClr val="bg1"/>
                </a:solidFill>
              </a:rPr>
              <a:t>The Employee Express shuttle service can help with relieving the anxiety of moving your car on campus to attend a meeting across campus. For service between 9:00 a.m. – 11:00 a.m. and 1:00 p.m. - 6:00 p.m. call (334) 844-8600 and a shuttle will quickly pick up at any on campus location for transportation to any other on-campus location. </a:t>
            </a:r>
            <a:br>
              <a:rPr lang="en-US" sz="2100" b="1" dirty="0">
                <a:solidFill>
                  <a:schemeClr val="bg1"/>
                </a:solidFill>
              </a:rPr>
            </a:br>
            <a:r>
              <a:rPr lang="en-US" sz="2100" b="1" dirty="0">
                <a:solidFill>
                  <a:schemeClr val="bg1"/>
                </a:solidFill>
              </a:rPr>
              <a:t/>
            </a:r>
            <a:br>
              <a:rPr lang="en-US" sz="2100" b="1" dirty="0">
                <a:solidFill>
                  <a:schemeClr val="bg1"/>
                </a:solidFill>
              </a:rPr>
            </a:br>
            <a:r>
              <a:rPr lang="en-US" sz="2100" b="1" dirty="0">
                <a:solidFill>
                  <a:schemeClr val="bg1"/>
                </a:solidFill>
              </a:rPr>
              <a:t>Please note that this service is only available during the Fall and Spring semesters. Additionally, faculty and staff will be able to track the individual shuttles with real time tracking provided through Tiger Transit’s tracking feature, “</a:t>
            </a:r>
            <a:r>
              <a:rPr lang="en-US" sz="2100" b="1" dirty="0" err="1">
                <a:solidFill>
                  <a:schemeClr val="bg1"/>
                </a:solidFill>
              </a:rPr>
              <a:t>TransLoc</a:t>
            </a:r>
            <a:r>
              <a:rPr lang="en-US" sz="2100" b="1" dirty="0">
                <a:solidFill>
                  <a:schemeClr val="bg1"/>
                </a:solidFill>
              </a:rPr>
              <a:t> Rider”. For more information please feel free to reach us at 844-4757.</a:t>
            </a:r>
            <a:endParaRPr lang="en-US" b="1" dirty="0">
              <a:solidFill>
                <a:schemeClr val="bg1"/>
              </a:solidFill>
            </a:endParaRPr>
          </a:p>
        </p:txBody>
      </p:sp>
      <p:sp>
        <p:nvSpPr>
          <p:cNvPr id="4" name="Subtitle 2"/>
          <p:cNvSpPr txBox="1">
            <a:spLocks/>
          </p:cNvSpPr>
          <p:nvPr/>
        </p:nvSpPr>
        <p:spPr>
          <a:xfrm>
            <a:off x="4572000" y="2217825"/>
            <a:ext cx="3481136" cy="172853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Wingdings" panose="05000000000000000000" pitchFamily="2" charset="2"/>
              <a:buChar char="§"/>
            </a:pPr>
            <a:r>
              <a:rPr lang="en-US" sz="2000" b="1" dirty="0" smtClean="0">
                <a:solidFill>
                  <a:schemeClr val="accent2"/>
                </a:solidFill>
              </a:rPr>
              <a:t>Facilities Division </a:t>
            </a:r>
          </a:p>
          <a:p>
            <a:pPr marL="342900" indent="-342900" algn="l">
              <a:buFont typeface="Wingdings" panose="05000000000000000000" pitchFamily="2" charset="2"/>
              <a:buChar char="§"/>
            </a:pPr>
            <a:r>
              <a:rPr lang="en-US" sz="2000" b="1" dirty="0" smtClean="0">
                <a:solidFill>
                  <a:schemeClr val="accent2"/>
                </a:solidFill>
              </a:rPr>
              <a:t>Thach Ave. on College St. </a:t>
            </a:r>
          </a:p>
          <a:p>
            <a:pPr marL="342900" indent="-342900" algn="l">
              <a:buFont typeface="Wingdings" panose="05000000000000000000" pitchFamily="2" charset="2"/>
              <a:buChar char="§"/>
            </a:pPr>
            <a:r>
              <a:rPr lang="en-US" sz="2000" b="1" dirty="0" err="1" smtClean="0">
                <a:solidFill>
                  <a:schemeClr val="accent2"/>
                </a:solidFill>
              </a:rPr>
              <a:t>Biggin</a:t>
            </a:r>
            <a:r>
              <a:rPr lang="en-US" sz="2000" b="1" dirty="0" smtClean="0">
                <a:solidFill>
                  <a:schemeClr val="accent2"/>
                </a:solidFill>
              </a:rPr>
              <a:t> Hall/Ramsay Hall</a:t>
            </a:r>
          </a:p>
          <a:p>
            <a:pPr marL="342900" indent="-342900" algn="l">
              <a:buFont typeface="Wingdings" panose="05000000000000000000" pitchFamily="2" charset="2"/>
              <a:buChar char="§"/>
            </a:pPr>
            <a:r>
              <a:rPr lang="en-US" sz="2000" b="1" dirty="0" err="1" smtClean="0">
                <a:solidFill>
                  <a:schemeClr val="accent2"/>
                </a:solidFill>
              </a:rPr>
              <a:t>Lowder</a:t>
            </a:r>
            <a:r>
              <a:rPr lang="en-US" sz="2000" b="1" dirty="0" smtClean="0">
                <a:solidFill>
                  <a:schemeClr val="accent2"/>
                </a:solidFill>
              </a:rPr>
              <a:t> Hall/Shelby Center</a:t>
            </a:r>
            <a:endParaRPr lang="en-US" sz="2000" b="1" dirty="0">
              <a:solidFill>
                <a:schemeClr val="accent2"/>
              </a:solidFill>
            </a:endParaRPr>
          </a:p>
        </p:txBody>
      </p:sp>
      <p:sp>
        <p:nvSpPr>
          <p:cNvPr id="5" name="Subtitle 2"/>
          <p:cNvSpPr txBox="1">
            <a:spLocks/>
          </p:cNvSpPr>
          <p:nvPr/>
        </p:nvSpPr>
        <p:spPr>
          <a:xfrm>
            <a:off x="1548063" y="260694"/>
            <a:ext cx="9529010" cy="216568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dirty="0" smtClean="0">
                <a:solidFill>
                  <a:schemeClr val="bg1"/>
                </a:solidFill>
              </a:rPr>
              <a:t>The Employee Express Shuttle Service continues to be available for Auburn University faculty and staff members. Those utilizing the shuttle service can park their vehicles in the Facilities parking lot located on Samford Avenue. There will be one fixed route to ensure employees arrive at their destination in a timely manner which will make the following stops:</a:t>
            </a:r>
            <a:endParaRPr lang="en-US" dirty="0">
              <a:solidFill>
                <a:schemeClr val="bg1"/>
              </a:solidFill>
            </a:endParaRPr>
          </a:p>
        </p:txBody>
      </p:sp>
    </p:spTree>
    <p:extLst>
      <p:ext uri="{BB962C8B-B14F-4D97-AF65-F5344CB8AC3E}">
        <p14:creationId xmlns:p14="http://schemas.microsoft.com/office/powerpoint/2010/main" val="40710481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TotalTime>
  <Words>274</Words>
  <Application>Microsoft Office PowerPoint</Application>
  <PresentationFormat>Widescreen</PresentationFormat>
  <Paragraphs>66</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Wingdings</vt:lpstr>
      <vt:lpstr>Office Theme</vt:lpstr>
      <vt:lpstr>Transportation Services</vt:lpstr>
      <vt:lpstr>PowerPoint Presentation</vt:lpstr>
      <vt:lpstr>PowerPoint Presentation</vt:lpstr>
      <vt:lpstr>PowerPoint Presentation</vt:lpstr>
    </vt:vector>
  </TitlesOfParts>
  <Company>Auburn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Transportation Services</dc:title>
  <dc:creator>Kelsey Prather</dc:creator>
  <cp:lastModifiedBy>Kelsey Prather</cp:lastModifiedBy>
  <cp:revision>5</cp:revision>
  <dcterms:created xsi:type="dcterms:W3CDTF">2018-10-16T18:13:24Z</dcterms:created>
  <dcterms:modified xsi:type="dcterms:W3CDTF">2018-10-16T18:44:40Z</dcterms:modified>
</cp:coreProperties>
</file>