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1" r:id="rId2"/>
    <p:sldId id="355" r:id="rId3"/>
    <p:sldId id="359" r:id="rId4"/>
    <p:sldId id="357" r:id="rId5"/>
    <p:sldId id="360" r:id="rId6"/>
    <p:sldId id="358" r:id="rId7"/>
    <p:sldId id="362" r:id="rId8"/>
    <p:sldId id="361" r:id="rId9"/>
  </p:sldIdLst>
  <p:sldSz cx="9144000" cy="6858000" type="letter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550C"/>
    <a:srgbClr val="03244D"/>
    <a:srgbClr val="FFFFCC"/>
    <a:srgbClr val="003399"/>
    <a:srgbClr val="000099"/>
    <a:srgbClr val="003366"/>
    <a:srgbClr val="EEECE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80" autoAdjust="0"/>
  </p:normalViewPr>
  <p:slideViewPr>
    <p:cSldViewPr>
      <p:cViewPr varScale="1">
        <p:scale>
          <a:sx n="109" d="100"/>
          <a:sy n="109" d="100"/>
        </p:scale>
        <p:origin x="17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DA014-2B66-49AF-A450-0145E8756B9D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81732-69C3-4710-BC2F-3F2C078D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14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1" cy="461804"/>
          </a:xfrm>
          <a:prstGeom prst="rect">
            <a:avLst/>
          </a:prstGeom>
        </p:spPr>
        <p:txBody>
          <a:bodyPr vert="horz" lIns="92469" tIns="46234" rIns="92469" bIns="462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1" cy="461804"/>
          </a:xfrm>
          <a:prstGeom prst="rect">
            <a:avLst/>
          </a:prstGeom>
        </p:spPr>
        <p:txBody>
          <a:bodyPr vert="horz" lIns="92469" tIns="46234" rIns="92469" bIns="46234" rtlCol="0"/>
          <a:lstStyle>
            <a:lvl1pPr algn="r">
              <a:defRPr sz="1200"/>
            </a:lvl1pPr>
          </a:lstStyle>
          <a:p>
            <a:fld id="{62E73ADE-CA0E-4793-AEA8-D024786B13A0}" type="datetimeFigureOut">
              <a:rPr lang="en-US" smtClean="0"/>
              <a:t>8/20/2019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9" tIns="46234" rIns="92469" bIns="462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2469" tIns="46234" rIns="92469" bIns="4623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2971801" cy="461804"/>
          </a:xfrm>
          <a:prstGeom prst="rect">
            <a:avLst/>
          </a:prstGeom>
        </p:spPr>
        <p:txBody>
          <a:bodyPr vert="horz" lIns="92469" tIns="46234" rIns="92469" bIns="462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9"/>
            <a:ext cx="2971801" cy="461804"/>
          </a:xfrm>
          <a:prstGeom prst="rect">
            <a:avLst/>
          </a:prstGeom>
        </p:spPr>
        <p:txBody>
          <a:bodyPr vert="horz" lIns="92469" tIns="46234" rIns="92469" bIns="46234" rtlCol="0" anchor="b"/>
          <a:lstStyle>
            <a:lvl1pPr algn="r">
              <a:defRPr sz="1200"/>
            </a:lvl1pPr>
          </a:lstStyle>
          <a:p>
            <a:fld id="{98ADAF2A-A02E-4AC6-891D-BA91D51F7E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77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227A3BB-ADDB-48B6-9A89-80D61BBE1FC2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30DCADE-FD42-4B7B-861A-4187613F2E8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29541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8FCDF7E-2231-4FD6-AD2B-D52BED477312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774437-0F22-4E77-9E3C-DD631ADC001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3967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68C137D-9CE5-4C8F-BCB3-90E94584C5D9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51BAD44-E2E5-4EBB-AFF8-19C0E3E6407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8257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4934102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943600"/>
            <a:ext cx="1752600" cy="81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32520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10F6298-1477-4746-8D6D-3AB8EE12E8A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6F6400-1C22-426D-820F-0F2C1052C00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3092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DB6B541-40BC-4907-BAC1-8F368CD54DE7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C308B9-4975-4877-A033-36D0B6993BB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795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9858F43-99DA-4F38-A175-5C02F71B00DA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003193-0CC4-4753-BE2B-4120447B89B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1286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8B8B532-2F48-45A7-B388-040CBF8FA52B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CDF818-E1D9-4AE6-8440-3FAF47AD2BB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70786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87325F4-9540-4051-B6C7-CE5640CF34C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1B47055-E09E-4DF2-B147-D345246C721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867400"/>
            <a:ext cx="1752600" cy="81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4415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8E0D5D-330D-48AD-B700-4F97BEB0FA40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D222F95-C0F5-4267-A4EC-819BD00E990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7643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6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454869-8839-415B-89B6-4B84A8713D78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8/20/2019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3B4374E-2A9B-4EBB-8316-BD336B680C7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968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329" y="6172201"/>
            <a:ext cx="2270760" cy="54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96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3200" b="1" i="1" kern="1200">
          <a:solidFill>
            <a:srgbClr val="003366"/>
          </a:solidFill>
          <a:latin typeface="Garamond" pitchFamily="18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6600"/>
        </a:buClr>
        <a:buFont typeface="Wingdings" pitchFamily="2" charset="2"/>
        <a:buChar char="§"/>
        <a:defRPr sz="3000" kern="1200">
          <a:solidFill>
            <a:schemeClr val="tx1"/>
          </a:solidFill>
          <a:latin typeface="Arno Pro" pitchFamily="18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•"/>
        <a:defRPr sz="2800" kern="1200">
          <a:solidFill>
            <a:schemeClr val="tx1"/>
          </a:solidFill>
          <a:latin typeface="Arno Pro" pitchFamily="18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Font typeface="Wingdings 2" pitchFamily="18" charset="2"/>
        <a:buChar char="·"/>
        <a:defRPr sz="2400" kern="1200">
          <a:solidFill>
            <a:schemeClr val="tx1"/>
          </a:solidFill>
          <a:latin typeface="Arno Pro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3366"/>
        </a:buClr>
        <a:buFont typeface="Wingdings" pitchFamily="2" charset="2"/>
        <a:buChar char="Ø"/>
        <a:defRPr sz="2000" kern="1200">
          <a:solidFill>
            <a:schemeClr val="tx1"/>
          </a:solidFill>
          <a:latin typeface="Arno Pro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Font typeface="Wingdings" pitchFamily="2" charset="2"/>
        <a:buChar char="v"/>
        <a:defRPr sz="2000" kern="1200">
          <a:solidFill>
            <a:schemeClr val="tx1"/>
          </a:solidFill>
          <a:latin typeface="Arno Pro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562600"/>
            <a:ext cx="9144000" cy="14260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385" name="Title 9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/>
          <a:lstStyle/>
          <a:p>
            <a:r>
              <a:rPr lang="en-US" dirty="0"/>
              <a:t>    </a:t>
            </a:r>
          </a:p>
        </p:txBody>
      </p:sp>
      <p:sp>
        <p:nvSpPr>
          <p:cNvPr id="3" name="Rectangle 2"/>
          <p:cNvSpPr/>
          <p:nvPr/>
        </p:nvSpPr>
        <p:spPr>
          <a:xfrm>
            <a:off x="-3201" y="-838200"/>
            <a:ext cx="9144000" cy="13716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634162" y="6324600"/>
            <a:ext cx="3424238" cy="43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267200" y="5805488"/>
            <a:ext cx="36576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i="1" dirty="0">
              <a:solidFill>
                <a:srgbClr val="FFFFFF"/>
              </a:solidFill>
              <a:latin typeface="Arno Pro" pitchFamily="18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6921" y="533400"/>
            <a:ext cx="3486358" cy="34863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3EF264-1310-4057-9036-A26479267A92}"/>
              </a:ext>
            </a:extLst>
          </p:cNvPr>
          <p:cNvSpPr txBox="1"/>
          <p:nvPr/>
        </p:nvSpPr>
        <p:spPr>
          <a:xfrm>
            <a:off x="1752600" y="4114800"/>
            <a:ext cx="5781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Century Gothic" panose="020B0502020202020204" pitchFamily="34" charset="0"/>
              </a:rPr>
              <a:t>Office of Audit, Compliance &amp; Privacy</a:t>
            </a:r>
          </a:p>
          <a:p>
            <a:pPr algn="ctr"/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b="1" dirty="0">
                <a:solidFill>
                  <a:srgbClr val="002060"/>
                </a:solidFill>
                <a:latin typeface="Century Gothic" panose="020B0502020202020204" pitchFamily="34" charset="0"/>
              </a:rPr>
              <a:t>Office of the Vice President for Research</a:t>
            </a:r>
          </a:p>
          <a:p>
            <a:pPr algn="ctr"/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07369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3244D"/>
                </a:solidFill>
                <a:latin typeface="Century Gothic" panose="020B0502020202020204" pitchFamily="34" charset="0"/>
              </a:rPr>
              <a:t>Changes to Conflict of Interest Disclosures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244858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DD550C"/>
                </a:solidFill>
                <a:latin typeface="Century Gothic" panose="020B0502020202020204" pitchFamily="34" charset="0"/>
              </a:rPr>
              <a:t>Goals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3258014"/>
            <a:ext cx="8610600" cy="28379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lvl="0">
              <a:buClr>
                <a:srgbClr val="DD550C"/>
              </a:buClr>
            </a:pPr>
            <a:r>
              <a:rPr lang="en-US" sz="2800" dirty="0">
                <a:solidFill>
                  <a:srgbClr val="03244D"/>
                </a:solidFill>
                <a:latin typeface="Century Gothic" panose="020B0502020202020204"/>
              </a:rPr>
              <a:t>Reduce employee, investigator &amp; institutional liability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Clarify disclosure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 requirements</a:t>
            </a:r>
          </a:p>
          <a:p>
            <a:pPr lvl="0">
              <a:buClr>
                <a:srgbClr val="DD550C"/>
              </a:buClr>
            </a:pPr>
            <a:r>
              <a:rPr lang="en-US" sz="2800" dirty="0">
                <a:solidFill>
                  <a:srgbClr val="03244D"/>
                </a:solidFill>
                <a:latin typeface="Century Gothic" panose="020B0502020202020204"/>
              </a:rPr>
              <a:t>Streamline &amp; Standardize</a:t>
            </a:r>
          </a:p>
          <a:p>
            <a:pPr lvl="0">
              <a:buClr>
                <a:srgbClr val="DD550C"/>
              </a:buClr>
            </a:pPr>
            <a:r>
              <a:rPr lang="en-US" sz="2800" dirty="0">
                <a:solidFill>
                  <a:srgbClr val="03244D"/>
                </a:solidFill>
                <a:latin typeface="Century Gothic" panose="020B0502020202020204"/>
              </a:rPr>
              <a:t>Improve operational efficiency in research disclosures</a:t>
            </a:r>
          </a:p>
          <a:p>
            <a:pPr lvl="0">
              <a:buClr>
                <a:srgbClr val="DD550C"/>
              </a:buClr>
            </a:pPr>
            <a:endParaRPr kumimoji="0" lang="en-US" sz="2800" b="0" i="0" u="none" strike="noStrike" kern="1200" cap="none" spc="0" normalizeH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57142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9100" y="1011941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488721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DD550C"/>
                </a:solidFill>
                <a:latin typeface="Century Gothic" panose="020B0502020202020204" pitchFamily="34" charset="0"/>
              </a:rPr>
              <a:t>Reasons for changes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09701" y="1828800"/>
            <a:ext cx="8315199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buClr>
                <a:srgbClr val="DD550C"/>
              </a:buClr>
            </a:pPr>
            <a:r>
              <a:rPr lang="en-US" sz="2800" dirty="0">
                <a:solidFill>
                  <a:srgbClr val="03244D"/>
                </a:solidFill>
                <a:latin typeface="Century Gothic" panose="020B0502020202020204"/>
              </a:rPr>
              <a:t>University wide COI/COC disclosure</a:t>
            </a:r>
          </a:p>
          <a:p>
            <a:pPr>
              <a:buClr>
                <a:srgbClr val="DD550C"/>
              </a:buClr>
            </a:pPr>
            <a:r>
              <a:rPr lang="en-US" sz="2800" dirty="0">
                <a:solidFill>
                  <a:srgbClr val="03244D"/>
                </a:solidFill>
                <a:latin typeface="Century Gothic" panose="020B0502020202020204"/>
              </a:rPr>
              <a:t>Help employees avoid violations of AU Policy</a:t>
            </a:r>
          </a:p>
          <a:p>
            <a:pPr>
              <a:buClr>
                <a:srgbClr val="DD550C"/>
              </a:buClr>
            </a:pPr>
            <a:r>
              <a:rPr lang="en-US" sz="2800" dirty="0">
                <a:solidFill>
                  <a:srgbClr val="03244D"/>
                </a:solidFill>
                <a:latin typeface="Century Gothic" panose="020B0502020202020204"/>
              </a:rPr>
              <a:t>Comply with AL State Ethics Law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R1 status and elevated profile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800" dirty="0">
                <a:solidFill>
                  <a:srgbClr val="03244D"/>
                </a:solidFill>
                <a:latin typeface="Century Gothic" panose="020B0502020202020204"/>
              </a:rPr>
              <a:t>Institutional implications &amp; central monitoring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Capture ALL research disclosures (PHS, NSF, other) in the general employee disclosure.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303895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9100" y="1011941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513943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DD550C"/>
                </a:solidFill>
                <a:latin typeface="Century Gothic" panose="020B0502020202020204" pitchFamily="34" charset="0"/>
              </a:rPr>
              <a:t>Implementation Plans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473606"/>
            <a:ext cx="8686800" cy="4205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Target start date October 1, 2019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ALL employees disclose annually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Researchers will complete one disclosure annually that satisfies research COI requirements and Auburn COI requirements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Update new SFI, COI, or COC within 30 days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Research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 Integrity will address research specific COI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noProof="0" dirty="0">
                <a:solidFill>
                  <a:srgbClr val="03244D"/>
                </a:solidFill>
                <a:latin typeface="Century Gothic" panose="020B0502020202020204"/>
              </a:rPr>
              <a:t>OACP and Research Integrity will collaborate as needed for Management plans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261839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9100" y="1011941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513943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DD550C"/>
                </a:solidFill>
                <a:latin typeface="Century Gothic" panose="020B0502020202020204" pitchFamily="34" charset="0"/>
              </a:rPr>
              <a:t>Disclosures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295400"/>
            <a:ext cx="86868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ALL Fulltime Employees disclose:</a:t>
            </a:r>
          </a:p>
          <a:p>
            <a:pPr marL="857250" lvl="1" indent="-457200">
              <a:buClr>
                <a:srgbClr val="DD550C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Board/leadership roles, financial interests in business entity or related to AU expertise/responsibilities</a:t>
            </a:r>
          </a:p>
          <a:p>
            <a:pPr lvl="3" indent="-342900">
              <a:buClr>
                <a:srgbClr val="DD550C"/>
              </a:buClr>
            </a:pPr>
            <a:r>
              <a:rPr lang="en-US" sz="2000" dirty="0">
                <a:solidFill>
                  <a:srgbClr val="03244D"/>
                </a:solidFill>
                <a:latin typeface="Century Gothic" panose="020B0502020202020204"/>
              </a:rPr>
              <a:t>Applicable Research related SFIs</a:t>
            </a:r>
          </a:p>
          <a:p>
            <a:pPr marL="857250" lvl="1" indent="-457200">
              <a:buClr>
                <a:srgbClr val="DD550C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Outside employment/professional activities (w/in 12 mo.)</a:t>
            </a:r>
          </a:p>
          <a:p>
            <a:pPr marL="857250" lvl="1" indent="-457200">
              <a:buClr>
                <a:srgbClr val="DD550C"/>
              </a:buClr>
              <a:buFont typeface="+mj-lt"/>
              <a:buAutoNum type="arabicPeriod"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Personal relationships that could affect administrative decisions (employment, pay, purchasing,</a:t>
            </a: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 etc.)</a:t>
            </a:r>
            <a:endParaRPr kumimoji="0" lang="en-US" sz="2400" b="0" i="0" u="none" strike="noStrike" kern="1200" cap="none" spc="0" normalizeH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</a:endParaRPr>
          </a:p>
          <a:p>
            <a:pPr marL="857250" lvl="1" indent="-457200">
              <a:buClr>
                <a:srgbClr val="DD550C"/>
              </a:buClr>
              <a:buFont typeface="+mj-lt"/>
              <a:buAutoNum type="arabicPeriod"/>
            </a:pPr>
            <a:r>
              <a:rPr lang="en-US" sz="2400" baseline="0" dirty="0">
                <a:solidFill>
                  <a:srgbClr val="03244D"/>
                </a:solidFill>
                <a:latin typeface="Century Gothic" panose="020B0502020202020204"/>
              </a:rPr>
              <a:t>Immediate family working at AU (AUM, AAES, ACES)</a:t>
            </a:r>
            <a:endParaRPr lang="en-US" sz="2400" dirty="0">
              <a:solidFill>
                <a:srgbClr val="03244D"/>
              </a:solidFill>
              <a:latin typeface="Century Gothic" panose="020B0502020202020204"/>
            </a:endParaRPr>
          </a:p>
          <a:p>
            <a:pPr marL="857250" lvl="1" indent="-457200">
              <a:buClr>
                <a:srgbClr val="DD550C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Any other potential conflicts of interest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990802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47900" y="519499"/>
            <a:ext cx="499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DD550C"/>
                </a:solidFill>
                <a:latin typeface="Century Gothic" panose="020B0502020202020204" pitchFamily="34" charset="0"/>
              </a:rPr>
              <a:t>Management Plans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447800"/>
            <a:ext cx="86868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If conflict identified that needs management, employee and supervisor will be notified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 via email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baseline="0" dirty="0">
                <a:solidFill>
                  <a:srgbClr val="03244D"/>
                </a:solidFill>
                <a:latin typeface="Century Gothic" panose="020B0502020202020204"/>
              </a:rPr>
              <a:t>Template</a:t>
            </a: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 management plans and guidance provided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One management plan per employee as needed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Supervisor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</a:rPr>
              <a:t> work with employee to tailor to that situation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baseline="0" dirty="0">
                <a:solidFill>
                  <a:srgbClr val="03244D"/>
                </a:solidFill>
                <a:latin typeface="Century Gothic" panose="020B0502020202020204"/>
              </a:rPr>
              <a:t>Periodically</a:t>
            </a: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 review and monitor to ensure plan is followed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Research Integrity develops plans related to research only COI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400" dirty="0">
              <a:solidFill>
                <a:srgbClr val="03244D"/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351460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9100" y="1011941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247900" y="519499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DD550C"/>
                </a:solidFill>
                <a:latin typeface="Century Gothic" panose="020B0502020202020204" pitchFamily="34" charset="0"/>
              </a:rPr>
              <a:t>Role of Research Integrity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9100" y="1752600"/>
            <a:ext cx="84201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Collect &amp; monitor all Research SFI disclosures (PHS, NSF, other)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Coordinate COI management </a:t>
            </a: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plans with OACP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Communicate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 directly with investigators if desired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baseline="0" dirty="0">
                <a:solidFill>
                  <a:srgbClr val="03244D"/>
                </a:solidFill>
                <a:latin typeface="Century Gothic" panose="020B0502020202020204"/>
              </a:rPr>
              <a:t>Resource</a:t>
            </a: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 &amp; support for CLDs, other research admins, &amp; faculty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None/>
              <a:tabLst/>
              <a:defRPr/>
            </a:pPr>
            <a:endParaRPr lang="en-US" sz="2400" dirty="0">
              <a:solidFill>
                <a:srgbClr val="03244D"/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400" dirty="0">
              <a:solidFill>
                <a:srgbClr val="03244D"/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lvl="1" indent="-342900">
              <a:buClr>
                <a:srgbClr val="DD550C"/>
              </a:buClr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777723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9100" y="1011941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519499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DD550C"/>
                </a:solidFill>
                <a:latin typeface="Century Gothic" panose="020B0502020202020204" pitchFamily="34" charset="0"/>
              </a:rPr>
              <a:t>Role of Compliance &amp; Privacy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9100" y="1752600"/>
            <a:ext cx="84201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Collect &amp; monitor all COI disclosures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Implement management plans as needed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Communicate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324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> with employees and supervisors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baseline="0" dirty="0">
                <a:solidFill>
                  <a:srgbClr val="03244D"/>
                </a:solidFill>
                <a:latin typeface="Century Gothic" panose="020B0502020202020204"/>
              </a:rPr>
              <a:t>Resource</a:t>
            </a: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 &amp; support for staff, A&amp;P, faculty, admin</a:t>
            </a:r>
          </a:p>
          <a:p>
            <a:pPr lvl="0">
              <a:buClr>
                <a:srgbClr val="DD550C"/>
              </a:buClr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Consult University COI Committee as needed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Preserve public trust in Auburn University operations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dirty="0">
                <a:solidFill>
                  <a:srgbClr val="03244D"/>
                </a:solidFill>
                <a:latin typeface="Century Gothic" panose="020B0502020202020204"/>
              </a:rPr>
              <a:t>Promote a culture of compliance and ethics at AU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400" dirty="0">
              <a:solidFill>
                <a:srgbClr val="03244D"/>
              </a:solidFill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None/>
              <a:tabLst/>
              <a:defRPr/>
            </a:pPr>
            <a:endParaRPr lang="en-US" sz="2400" dirty="0">
              <a:solidFill>
                <a:srgbClr val="03244D"/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400" dirty="0">
              <a:solidFill>
                <a:srgbClr val="03244D"/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lvl="1" indent="-342900">
              <a:buClr>
                <a:srgbClr val="DD550C"/>
              </a:buClr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324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550C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30424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37957</TotalTime>
  <Words>375</Words>
  <Application>Microsoft Office PowerPoint</Application>
  <PresentationFormat>Letter Paper (8.5x11 in)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Arno Pro</vt:lpstr>
      <vt:lpstr>Calibri</vt:lpstr>
      <vt:lpstr>Century Gothic</vt:lpstr>
      <vt:lpstr>Garamond</vt:lpstr>
      <vt:lpstr>Wingdings</vt:lpstr>
      <vt:lpstr>Wingdings 2</vt:lpstr>
      <vt:lpstr>Wingdings 3</vt:lpstr>
      <vt:lpstr>1_Office Theme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Norrell</dc:creator>
  <cp:lastModifiedBy>Kristin Roberts</cp:lastModifiedBy>
  <cp:revision>541</cp:revision>
  <cp:lastPrinted>2015-09-25T12:52:38Z</cp:lastPrinted>
  <dcterms:created xsi:type="dcterms:W3CDTF">2012-04-24T16:59:38Z</dcterms:created>
  <dcterms:modified xsi:type="dcterms:W3CDTF">2019-08-21T12:57:47Z</dcterms:modified>
</cp:coreProperties>
</file>