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2"/>
    <p:restoredTop sz="94674"/>
  </p:normalViewPr>
  <p:slideViewPr>
    <p:cSldViewPr snapToGrid="0" snapToObjects="1">
      <p:cViewPr varScale="1">
        <p:scale>
          <a:sx n="115" d="100"/>
          <a:sy n="115" d="100"/>
        </p:scale>
        <p:origin x="6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D875-F824-664E-A2FF-878DE08A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329B6B-C7E1-5547-9336-B356F3E53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1/17/20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22280-6761-6243-89A1-5586259D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2971A6-DC55-434E-90E3-C0C1B658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21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7E22-1522-9844-92DE-3F9C68E09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AA30B-1D79-5346-94F8-2CAA0AFAC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1/17/20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DA1100-29FA-0A41-82E2-B88B9DFF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D3536E-19ED-EB4D-99C0-E89C07AA2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35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alphaModFix amt="6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68" r:id="rId10"/>
    <p:sldLayoutId id="2147483667" r:id="rId11"/>
    <p:sldLayoutId id="2147483661" r:id="rId12"/>
    <p:sldLayoutId id="2147483664" r:id="rId13"/>
    <p:sldLayoutId id="2147483662" r:id="rId14"/>
    <p:sldLayoutId id="2147483669" r:id="rId15"/>
    <p:sldLayoutId id="2147483670" r:id="rId16"/>
    <p:sldLayoutId id="2147483658" r:id="rId17"/>
    <p:sldLayoutId id="2147483659" r:id="rId18"/>
    <p:sldLayoutId id="2147483671" r:id="rId1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 baseline="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 baseline="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 baseline="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 baseline="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 baseline="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89793-BB6E-2D4E-BAEF-69E3F4E7F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4713" y="363447"/>
            <a:ext cx="8825658" cy="2773483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Academic</a:t>
            </a:r>
            <a:r>
              <a:rPr lang="en-US" b="1" dirty="0"/>
              <a:t> </a:t>
            </a:r>
            <a:r>
              <a:rPr lang="en-US" b="1" dirty="0">
                <a:solidFill>
                  <a:schemeClr val="tx1"/>
                </a:solidFill>
              </a:rPr>
              <a:t>Honesty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					</a:t>
            </a:r>
            <a:r>
              <a:rPr lang="en-US" b="1" dirty="0"/>
              <a:t>Overview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89738B-0217-FE49-836B-E67D7F504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1096" y="4051238"/>
            <a:ext cx="8825658" cy="1784786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Presenter: Dr. Jim Ryan </a:t>
            </a:r>
          </a:p>
          <a:p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     --Professor, Department of English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     --AU Provost Liaison   </a:t>
            </a:r>
          </a:p>
        </p:txBody>
      </p:sp>
    </p:spTree>
    <p:extLst>
      <p:ext uri="{BB962C8B-B14F-4D97-AF65-F5344CB8AC3E}">
        <p14:creationId xmlns:p14="http://schemas.microsoft.com/office/powerpoint/2010/main" val="283640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011FD-1662-854C-BD6B-40BD55700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659" y="1237129"/>
            <a:ext cx="9816725" cy="1035424"/>
          </a:xfrm>
        </p:spPr>
        <p:txBody>
          <a:bodyPr/>
          <a:lstStyle/>
          <a:p>
            <a:r>
              <a:rPr lang="en-US" b="1" dirty="0"/>
              <a:t>   AU </a:t>
            </a:r>
            <a:r>
              <a:rPr lang="en-US" sz="4800" b="1" dirty="0"/>
              <a:t>Academic Honesty Committee</a:t>
            </a:r>
            <a:br>
              <a:rPr lang="en-US" b="1" dirty="0"/>
            </a:br>
            <a:br>
              <a:rPr lang="en-US" b="1" dirty="0"/>
            </a:br>
            <a:r>
              <a:rPr lang="en-US" sz="3200" u="sng" dirty="0"/>
              <a:t>* Committee Co-chairs (2020)</a:t>
            </a:r>
            <a:br>
              <a:rPr lang="en-US" dirty="0"/>
            </a:br>
            <a:r>
              <a:rPr lang="en-US" dirty="0"/>
              <a:t>	</a:t>
            </a:r>
            <a:r>
              <a:rPr lang="en-US" sz="3200" dirty="0"/>
              <a:t>Dr. Laura </a:t>
            </a:r>
            <a:r>
              <a:rPr lang="en-US" sz="3200" dirty="0" err="1"/>
              <a:t>Plexico</a:t>
            </a:r>
            <a:r>
              <a:rPr lang="en-US" sz="3200" dirty="0"/>
              <a:t> (Communication Disorders)</a:t>
            </a:r>
            <a:br>
              <a:rPr lang="en-US" sz="3200" dirty="0"/>
            </a:br>
            <a:r>
              <a:rPr lang="en-US" sz="3200" dirty="0"/>
              <a:t>	Dr. </a:t>
            </a:r>
            <a:r>
              <a:rPr lang="en-US" sz="3200" dirty="0" err="1"/>
              <a:t>Danilea</a:t>
            </a:r>
            <a:r>
              <a:rPr lang="en-US" sz="3200" dirty="0"/>
              <a:t> Warner (Sociology/</a:t>
            </a:r>
            <a:r>
              <a:rPr lang="en-US" sz="3200" dirty="0" err="1"/>
              <a:t>Anth</a:t>
            </a:r>
            <a:r>
              <a:rPr lang="en-US" sz="3200" dirty="0"/>
              <a:t>./Social Work)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+15 Faculty members</a:t>
            </a:r>
            <a:br>
              <a:rPr lang="en-US" sz="3200" dirty="0"/>
            </a:br>
            <a:r>
              <a:rPr lang="en-US" sz="3200" dirty="0"/>
              <a:t>+3 Graduate student members</a:t>
            </a:r>
            <a:br>
              <a:rPr lang="en-US" sz="3200" dirty="0"/>
            </a:br>
            <a:r>
              <a:rPr lang="en-US" sz="3200" dirty="0"/>
              <a:t>+5 Undergraduate student members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98665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FFF0E-94C8-FF4F-930E-1D33C4A33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687" y="546847"/>
            <a:ext cx="8860960" cy="838200"/>
          </a:xfrm>
        </p:spPr>
        <p:txBody>
          <a:bodyPr/>
          <a:lstStyle/>
          <a:p>
            <a:r>
              <a:rPr lang="en-US" dirty="0"/>
              <a:t>			</a:t>
            </a:r>
            <a:r>
              <a:rPr lang="en-US" b="1" dirty="0"/>
              <a:t>Academic Honesty Code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3600" dirty="0"/>
              <a:t>*SGA (Student Government Association) manages the Academic Honesty Code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*Updated full-text of Academic Honesty Code available on AU Provost website</a:t>
            </a:r>
          </a:p>
        </p:txBody>
      </p:sp>
    </p:spTree>
    <p:extLst>
      <p:ext uri="{BB962C8B-B14F-4D97-AF65-F5344CB8AC3E}">
        <p14:creationId xmlns:p14="http://schemas.microsoft.com/office/powerpoint/2010/main" val="1032115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13991-B25A-8143-879C-47EB0C0EE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533313" cy="1400530"/>
          </a:xfrm>
        </p:spPr>
        <p:txBody>
          <a:bodyPr/>
          <a:lstStyle/>
          <a:p>
            <a:r>
              <a:rPr lang="en-US" dirty="0"/>
              <a:t>			</a:t>
            </a:r>
            <a:r>
              <a:rPr lang="en-US" b="1" dirty="0"/>
              <a:t>Honesty Code Reporting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*Violations reported by instructors using on-line system at AU Provost website.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*Students must be informed of alleged Honesty Code violations (in person and on-line).</a:t>
            </a:r>
          </a:p>
        </p:txBody>
      </p:sp>
    </p:spTree>
    <p:extLst>
      <p:ext uri="{BB962C8B-B14F-4D97-AF65-F5344CB8AC3E}">
        <p14:creationId xmlns:p14="http://schemas.microsoft.com/office/powerpoint/2010/main" val="414336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EE614-FECC-E346-BC2E-3BD4B77D4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b="1" dirty="0"/>
              <a:t>Academic Honesty Hearings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</a:t>
            </a:r>
            <a:r>
              <a:rPr lang="en-US" u="sng" dirty="0"/>
              <a:t>OPTION 1: Facilitated Meeting</a:t>
            </a:r>
            <a:br>
              <a:rPr lang="en-US" u="sng" dirty="0"/>
            </a:br>
            <a:br>
              <a:rPr lang="en-US" dirty="0"/>
            </a:br>
            <a:r>
              <a:rPr lang="en-US" dirty="0"/>
              <a:t>*Student + Instructor + Honesty Committee facilitator (Faculty member)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*Student and Instructor </a:t>
            </a:r>
            <a:r>
              <a:rPr lang="en-US" u="sng" dirty="0"/>
              <a:t>must</a:t>
            </a:r>
            <a:r>
              <a:rPr lang="en-US" dirty="0"/>
              <a:t> agree on any code violation and sanction.</a:t>
            </a:r>
          </a:p>
        </p:txBody>
      </p:sp>
    </p:spTree>
    <p:extLst>
      <p:ext uri="{BB962C8B-B14F-4D97-AF65-F5344CB8AC3E}">
        <p14:creationId xmlns:p14="http://schemas.microsoft.com/office/powerpoint/2010/main" val="3766915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4D8E6-7E5D-AC48-891B-AADC824F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</a:t>
            </a:r>
            <a:r>
              <a:rPr lang="en-US" b="1" dirty="0"/>
              <a:t>Academic Honesty Hearings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u="sng" dirty="0"/>
              <a:t>OPTION 2: Full Committee Hearing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3 Faculty Members + 1 Graduate Student + 1 Undergraduate Student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*Honesty Committee vote determines outcome + sanction (if any).</a:t>
            </a:r>
          </a:p>
        </p:txBody>
      </p:sp>
    </p:spTree>
    <p:extLst>
      <p:ext uri="{BB962C8B-B14F-4D97-AF65-F5344CB8AC3E}">
        <p14:creationId xmlns:p14="http://schemas.microsoft.com/office/powerpoint/2010/main" val="237711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CB609-9D40-C740-90EE-D7DE963C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Honesty Code Appeals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*Facilitated meeting and Full Committee decisions are advisory to AU Provost.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*Appeals of AU Provost decisions (by Instructor or Student) may be made to AU President</a:t>
            </a:r>
          </a:p>
        </p:txBody>
      </p:sp>
    </p:spTree>
    <p:extLst>
      <p:ext uri="{BB962C8B-B14F-4D97-AF65-F5344CB8AC3E}">
        <p14:creationId xmlns:p14="http://schemas.microsoft.com/office/powerpoint/2010/main" val="1994464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806A-E3FD-6F4A-AAFA-AE931BE5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12" y="161365"/>
            <a:ext cx="9923930" cy="1062318"/>
          </a:xfrm>
        </p:spPr>
        <p:txBody>
          <a:bodyPr/>
          <a:lstStyle/>
          <a:p>
            <a:r>
              <a:rPr lang="en-US" b="1" dirty="0"/>
              <a:t>            Best Practices for Faculty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sz="3200" u="sng"/>
              <a:t>Discuss</a:t>
            </a:r>
            <a:r>
              <a:rPr lang="en-US" sz="3200"/>
              <a:t> honesty </a:t>
            </a:r>
            <a:r>
              <a:rPr lang="en-US" sz="3200" dirty="0"/>
              <a:t>and class rules with students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u="sng" dirty="0"/>
              <a:t>Design</a:t>
            </a:r>
            <a:r>
              <a:rPr lang="en-US" sz="3200" dirty="0"/>
              <a:t> course projects for academic honesty</a:t>
            </a:r>
            <a:br>
              <a:rPr lang="en-US" sz="3200" dirty="0"/>
            </a:br>
            <a:r>
              <a:rPr lang="en-US" sz="3200" dirty="0"/>
              <a:t>	  		</a:t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u="sng" dirty="0"/>
              <a:t>Consider</a:t>
            </a:r>
            <a:r>
              <a:rPr lang="en-US" sz="3200" dirty="0"/>
              <a:t> cultural differences (international students)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u="sng" dirty="0"/>
              <a:t>Supervise</a:t>
            </a:r>
            <a:r>
              <a:rPr lang="en-US" sz="3200" dirty="0"/>
              <a:t> all examinations</a:t>
            </a:r>
            <a:br>
              <a:rPr lang="en-US" sz="3200" dirty="0"/>
            </a:br>
            <a:br>
              <a:rPr lang="en-US" sz="3600" dirty="0"/>
            </a:br>
            <a:r>
              <a:rPr lang="en-US" sz="3600" dirty="0"/>
              <a:t>	</a:t>
            </a:r>
            <a:r>
              <a:rPr lang="en-US" sz="3200" u="sng" dirty="0"/>
              <a:t>Report</a:t>
            </a:r>
            <a:r>
              <a:rPr lang="en-US" sz="3200" dirty="0"/>
              <a:t> any violations for university-wide fairness</a:t>
            </a:r>
          </a:p>
        </p:txBody>
      </p:sp>
    </p:spTree>
    <p:extLst>
      <p:ext uri="{BB962C8B-B14F-4D97-AF65-F5344CB8AC3E}">
        <p14:creationId xmlns:p14="http://schemas.microsoft.com/office/powerpoint/2010/main" val="2558620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334</Words>
  <Application>Microsoft Macintosh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Cambria</vt:lpstr>
      <vt:lpstr>Wingdings 3</vt:lpstr>
      <vt:lpstr>Ion</vt:lpstr>
      <vt:lpstr>Academic Honesty      Overview</vt:lpstr>
      <vt:lpstr>   AU Academic Honesty Committee  * Committee Co-chairs (2020)  Dr. Laura Plexico (Communication Disorders)  Dr. Danilea Warner (Sociology/Anth./Social Work)  +15 Faculty members +3 Graduate student members +5 Undergraduate student members</vt:lpstr>
      <vt:lpstr>   Academic Honesty Code   *SGA (Student Government Association) manages the Academic Honesty Code  *Updated full-text of Academic Honesty Code available on AU Provost website</vt:lpstr>
      <vt:lpstr>   Honesty Code Reporting   *Violations reported by instructors using on-line system at AU Provost website.  *Students must be informed of alleged Honesty Code violations (in person and on-line).</vt:lpstr>
      <vt:lpstr>  Academic Honesty Hearings     OPTION 1: Facilitated Meeting  *Student + Instructor + Honesty Committee facilitator (Faculty member)  *Student and Instructor must agree on any code violation and sanction.</vt:lpstr>
      <vt:lpstr>  Academic Honesty Hearings   OPTION 2: Full Committee Hearing  3 Faculty Members + 1 Graduate Student + 1 Undergraduate Student  *Honesty Committee vote determines outcome + sanction (if any).</vt:lpstr>
      <vt:lpstr>Honesty Code Appeals   *Facilitated meeting and Full Committee decisions are advisory to AU Provost.  *Appeals of AU Provost decisions (by Instructor or Student) may be made to AU President</vt:lpstr>
      <vt:lpstr>            Best Practices for Faculty   Discuss honesty and class rules with students   Design course projects for academic honesty        Consider cultural differences (international students)   Supervise all examinations   Report any violations for university-wide fairness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@AU</dc:title>
  <dc:creator>James Ryan</dc:creator>
  <cp:lastModifiedBy>James Ryan</cp:lastModifiedBy>
  <cp:revision>15</cp:revision>
  <dcterms:created xsi:type="dcterms:W3CDTF">2019-10-01T16:05:18Z</dcterms:created>
  <dcterms:modified xsi:type="dcterms:W3CDTF">2020-01-17T16:24:16Z</dcterms:modified>
</cp:coreProperties>
</file>