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1" r:id="rId3"/>
    <p:sldId id="260" r:id="rId4"/>
    <p:sldId id="264" r:id="rId5"/>
    <p:sldId id="262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308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AFED-A08E-48EF-87DB-BF47230704C0}" type="datetimeFigureOut">
              <a:rPr lang="en-US" smtClean="0"/>
              <a:t>11/8/2019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8E1CD-8346-4D10-B59B-D628D2B721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116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AFED-A08E-48EF-87DB-BF47230704C0}" type="datetimeFigureOut">
              <a:rPr lang="en-US" smtClean="0"/>
              <a:t>11/8/2019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8E1CD-8346-4D10-B59B-D628D2B721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521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AFED-A08E-48EF-87DB-BF47230704C0}" type="datetimeFigureOut">
              <a:rPr lang="en-US" smtClean="0"/>
              <a:t>11/8/2019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8E1CD-8346-4D10-B59B-D628D2B721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447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AFED-A08E-48EF-87DB-BF47230704C0}" type="datetimeFigureOut">
              <a:rPr lang="en-US" smtClean="0"/>
              <a:t>11/8/2019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8E1CD-8346-4D10-B59B-D628D2B721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044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AFED-A08E-48EF-87DB-BF47230704C0}" type="datetimeFigureOut">
              <a:rPr lang="en-US" smtClean="0"/>
              <a:t>11/8/2019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8E1CD-8346-4D10-B59B-D628D2B721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295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AFED-A08E-48EF-87DB-BF47230704C0}" type="datetimeFigureOut">
              <a:rPr lang="en-US" smtClean="0"/>
              <a:t>11/8/2019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8E1CD-8346-4D10-B59B-D628D2B721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417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AFED-A08E-48EF-87DB-BF47230704C0}" type="datetimeFigureOut">
              <a:rPr lang="en-US" smtClean="0"/>
              <a:t>11/8/2019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8E1CD-8346-4D10-B59B-D628D2B721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114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AFED-A08E-48EF-87DB-BF47230704C0}" type="datetimeFigureOut">
              <a:rPr lang="en-US" smtClean="0"/>
              <a:t>11/8/2019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8E1CD-8346-4D10-B59B-D628D2B721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070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AFED-A08E-48EF-87DB-BF47230704C0}" type="datetimeFigureOut">
              <a:rPr lang="en-US" smtClean="0"/>
              <a:t>11/8/2019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8E1CD-8346-4D10-B59B-D628D2B721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306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AFED-A08E-48EF-87DB-BF47230704C0}" type="datetimeFigureOut">
              <a:rPr lang="en-US" smtClean="0"/>
              <a:t>11/8/2019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8E1CD-8346-4D10-B59B-D628D2B721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900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AAFED-A08E-48EF-87DB-BF47230704C0}" type="datetimeFigureOut">
              <a:rPr lang="en-US" smtClean="0"/>
              <a:t>11/8/2019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8E1CD-8346-4D10-B59B-D628D2B721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3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AAFED-A08E-48EF-87DB-BF47230704C0}" type="datetimeFigureOut">
              <a:rPr lang="en-US" smtClean="0"/>
              <a:t>11/8/2019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8E1CD-8346-4D10-B59B-D628D2B7210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228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wPt_flag.jpg"/>
          <p:cNvPicPr>
            <a:picLocks noChangeAspect="1"/>
          </p:cNvPicPr>
          <p:nvPr/>
        </p:nvPicPr>
        <p:blipFill>
          <a:blip r:embed="rId2">
            <a:alphaModFix amt="7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19" name="Group 18"/>
          <p:cNvGrpSpPr/>
          <p:nvPr/>
        </p:nvGrpSpPr>
        <p:grpSpPr>
          <a:xfrm>
            <a:off x="0" y="1811044"/>
            <a:ext cx="9144000" cy="2287237"/>
            <a:chOff x="0" y="1811044"/>
            <a:chExt cx="9144000" cy="2287237"/>
          </a:xfrm>
        </p:grpSpPr>
        <p:pic>
          <p:nvPicPr>
            <p:cNvPr id="18" name="Picture 17" descr="Titlebar_eagle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812281"/>
              <a:ext cx="9144000" cy="2286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0" y="1811044"/>
              <a:ext cx="9144000" cy="2286000"/>
            </a:xfrm>
            <a:prstGeom prst="rect">
              <a:avLst/>
            </a:prstGeom>
            <a:solidFill>
              <a:srgbClr val="FF3300">
                <a:alpha val="83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DE340A"/>
                </a:solidFill>
              </a:endParaRPr>
            </a:p>
          </p:txBody>
        </p:sp>
      </p:grp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207373" y="2008935"/>
            <a:ext cx="8425299" cy="1249825"/>
          </a:xfrm>
        </p:spPr>
        <p:txBody>
          <a:bodyPr>
            <a:normAutofit/>
          </a:bodyPr>
          <a:lstStyle/>
          <a:p>
            <a:pPr algn="r"/>
            <a:r>
              <a:rPr lang="en-US" sz="3600" dirty="0" smtClean="0">
                <a:solidFill>
                  <a:schemeClr val="bg1"/>
                </a:solidFill>
              </a:rPr>
              <a:t>Auburn Athletics Stadium Wide Alcohol Sales </a:t>
            </a:r>
            <a:endParaRPr lang="en-US" sz="3600" b="1" kern="1800" spc="300" dirty="0">
              <a:solidFill>
                <a:schemeClr val="bg1"/>
              </a:solidFill>
              <a:latin typeface="Futura Book"/>
              <a:cs typeface="Futura Book"/>
            </a:endParaRPr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134911" y="4302739"/>
            <a:ext cx="8570225" cy="1421092"/>
          </a:xfrm>
        </p:spPr>
        <p:txBody>
          <a:bodyPr>
            <a:normAutofit/>
          </a:bodyPr>
          <a:lstStyle/>
          <a:p>
            <a:pPr algn="r"/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latin typeface="Copperplate Gothic Bold"/>
                <a:cs typeface="Copperplate Gothic Bold"/>
              </a:rPr>
              <a:t>Evin Beck – Associate Athletics Director for External Relations</a:t>
            </a:r>
          </a:p>
          <a:p>
            <a:pPr algn="r"/>
            <a:r>
              <a:rPr lang="en-US" sz="1600" dirty="0" smtClean="0">
                <a:solidFill>
                  <a:schemeClr val="tx2">
                    <a:lumMod val="75000"/>
                  </a:schemeClr>
                </a:solidFill>
                <a:latin typeface="Copperplate Gothic Bold"/>
                <a:cs typeface="Copperplate Gothic Bold"/>
              </a:rPr>
              <a:t>University Senate Meeting – November 12, 2019</a:t>
            </a:r>
            <a:endParaRPr lang="en-US" sz="1200" dirty="0">
              <a:solidFill>
                <a:schemeClr val="tx2">
                  <a:lumMod val="75000"/>
                </a:schemeClr>
              </a:solidFill>
              <a:latin typeface="Copperplate Gothic Bold"/>
              <a:cs typeface="Copperplate Gothic Bold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>
            <a:off x="0" y="3670300"/>
            <a:ext cx="8521700" cy="0"/>
          </a:xfrm>
          <a:prstGeom prst="line">
            <a:avLst/>
          </a:prstGeom>
          <a:ln>
            <a:solidFill>
              <a:schemeClr val="bg1">
                <a:alpha val="42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15" name="Picture 14" descr="AUlogo_Primary_2c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8441" y="5788517"/>
            <a:ext cx="1028595" cy="9068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42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86622" y="151042"/>
            <a:ext cx="8024315" cy="862095"/>
          </a:xfrm>
        </p:spPr>
        <p:txBody>
          <a:bodyPr>
            <a:normAutofit/>
          </a:bodyPr>
          <a:lstStyle/>
          <a:p>
            <a:r>
              <a:rPr lang="en-US" sz="2200" kern="1800" spc="300" dirty="0" smtClean="0">
                <a:solidFill>
                  <a:srgbClr val="FA4B09"/>
                </a:solidFill>
                <a:latin typeface="Copperplate Gothic Bold" panose="020E0705020206020404" pitchFamily="34" charset="0"/>
                <a:cs typeface="Futura Book"/>
              </a:rPr>
              <a:t>SEC Alcohol Policy</a:t>
            </a:r>
            <a:endParaRPr lang="en-US" sz="2200" kern="1800" spc="300" dirty="0">
              <a:solidFill>
                <a:srgbClr val="FA4B09"/>
              </a:solidFill>
              <a:latin typeface="Copperplate Gothic Bold" panose="020E0705020206020404" pitchFamily="34" charset="0"/>
              <a:cs typeface="Futura Book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71540" y="6121753"/>
            <a:ext cx="8772460" cy="753832"/>
            <a:chOff x="371539" y="6104168"/>
            <a:chExt cx="8772460" cy="753832"/>
          </a:xfrm>
        </p:grpSpPr>
        <p:sp>
          <p:nvSpPr>
            <p:cNvPr id="7" name="Rectangle 6"/>
            <p:cNvSpPr/>
            <p:nvPr/>
          </p:nvSpPr>
          <p:spPr>
            <a:xfrm>
              <a:off x="7155737" y="6692900"/>
              <a:ext cx="1988262" cy="165100"/>
            </a:xfrm>
            <a:prstGeom prst="rect">
              <a:avLst/>
            </a:prstGeom>
            <a:solidFill>
              <a:srgbClr val="FF3300">
                <a:alpha val="83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 flipH="1">
              <a:off x="371539" y="6443150"/>
              <a:ext cx="420046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>
                  <a:solidFill>
                    <a:schemeClr val="bg1">
                      <a:lumMod val="50000"/>
                    </a:schemeClr>
                  </a:solidFill>
                </a:rPr>
                <a:t>I Believe in Auburn and Love It!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452442" y="6443150"/>
              <a:ext cx="6445792" cy="0"/>
            </a:xfrm>
            <a:prstGeom prst="line">
              <a:avLst/>
            </a:prstGeom>
            <a:ln>
              <a:solidFill>
                <a:schemeClr val="bg1">
                  <a:lumMod val="50000"/>
                  <a:alpha val="42000"/>
                </a:schemeClr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pic>
          <p:nvPicPr>
            <p:cNvPr id="8" name="Picture 7" descr="AUlogo_Primary_2c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9868" y="6104168"/>
              <a:ext cx="616172" cy="543258"/>
            </a:xfrm>
            <a:prstGeom prst="rect">
              <a:avLst/>
            </a:prstGeom>
          </p:spPr>
        </p:pic>
      </p:grpSp>
      <p:sp>
        <p:nvSpPr>
          <p:cNvPr id="24" name="Title 1"/>
          <p:cNvSpPr txBox="1">
            <a:spLocks/>
          </p:cNvSpPr>
          <p:nvPr/>
        </p:nvSpPr>
        <p:spPr>
          <a:xfrm>
            <a:off x="5967218" y="6496787"/>
            <a:ext cx="1650925" cy="5812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800" kern="1800" spc="300" dirty="0">
              <a:solidFill>
                <a:srgbClr val="FA4B09"/>
              </a:solidFill>
              <a:latin typeface="Copperplate Gothic Bold" panose="020E0705020206020404" pitchFamily="34" charset="0"/>
              <a:cs typeface="Futura Book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86622" y="896072"/>
            <a:ext cx="7370758" cy="596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b="1" dirty="0" smtClean="0"/>
              <a:t>May 31, 2019 – SEC Revises Conference Alcohol Policy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Each institution in the Conference now has the autonomy to determine the permissibility of selling alcoholic beverages in its athletics venues, subject to certain Conference-wide alcohol management expectations.</a:t>
            </a:r>
          </a:p>
          <a:p>
            <a:pPr lvl="0"/>
            <a:endParaRPr lang="en-US" u="sng" dirty="0" smtClean="0"/>
          </a:p>
          <a:p>
            <a:pPr lvl="0"/>
            <a:r>
              <a:rPr lang="en-US" b="1" dirty="0" smtClean="0"/>
              <a:t>SEC </a:t>
            </a:r>
            <a:r>
              <a:rPr lang="en-US" b="1" dirty="0"/>
              <a:t>Game Management Policy on Alcohol </a:t>
            </a:r>
            <a:endParaRPr lang="en-US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Alcoholic beverages are to be sold and dispensed only at designated stationary </a:t>
            </a:r>
            <a:r>
              <a:rPr lang="en-US" dirty="0" smtClean="0"/>
              <a:t>locations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</a:t>
            </a:r>
            <a:r>
              <a:rPr lang="en-US" dirty="0" smtClean="0"/>
              <a:t>ay </a:t>
            </a:r>
            <a:r>
              <a:rPr lang="en-US" dirty="0"/>
              <a:t>not be sold by vendors within the seating areas;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Identification check is required at every point of sale </a:t>
            </a:r>
            <a:r>
              <a:rPr lang="en-US" dirty="0" smtClean="0"/>
              <a:t>Beer </a:t>
            </a:r>
            <a:r>
              <a:rPr lang="en-US" dirty="0"/>
              <a:t>and wine only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Limits must be established on the number of drinks purchased at one time by an individual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Alcohol </a:t>
            </a:r>
            <a:r>
              <a:rPr lang="en-US" dirty="0"/>
              <a:t>must be dispensed into </a:t>
            </a:r>
            <a:r>
              <a:rPr lang="en-US" dirty="0" smtClean="0"/>
              <a:t>cups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Safe server training and additional training for staff to handle high risk situations is </a:t>
            </a:r>
            <a:r>
              <a:rPr lang="en-US" dirty="0" smtClean="0"/>
              <a:t>required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Designated stop times for sale and/or distribution of alcohol must be enforced as </a:t>
            </a:r>
            <a:r>
              <a:rPr lang="en-US" dirty="0" smtClean="0"/>
              <a:t>follows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Football </a:t>
            </a:r>
            <a:r>
              <a:rPr lang="en-US" dirty="0"/>
              <a:t>(end of 3rd </a:t>
            </a:r>
            <a:r>
              <a:rPr lang="en-US" dirty="0" smtClean="0"/>
              <a:t>quarter)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R="0"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185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82398" y="556587"/>
            <a:ext cx="8024315" cy="862095"/>
          </a:xfrm>
        </p:spPr>
        <p:txBody>
          <a:bodyPr>
            <a:normAutofit/>
          </a:bodyPr>
          <a:lstStyle/>
          <a:p>
            <a:r>
              <a:rPr lang="en-US" sz="2200" kern="1800" spc="300" dirty="0" smtClean="0">
                <a:solidFill>
                  <a:srgbClr val="FA4B09"/>
                </a:solidFill>
                <a:latin typeface="Copperplate Gothic Bold" panose="020E0705020206020404" pitchFamily="34" charset="0"/>
                <a:cs typeface="Futura Book"/>
              </a:rPr>
              <a:t>Power 5 – Football Stadium Wide Alcohol Sales </a:t>
            </a:r>
            <a:endParaRPr lang="en-US" sz="2200" kern="1800" spc="300" dirty="0">
              <a:solidFill>
                <a:srgbClr val="FA4B09"/>
              </a:solidFill>
              <a:latin typeface="Copperplate Gothic Bold" panose="020E0705020206020404" pitchFamily="34" charset="0"/>
              <a:cs typeface="Futura Book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71540" y="6121753"/>
            <a:ext cx="8772460" cy="753832"/>
            <a:chOff x="371539" y="6104168"/>
            <a:chExt cx="8772460" cy="753832"/>
          </a:xfrm>
        </p:grpSpPr>
        <p:sp>
          <p:nvSpPr>
            <p:cNvPr id="7" name="Rectangle 6"/>
            <p:cNvSpPr/>
            <p:nvPr/>
          </p:nvSpPr>
          <p:spPr>
            <a:xfrm>
              <a:off x="7155737" y="6692900"/>
              <a:ext cx="1988262" cy="165100"/>
            </a:xfrm>
            <a:prstGeom prst="rect">
              <a:avLst/>
            </a:prstGeom>
            <a:solidFill>
              <a:srgbClr val="FF3300">
                <a:alpha val="83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 flipH="1">
              <a:off x="371539" y="6443150"/>
              <a:ext cx="420046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>
                  <a:solidFill>
                    <a:schemeClr val="bg1">
                      <a:lumMod val="50000"/>
                    </a:schemeClr>
                  </a:solidFill>
                </a:rPr>
                <a:t>I Believe in Auburn and Love It!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452442" y="6443150"/>
              <a:ext cx="6445792" cy="0"/>
            </a:xfrm>
            <a:prstGeom prst="line">
              <a:avLst/>
            </a:prstGeom>
            <a:ln>
              <a:solidFill>
                <a:schemeClr val="bg1">
                  <a:lumMod val="50000"/>
                  <a:alpha val="42000"/>
                </a:schemeClr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pic>
          <p:nvPicPr>
            <p:cNvPr id="8" name="Picture 7" descr="AUlogo_Primary_2c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9868" y="6104168"/>
              <a:ext cx="616172" cy="543258"/>
            </a:xfrm>
            <a:prstGeom prst="rect">
              <a:avLst/>
            </a:prstGeom>
          </p:spPr>
        </p:pic>
      </p:grpSp>
      <p:sp>
        <p:nvSpPr>
          <p:cNvPr id="24" name="Title 1"/>
          <p:cNvSpPr txBox="1">
            <a:spLocks/>
          </p:cNvSpPr>
          <p:nvPr/>
        </p:nvSpPr>
        <p:spPr>
          <a:xfrm>
            <a:off x="5967218" y="6496787"/>
            <a:ext cx="1650925" cy="5812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800" kern="1800" spc="300" dirty="0">
              <a:solidFill>
                <a:srgbClr val="FA4B09"/>
              </a:solidFill>
              <a:latin typeface="Copperplate Gothic Bold" panose="020E0705020206020404" pitchFamily="34" charset="0"/>
              <a:cs typeface="Futura Book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82398" y="1564851"/>
            <a:ext cx="8054248" cy="4264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SEC (7/14)</a:t>
            </a:r>
            <a:endParaRPr lang="en-US" sz="2000" b="1" dirty="0"/>
          </a:p>
          <a:p>
            <a:r>
              <a:rPr lang="en-US" dirty="0"/>
              <a:t>Yes: Arkansas, LSU, Ole Miss, Missouri, Tennessee, Texas A&amp;M, Vanderbilt</a:t>
            </a:r>
          </a:p>
          <a:p>
            <a:r>
              <a:rPr lang="en-US" dirty="0"/>
              <a:t>No: Auburn, Alabama, Florida, Georgia, Kentucky, Mississippi State, South Carolina</a:t>
            </a:r>
          </a:p>
          <a:p>
            <a:r>
              <a:rPr lang="en-US" sz="1400" dirty="0"/>
              <a:t> </a:t>
            </a:r>
          </a:p>
          <a:p>
            <a:r>
              <a:rPr lang="en-US" sz="2000" b="1" dirty="0"/>
              <a:t>Big Ten (</a:t>
            </a:r>
            <a:r>
              <a:rPr lang="en-US" sz="2000" b="1" dirty="0" smtClean="0"/>
              <a:t>7/14)</a:t>
            </a:r>
            <a:endParaRPr lang="en-US" sz="2000" b="1" dirty="0"/>
          </a:p>
          <a:p>
            <a:endParaRPr lang="en-US" sz="2000" b="1" dirty="0" smtClean="0"/>
          </a:p>
          <a:p>
            <a:r>
              <a:rPr lang="en-US" sz="2000" b="1" dirty="0" smtClean="0"/>
              <a:t>Big 12 (7/10)</a:t>
            </a:r>
          </a:p>
          <a:p>
            <a:r>
              <a:rPr lang="en-US" sz="2000" dirty="0"/>
              <a:t> </a:t>
            </a:r>
          </a:p>
          <a:p>
            <a:r>
              <a:rPr lang="en-US" sz="2000" b="1" dirty="0" smtClean="0"/>
              <a:t>ACC (10/14)</a:t>
            </a:r>
            <a:endParaRPr lang="en-US" sz="2000" b="1" dirty="0"/>
          </a:p>
          <a:p>
            <a:r>
              <a:rPr lang="en-US" sz="2000" dirty="0"/>
              <a:t> </a:t>
            </a:r>
            <a:endParaRPr lang="en-US" sz="2000" dirty="0" smtClean="0"/>
          </a:p>
          <a:p>
            <a:r>
              <a:rPr lang="en-US" sz="2000" b="1" dirty="0" smtClean="0"/>
              <a:t>Pac 12 (6/12)</a:t>
            </a:r>
          </a:p>
          <a:p>
            <a:endParaRPr lang="en-US" sz="2000" b="1" dirty="0" smtClean="0"/>
          </a:p>
          <a:p>
            <a:r>
              <a:rPr lang="en-US" sz="2400" b="1" dirty="0" smtClean="0"/>
              <a:t>Power </a:t>
            </a:r>
            <a:r>
              <a:rPr lang="en-US" sz="2400" b="1" dirty="0"/>
              <a:t>5 Totals:  37/64 sell alcohol stadium wide (58%)</a:t>
            </a:r>
            <a:endParaRPr lang="en-US" sz="2400" dirty="0"/>
          </a:p>
          <a:p>
            <a:pPr marR="0"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161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371540" y="6121753"/>
            <a:ext cx="8772460" cy="753832"/>
            <a:chOff x="371539" y="6104168"/>
            <a:chExt cx="8772460" cy="753832"/>
          </a:xfrm>
        </p:grpSpPr>
        <p:sp>
          <p:nvSpPr>
            <p:cNvPr id="7" name="Rectangle 6"/>
            <p:cNvSpPr/>
            <p:nvPr/>
          </p:nvSpPr>
          <p:spPr>
            <a:xfrm>
              <a:off x="7155737" y="6692900"/>
              <a:ext cx="1988262" cy="165100"/>
            </a:xfrm>
            <a:prstGeom prst="rect">
              <a:avLst/>
            </a:prstGeom>
            <a:solidFill>
              <a:srgbClr val="FF3300">
                <a:alpha val="83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 flipH="1">
              <a:off x="371539" y="6443150"/>
              <a:ext cx="420046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>
                  <a:solidFill>
                    <a:schemeClr val="bg1">
                      <a:lumMod val="50000"/>
                    </a:schemeClr>
                  </a:solidFill>
                </a:rPr>
                <a:t>I Believe in Auburn and Love It!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452442" y="6443150"/>
              <a:ext cx="6445792" cy="0"/>
            </a:xfrm>
            <a:prstGeom prst="line">
              <a:avLst/>
            </a:prstGeom>
            <a:ln>
              <a:solidFill>
                <a:schemeClr val="bg1">
                  <a:lumMod val="50000"/>
                  <a:alpha val="42000"/>
                </a:schemeClr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pic>
          <p:nvPicPr>
            <p:cNvPr id="8" name="Picture 7" descr="AUlogo_Primary_2c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9868" y="6104168"/>
              <a:ext cx="616172" cy="543258"/>
            </a:xfrm>
            <a:prstGeom prst="rect">
              <a:avLst/>
            </a:prstGeom>
          </p:spPr>
        </p:pic>
      </p:grpSp>
      <p:sp>
        <p:nvSpPr>
          <p:cNvPr id="24" name="Title 1"/>
          <p:cNvSpPr txBox="1">
            <a:spLocks/>
          </p:cNvSpPr>
          <p:nvPr/>
        </p:nvSpPr>
        <p:spPr>
          <a:xfrm>
            <a:off x="5967218" y="6496787"/>
            <a:ext cx="1650925" cy="5812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800" kern="1800" spc="300" dirty="0">
              <a:solidFill>
                <a:srgbClr val="FA4B09"/>
              </a:solidFill>
              <a:latin typeface="Copperplate Gothic Bold" panose="020E0705020206020404" pitchFamily="34" charset="0"/>
              <a:cs typeface="Futura Book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71540" y="2191925"/>
            <a:ext cx="8054248" cy="386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428750" marR="0" lvl="2" indent="-5143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AutoNum type="romanUcPeriod"/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Enhanced Fan Experience</a:t>
            </a:r>
          </a:p>
          <a:p>
            <a:pPr marL="1885950" lvl="3" indent="-514350">
              <a:lnSpc>
                <a:spcPct val="107000"/>
              </a:lnSpc>
              <a:buAutoNum type="romanUcPeriod"/>
            </a:pP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 way to help combat declining attendance</a:t>
            </a:r>
          </a:p>
          <a:p>
            <a:pPr marL="1885950" lvl="3" indent="-514350">
              <a:lnSpc>
                <a:spcPct val="107000"/>
              </a:lnSpc>
              <a:buAutoNum type="romanUcPeriod"/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Competing against the in-home experience</a:t>
            </a:r>
          </a:p>
          <a:p>
            <a:pPr lvl="3">
              <a:lnSpc>
                <a:spcPct val="107000"/>
              </a:lnSpc>
            </a:pPr>
            <a:endParaRPr lang="en-US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28750" marR="0" lvl="2" indent="-5143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AutoNum type="romanUcPeriod"/>
            </a:pP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Alcohol Related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ncidents </a:t>
            </a:r>
          </a:p>
          <a:p>
            <a:pPr marL="1885950" lvl="3" indent="-514350">
              <a:lnSpc>
                <a:spcPct val="107000"/>
              </a:lnSpc>
              <a:buAutoNum type="romanUcPeriod"/>
            </a:pP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Less Binge Drinking</a:t>
            </a:r>
          </a:p>
          <a:p>
            <a:pPr marL="1885950" lvl="3" indent="-514350">
              <a:lnSpc>
                <a:spcPct val="107000"/>
              </a:lnSpc>
              <a:buAutoNum type="romanUcPeriod"/>
            </a:pP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Studies show a decline in alcohol related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ncidents </a:t>
            </a:r>
          </a:p>
          <a:p>
            <a:pPr lvl="3">
              <a:lnSpc>
                <a:spcPct val="107000"/>
              </a:lnSpc>
            </a:pP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28750" marR="0" lvl="2" indent="-5143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AutoNum type="romanUcPeriod"/>
            </a:pP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Revenue Misconceptions</a:t>
            </a:r>
            <a:endParaRPr lang="en-US" b="1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885950" lvl="3" indent="-514350">
              <a:lnSpc>
                <a:spcPct val="107000"/>
              </a:lnSpc>
              <a:buAutoNum type="romanUcPeriod"/>
            </a:pPr>
            <a:endParaRPr lang="en-US" sz="24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1885950" lvl="3" indent="-514350">
              <a:lnSpc>
                <a:spcPct val="107000"/>
              </a:lnSpc>
              <a:buAutoNum type="romanUcPeriod"/>
            </a:pPr>
            <a:endParaRPr lang="en-US" sz="2000" dirty="0" smtClean="0"/>
          </a:p>
          <a:p>
            <a:pPr marR="0"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368" y="820888"/>
            <a:ext cx="7886700" cy="1325563"/>
          </a:xfrm>
        </p:spPr>
        <p:txBody>
          <a:bodyPr>
            <a:normAutofit/>
          </a:bodyPr>
          <a:lstStyle/>
          <a:p>
            <a:r>
              <a:rPr lang="en-US" sz="2200" kern="1800" spc="300" dirty="0" smtClean="0">
                <a:solidFill>
                  <a:srgbClr val="FA4B09"/>
                </a:solidFill>
                <a:latin typeface="Copperplate Gothic Bold" panose="020E0705020206020404" pitchFamily="34" charset="0"/>
              </a:rPr>
              <a:t>Auburn Athletics Stadium Wide Alcohol Sales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465931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79814" y="1234885"/>
            <a:ext cx="8596969" cy="862095"/>
          </a:xfrm>
        </p:spPr>
        <p:txBody>
          <a:bodyPr>
            <a:normAutofit/>
          </a:bodyPr>
          <a:lstStyle/>
          <a:p>
            <a:r>
              <a:rPr lang="en-US" sz="2200" kern="1800" spc="300" dirty="0" smtClean="0">
                <a:solidFill>
                  <a:srgbClr val="FA4B09"/>
                </a:solidFill>
                <a:latin typeface="Copperplate Gothic Bold" panose="020E0705020206020404" pitchFamily="34" charset="0"/>
                <a:cs typeface="Futura Book"/>
              </a:rPr>
              <a:t>Next Steps: </a:t>
            </a:r>
            <a:endParaRPr lang="en-US" sz="2200" kern="1800" spc="300" dirty="0">
              <a:solidFill>
                <a:srgbClr val="FA4B09"/>
              </a:solidFill>
              <a:latin typeface="Copperplate Gothic Bold" panose="020E0705020206020404" pitchFamily="34" charset="0"/>
              <a:cs typeface="Futura Book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71540" y="6121753"/>
            <a:ext cx="8772460" cy="753832"/>
            <a:chOff x="371539" y="6104168"/>
            <a:chExt cx="8772460" cy="753832"/>
          </a:xfrm>
        </p:grpSpPr>
        <p:sp>
          <p:nvSpPr>
            <p:cNvPr id="7" name="Rectangle 6"/>
            <p:cNvSpPr/>
            <p:nvPr/>
          </p:nvSpPr>
          <p:spPr>
            <a:xfrm>
              <a:off x="7155737" y="6692900"/>
              <a:ext cx="1988262" cy="165100"/>
            </a:xfrm>
            <a:prstGeom prst="rect">
              <a:avLst/>
            </a:prstGeom>
            <a:solidFill>
              <a:srgbClr val="FF3300">
                <a:alpha val="83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 flipH="1">
              <a:off x="371539" y="6443150"/>
              <a:ext cx="420046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>
                  <a:solidFill>
                    <a:schemeClr val="bg1">
                      <a:lumMod val="50000"/>
                    </a:schemeClr>
                  </a:solidFill>
                </a:rPr>
                <a:t>I Believe in Auburn and Love It!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452442" y="6443150"/>
              <a:ext cx="6445792" cy="0"/>
            </a:xfrm>
            <a:prstGeom prst="line">
              <a:avLst/>
            </a:prstGeom>
            <a:ln>
              <a:solidFill>
                <a:schemeClr val="bg1">
                  <a:lumMod val="50000"/>
                  <a:alpha val="42000"/>
                </a:schemeClr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pic>
          <p:nvPicPr>
            <p:cNvPr id="8" name="Picture 7" descr="AUlogo_Primary_2c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9868" y="6104168"/>
              <a:ext cx="616172" cy="543258"/>
            </a:xfrm>
            <a:prstGeom prst="rect">
              <a:avLst/>
            </a:prstGeom>
          </p:spPr>
        </p:pic>
      </p:grpSp>
      <p:sp>
        <p:nvSpPr>
          <p:cNvPr id="24" name="Title 1"/>
          <p:cNvSpPr txBox="1">
            <a:spLocks/>
          </p:cNvSpPr>
          <p:nvPr/>
        </p:nvSpPr>
        <p:spPr>
          <a:xfrm>
            <a:off x="5967218" y="6496787"/>
            <a:ext cx="1650925" cy="5812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800" kern="1800" spc="300" dirty="0">
              <a:solidFill>
                <a:srgbClr val="FA4B09"/>
              </a:solidFill>
              <a:latin typeface="Copperplate Gothic Bold" panose="020E0705020206020404" pitchFamily="34" charset="0"/>
              <a:cs typeface="Futura Book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11793" y="2467114"/>
            <a:ext cx="8054248" cy="2484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2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Communication, Outreach &amp; Research</a:t>
            </a:r>
          </a:p>
          <a:p>
            <a:pPr marL="1257300" marR="0" lvl="2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Seeking Input and Feedback from Key Stakeholders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marR="0" lvl="2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 Football Postseason Fan Survey</a:t>
            </a:r>
          </a:p>
          <a:p>
            <a:pPr marL="1257300" marR="0" lvl="2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Harbert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College of Business MBA Consulting Class</a:t>
            </a:r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257300" marR="0" lvl="2" indent="-34290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Internal Athletics Committee</a:t>
            </a:r>
          </a:p>
          <a:p>
            <a:pPr marR="0"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611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147394" y="1407216"/>
            <a:ext cx="8596969" cy="862095"/>
          </a:xfrm>
        </p:spPr>
        <p:txBody>
          <a:bodyPr>
            <a:normAutofit/>
          </a:bodyPr>
          <a:lstStyle/>
          <a:p>
            <a:r>
              <a:rPr lang="en-US" sz="4000" kern="1800" spc="300" dirty="0" smtClean="0">
                <a:solidFill>
                  <a:srgbClr val="FA4B09"/>
                </a:solidFill>
                <a:latin typeface="Copperplate Gothic Bold" panose="020E0705020206020404" pitchFamily="34" charset="0"/>
                <a:cs typeface="Futura Book"/>
              </a:rPr>
              <a:t>Questions?</a:t>
            </a:r>
            <a:endParaRPr lang="en-US" sz="4000" kern="1800" spc="300" dirty="0">
              <a:solidFill>
                <a:srgbClr val="FA4B09"/>
              </a:solidFill>
              <a:latin typeface="Copperplate Gothic Bold" panose="020E0705020206020404" pitchFamily="34" charset="0"/>
              <a:cs typeface="Futura Book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71540" y="6119871"/>
            <a:ext cx="8772460" cy="753832"/>
            <a:chOff x="371539" y="6104168"/>
            <a:chExt cx="8772460" cy="753832"/>
          </a:xfrm>
        </p:grpSpPr>
        <p:sp>
          <p:nvSpPr>
            <p:cNvPr id="7" name="Rectangle 6"/>
            <p:cNvSpPr/>
            <p:nvPr/>
          </p:nvSpPr>
          <p:spPr>
            <a:xfrm>
              <a:off x="7155737" y="6692900"/>
              <a:ext cx="1988262" cy="165100"/>
            </a:xfrm>
            <a:prstGeom prst="rect">
              <a:avLst/>
            </a:prstGeom>
            <a:solidFill>
              <a:srgbClr val="FF3300">
                <a:alpha val="83000"/>
              </a:srgb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TextBox 9"/>
            <p:cNvSpPr txBox="1"/>
            <p:nvPr/>
          </p:nvSpPr>
          <p:spPr>
            <a:xfrm flipH="1">
              <a:off x="371539" y="6443150"/>
              <a:ext cx="420046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i="1" dirty="0">
                  <a:solidFill>
                    <a:schemeClr val="bg1">
                      <a:lumMod val="50000"/>
                    </a:schemeClr>
                  </a:solidFill>
                </a:rPr>
                <a:t>I Believe in Auburn and Love It!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452442" y="6443150"/>
              <a:ext cx="6445792" cy="0"/>
            </a:xfrm>
            <a:prstGeom prst="line">
              <a:avLst/>
            </a:prstGeom>
            <a:ln>
              <a:solidFill>
                <a:schemeClr val="bg1">
                  <a:lumMod val="50000"/>
                  <a:alpha val="42000"/>
                </a:schemeClr>
              </a:solidFill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pic>
          <p:nvPicPr>
            <p:cNvPr id="8" name="Picture 7" descr="AUlogo_Primary_2c.pn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9868" y="6104168"/>
              <a:ext cx="616172" cy="543258"/>
            </a:xfrm>
            <a:prstGeom prst="rect">
              <a:avLst/>
            </a:prstGeom>
          </p:spPr>
        </p:pic>
      </p:grpSp>
      <p:sp>
        <p:nvSpPr>
          <p:cNvPr id="24" name="Title 1"/>
          <p:cNvSpPr txBox="1">
            <a:spLocks/>
          </p:cNvSpPr>
          <p:nvPr/>
        </p:nvSpPr>
        <p:spPr>
          <a:xfrm>
            <a:off x="5967218" y="6496787"/>
            <a:ext cx="1650925" cy="5812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800" kern="1800" spc="300" dirty="0">
              <a:solidFill>
                <a:srgbClr val="FA4B09"/>
              </a:solidFill>
              <a:latin typeface="Copperplate Gothic Bold" panose="020E0705020206020404" pitchFamily="34" charset="0"/>
              <a:cs typeface="Futura Book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03707" y="1282379"/>
            <a:ext cx="8054248" cy="3440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03707" y="3075434"/>
            <a:ext cx="8054248" cy="1541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Evin Beck</a:t>
            </a:r>
          </a:p>
          <a:p>
            <a:pPr marR="0"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Associate Athletics Director for External Relations</a:t>
            </a:r>
          </a:p>
          <a:p>
            <a:pPr marR="0"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334-703-4918</a:t>
            </a:r>
          </a:p>
          <a:p>
            <a:pPr marR="0" lvl="2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evin.beck@auburn.edu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996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16337</TotalTime>
  <Words>333</Words>
  <Application>Microsoft Office PowerPoint</Application>
  <PresentationFormat>On-screen Show (4:3)</PresentationFormat>
  <Paragraphs>60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Copperplate Gothic Bold</vt:lpstr>
      <vt:lpstr>Futura Book</vt:lpstr>
      <vt:lpstr>Times New Roman</vt:lpstr>
      <vt:lpstr>Office Theme</vt:lpstr>
      <vt:lpstr>Auburn Athletics Stadium Wide Alcohol Sales </vt:lpstr>
      <vt:lpstr>SEC Alcohol Policy</vt:lpstr>
      <vt:lpstr>Power 5 – Football Stadium Wide Alcohol Sales </vt:lpstr>
      <vt:lpstr>Auburn Athletics Stadium Wide Alcohol Sales</vt:lpstr>
      <vt:lpstr>Next Steps: </vt:lpstr>
      <vt:lpstr>Questions?</vt:lpstr>
    </vt:vector>
  </TitlesOfParts>
  <Company>Auburn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Athletics Facilities Master Plan</dc:title>
  <dc:creator>Caroline Cahill</dc:creator>
  <cp:lastModifiedBy>Evin Beck</cp:lastModifiedBy>
  <cp:revision>97</cp:revision>
  <dcterms:created xsi:type="dcterms:W3CDTF">2018-07-11T17:40:56Z</dcterms:created>
  <dcterms:modified xsi:type="dcterms:W3CDTF">2019-11-08T19:49:49Z</dcterms:modified>
</cp:coreProperties>
</file>