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handoutMasterIdLst>
    <p:handoutMasterId r:id="rId12"/>
  </p:handoutMasterIdLst>
  <p:sldIdLst>
    <p:sldId id="256" r:id="rId2"/>
    <p:sldId id="279" r:id="rId3"/>
    <p:sldId id="291" r:id="rId4"/>
    <p:sldId id="341" r:id="rId5"/>
    <p:sldId id="323" r:id="rId6"/>
    <p:sldId id="342" r:id="rId7"/>
    <p:sldId id="343" r:id="rId8"/>
    <p:sldId id="345" r:id="rId9"/>
    <p:sldId id="344" r:id="rId10"/>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F212116-9459-47F6-8CBC-B9248D0D0B41}">
          <p14:sldIdLst>
            <p14:sldId id="256"/>
            <p14:sldId id="279"/>
            <p14:sldId id="291"/>
            <p14:sldId id="341"/>
            <p14:sldId id="323"/>
            <p14:sldId id="342"/>
            <p14:sldId id="343"/>
            <p14:sldId id="345"/>
            <p14:sldId id="34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14E"/>
    <a:srgbClr val="002060"/>
    <a:srgbClr val="D35729"/>
    <a:srgbClr val="D35711"/>
    <a:srgbClr val="35457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1"/>
    <p:restoredTop sz="76744" autoAdjust="0"/>
  </p:normalViewPr>
  <p:slideViewPr>
    <p:cSldViewPr snapToObjects="1">
      <p:cViewPr varScale="1">
        <p:scale>
          <a:sx n="95" d="100"/>
          <a:sy n="95" d="100"/>
        </p:scale>
        <p:origin x="224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9F79E5-FEC6-47EA-90F9-DF8FB8F6158C}"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en-US"/>
        </a:p>
      </dgm:t>
    </dgm:pt>
    <dgm:pt modelId="{BF7A107D-01E5-427E-A2CF-2779974487DB}">
      <dgm:prSet phldrT="[Text]" custT="1"/>
      <dgm:spPr/>
      <dgm:t>
        <a:bodyPr/>
        <a:lstStyle/>
        <a:p>
          <a:r>
            <a:rPr lang="en-US" sz="1000" dirty="0" smtClean="0"/>
            <a:t>Student Success and Diversify Enrollment</a:t>
          </a:r>
          <a:endParaRPr lang="en-US" sz="1000" dirty="0"/>
        </a:p>
      </dgm:t>
    </dgm:pt>
    <dgm:pt modelId="{8950168C-FA44-4A2F-906A-FEAAAB52BAFC}" type="parTrans" cxnId="{274B914B-F1C7-49F6-918F-05E102B45495}">
      <dgm:prSet/>
      <dgm:spPr/>
      <dgm:t>
        <a:bodyPr/>
        <a:lstStyle/>
        <a:p>
          <a:endParaRPr lang="en-US"/>
        </a:p>
      </dgm:t>
    </dgm:pt>
    <dgm:pt modelId="{AB4FF530-A805-466B-A6A6-6071CC912852}" type="sibTrans" cxnId="{274B914B-F1C7-49F6-918F-05E102B45495}">
      <dgm:prSet/>
      <dgm:spPr/>
      <dgm:t>
        <a:bodyPr/>
        <a:lstStyle/>
        <a:p>
          <a:endParaRPr lang="en-US"/>
        </a:p>
      </dgm:t>
    </dgm:pt>
    <dgm:pt modelId="{8E28E23F-EC58-4164-87C8-DC4C8C89657A}">
      <dgm:prSet phldrT="[Text]" custT="1"/>
      <dgm:spPr/>
      <dgm:t>
        <a:bodyPr/>
        <a:lstStyle/>
        <a:p>
          <a:r>
            <a:rPr lang="en-US" sz="1000" dirty="0" smtClean="0"/>
            <a:t>Faculty Excellence &amp; AU Reputation</a:t>
          </a:r>
          <a:endParaRPr lang="en-US" sz="1000" dirty="0"/>
        </a:p>
      </dgm:t>
    </dgm:pt>
    <dgm:pt modelId="{FAAFD0B0-9370-46B4-99D7-7E5EE7877B87}" type="parTrans" cxnId="{57CD37C3-940D-4846-B0B8-5ED9291D0266}">
      <dgm:prSet/>
      <dgm:spPr/>
      <dgm:t>
        <a:bodyPr/>
        <a:lstStyle/>
        <a:p>
          <a:endParaRPr lang="en-US"/>
        </a:p>
      </dgm:t>
    </dgm:pt>
    <dgm:pt modelId="{6BB0A9A8-1D3A-44C6-AF19-3F601FB85076}" type="sibTrans" cxnId="{57CD37C3-940D-4846-B0B8-5ED9291D0266}">
      <dgm:prSet/>
      <dgm:spPr/>
      <dgm:t>
        <a:bodyPr/>
        <a:lstStyle/>
        <a:p>
          <a:endParaRPr lang="en-US"/>
        </a:p>
      </dgm:t>
    </dgm:pt>
    <dgm:pt modelId="{2AF7FE5A-A78D-4A1D-BF98-A52A3D9F1F71}">
      <dgm:prSet phldrT="[Text]" custT="1"/>
      <dgm:spPr/>
      <dgm:t>
        <a:bodyPr/>
        <a:lstStyle/>
        <a:p>
          <a:r>
            <a:rPr lang="en-US" sz="1000" dirty="0" smtClean="0"/>
            <a:t>Research, </a:t>
          </a:r>
          <a:r>
            <a:rPr lang="en-US" sz="1050" dirty="0" smtClean="0"/>
            <a:t>Scholarship</a:t>
          </a:r>
          <a:r>
            <a:rPr lang="en-US" sz="1000" dirty="0" smtClean="0"/>
            <a:t>, &amp; Creative Work</a:t>
          </a:r>
          <a:endParaRPr lang="en-US" sz="1000" dirty="0"/>
        </a:p>
      </dgm:t>
    </dgm:pt>
    <dgm:pt modelId="{E2EE7AD7-1E2F-4CF7-A2FF-1C35401BBEE9}" type="parTrans" cxnId="{4478B098-B392-44A6-97AA-B14A89318506}">
      <dgm:prSet/>
      <dgm:spPr/>
      <dgm:t>
        <a:bodyPr/>
        <a:lstStyle/>
        <a:p>
          <a:endParaRPr lang="en-US"/>
        </a:p>
      </dgm:t>
    </dgm:pt>
    <dgm:pt modelId="{D2C9431B-62FA-4CB4-9D1D-09509E530EB0}" type="sibTrans" cxnId="{4478B098-B392-44A6-97AA-B14A89318506}">
      <dgm:prSet/>
      <dgm:spPr/>
      <dgm:t>
        <a:bodyPr/>
        <a:lstStyle/>
        <a:p>
          <a:endParaRPr lang="en-US"/>
        </a:p>
      </dgm:t>
    </dgm:pt>
    <dgm:pt modelId="{6385F9B2-40F6-4E9D-A9CA-D4F2CA93E663}">
      <dgm:prSet phldrT="[Text]" custT="1"/>
      <dgm:spPr/>
      <dgm:t>
        <a:bodyPr/>
        <a:lstStyle/>
        <a:p>
          <a:r>
            <a:rPr lang="en-US" sz="1000" dirty="0" smtClean="0"/>
            <a:t>Public Engagement</a:t>
          </a:r>
          <a:endParaRPr lang="en-US" sz="1000" dirty="0"/>
        </a:p>
      </dgm:t>
    </dgm:pt>
    <dgm:pt modelId="{0733CEFC-1857-4F23-A02B-B8E1A5BBDB05}" type="parTrans" cxnId="{9A04BE19-D687-48C4-B17C-DDDEBAF44160}">
      <dgm:prSet/>
      <dgm:spPr/>
      <dgm:t>
        <a:bodyPr/>
        <a:lstStyle/>
        <a:p>
          <a:endParaRPr lang="en-US"/>
        </a:p>
      </dgm:t>
    </dgm:pt>
    <dgm:pt modelId="{8DAFA20B-BA45-49BE-8040-8A1D9093ECAE}" type="sibTrans" cxnId="{9A04BE19-D687-48C4-B17C-DDDEBAF44160}">
      <dgm:prSet/>
      <dgm:spPr/>
      <dgm:t>
        <a:bodyPr/>
        <a:lstStyle/>
        <a:p>
          <a:endParaRPr lang="en-US"/>
        </a:p>
      </dgm:t>
    </dgm:pt>
    <dgm:pt modelId="{FC60825F-7CD0-4A10-949F-020256541BCD}">
      <dgm:prSet phldrT="[Text]" custT="1"/>
      <dgm:spPr/>
      <dgm:t>
        <a:bodyPr/>
        <a:lstStyle/>
        <a:p>
          <a:r>
            <a:rPr lang="en-US" sz="1000" dirty="0" smtClean="0"/>
            <a:t>Focus Resources</a:t>
          </a:r>
          <a:endParaRPr lang="en-US" sz="1000" dirty="0"/>
        </a:p>
      </dgm:t>
    </dgm:pt>
    <dgm:pt modelId="{A1CFA7E1-4EFC-4D44-8E51-84D19D8F4C59}" type="parTrans" cxnId="{77949DB3-89D8-4918-92D2-3A9975CDBCBF}">
      <dgm:prSet/>
      <dgm:spPr/>
      <dgm:t>
        <a:bodyPr/>
        <a:lstStyle/>
        <a:p>
          <a:endParaRPr lang="en-US"/>
        </a:p>
      </dgm:t>
    </dgm:pt>
    <dgm:pt modelId="{632F61A9-9E92-455E-924A-7C79293B2612}" type="sibTrans" cxnId="{77949DB3-89D8-4918-92D2-3A9975CDBCBF}">
      <dgm:prSet/>
      <dgm:spPr/>
      <dgm:t>
        <a:bodyPr/>
        <a:lstStyle/>
        <a:p>
          <a:endParaRPr lang="en-US"/>
        </a:p>
      </dgm:t>
    </dgm:pt>
    <dgm:pt modelId="{AA2A52C2-F1CD-48B4-BDEC-A7B88E7B2F23}" type="pres">
      <dgm:prSet presAssocID="{399F79E5-FEC6-47EA-90F9-DF8FB8F6158C}" presName="Name0" presStyleCnt="0">
        <dgm:presLayoutVars>
          <dgm:chMax val="7"/>
          <dgm:chPref val="7"/>
          <dgm:dir/>
          <dgm:animLvl val="lvl"/>
        </dgm:presLayoutVars>
      </dgm:prSet>
      <dgm:spPr/>
      <dgm:t>
        <a:bodyPr/>
        <a:lstStyle/>
        <a:p>
          <a:endParaRPr lang="en-US"/>
        </a:p>
      </dgm:t>
    </dgm:pt>
    <dgm:pt modelId="{9CD8283B-797B-4AC1-B6A2-8C5E55C09596}" type="pres">
      <dgm:prSet presAssocID="{BF7A107D-01E5-427E-A2CF-2779974487DB}" presName="Accent1" presStyleCnt="0"/>
      <dgm:spPr/>
    </dgm:pt>
    <dgm:pt modelId="{CF43A9C2-E6A3-4D3C-8F7F-87181043616E}" type="pres">
      <dgm:prSet presAssocID="{BF7A107D-01E5-427E-A2CF-2779974487DB}" presName="Accent" presStyleLbl="node1" presStyleIdx="0" presStyleCnt="5"/>
      <dgm:spPr/>
    </dgm:pt>
    <dgm:pt modelId="{A51D5422-AF6E-4CEF-BE62-080604C5E800}" type="pres">
      <dgm:prSet presAssocID="{BF7A107D-01E5-427E-A2CF-2779974487DB}" presName="Parent1" presStyleLbl="revTx" presStyleIdx="0" presStyleCnt="5" custLinFactNeighborX="2147" custLinFactNeighborY="-30349">
        <dgm:presLayoutVars>
          <dgm:chMax val="1"/>
          <dgm:chPref val="1"/>
          <dgm:bulletEnabled val="1"/>
        </dgm:presLayoutVars>
      </dgm:prSet>
      <dgm:spPr/>
      <dgm:t>
        <a:bodyPr/>
        <a:lstStyle/>
        <a:p>
          <a:endParaRPr lang="en-US"/>
        </a:p>
      </dgm:t>
    </dgm:pt>
    <dgm:pt modelId="{9686AD38-CD0E-4C8E-8EAF-CCB00E1AD08F}" type="pres">
      <dgm:prSet presAssocID="{8E28E23F-EC58-4164-87C8-DC4C8C89657A}" presName="Accent2" presStyleCnt="0"/>
      <dgm:spPr/>
    </dgm:pt>
    <dgm:pt modelId="{328D8E7D-1506-419F-BB26-F22BA100AC55}" type="pres">
      <dgm:prSet presAssocID="{8E28E23F-EC58-4164-87C8-DC4C8C89657A}" presName="Accent" presStyleLbl="node1" presStyleIdx="1" presStyleCnt="5"/>
      <dgm:spPr/>
    </dgm:pt>
    <dgm:pt modelId="{45A19E83-39F2-413A-9461-B28B75BBA93A}" type="pres">
      <dgm:prSet presAssocID="{8E28E23F-EC58-4164-87C8-DC4C8C89657A}" presName="Parent2" presStyleLbl="revTx" presStyleIdx="1" presStyleCnt="5" custLinFactNeighborX="-1268" custLinFactNeighborY="-29417">
        <dgm:presLayoutVars>
          <dgm:chMax val="1"/>
          <dgm:chPref val="1"/>
          <dgm:bulletEnabled val="1"/>
        </dgm:presLayoutVars>
      </dgm:prSet>
      <dgm:spPr/>
      <dgm:t>
        <a:bodyPr/>
        <a:lstStyle/>
        <a:p>
          <a:endParaRPr lang="en-US"/>
        </a:p>
      </dgm:t>
    </dgm:pt>
    <dgm:pt modelId="{8EF95E7D-1D84-486F-89C3-8492F49B4554}" type="pres">
      <dgm:prSet presAssocID="{2AF7FE5A-A78D-4A1D-BF98-A52A3D9F1F71}" presName="Accent3" presStyleCnt="0"/>
      <dgm:spPr/>
    </dgm:pt>
    <dgm:pt modelId="{3A7AD70A-CA55-4E7B-BD27-C1576604D891}" type="pres">
      <dgm:prSet presAssocID="{2AF7FE5A-A78D-4A1D-BF98-A52A3D9F1F71}" presName="Accent" presStyleLbl="node1" presStyleIdx="2" presStyleCnt="5"/>
      <dgm:spPr/>
    </dgm:pt>
    <dgm:pt modelId="{D25CF48E-2353-4078-A258-9868C366A66E}" type="pres">
      <dgm:prSet presAssocID="{2AF7FE5A-A78D-4A1D-BF98-A52A3D9F1F71}" presName="Parent3" presStyleLbl="revTx" presStyleIdx="2" presStyleCnt="5">
        <dgm:presLayoutVars>
          <dgm:chMax val="1"/>
          <dgm:chPref val="1"/>
          <dgm:bulletEnabled val="1"/>
        </dgm:presLayoutVars>
      </dgm:prSet>
      <dgm:spPr/>
      <dgm:t>
        <a:bodyPr/>
        <a:lstStyle/>
        <a:p>
          <a:endParaRPr lang="en-US"/>
        </a:p>
      </dgm:t>
    </dgm:pt>
    <dgm:pt modelId="{4310252E-E5C8-4CBB-8D5F-2CDBD4358F8C}" type="pres">
      <dgm:prSet presAssocID="{6385F9B2-40F6-4E9D-A9CA-D4F2CA93E663}" presName="Accent4" presStyleCnt="0"/>
      <dgm:spPr/>
    </dgm:pt>
    <dgm:pt modelId="{1139C309-904E-4041-BE0F-1955EE044FB9}" type="pres">
      <dgm:prSet presAssocID="{6385F9B2-40F6-4E9D-A9CA-D4F2CA93E663}" presName="Accent" presStyleLbl="node1" presStyleIdx="3" presStyleCnt="5"/>
      <dgm:spPr/>
    </dgm:pt>
    <dgm:pt modelId="{DAB80C01-E1A2-4C12-826B-AF865D98BFF6}" type="pres">
      <dgm:prSet presAssocID="{6385F9B2-40F6-4E9D-A9CA-D4F2CA93E663}" presName="Parent4" presStyleLbl="revTx" presStyleIdx="3" presStyleCnt="5">
        <dgm:presLayoutVars>
          <dgm:chMax val="1"/>
          <dgm:chPref val="1"/>
          <dgm:bulletEnabled val="1"/>
        </dgm:presLayoutVars>
      </dgm:prSet>
      <dgm:spPr/>
      <dgm:t>
        <a:bodyPr/>
        <a:lstStyle/>
        <a:p>
          <a:endParaRPr lang="en-US"/>
        </a:p>
      </dgm:t>
    </dgm:pt>
    <dgm:pt modelId="{B85A4129-DA14-42E0-81F0-3ED17FD8FDE9}" type="pres">
      <dgm:prSet presAssocID="{FC60825F-7CD0-4A10-949F-020256541BCD}" presName="Accent5" presStyleCnt="0"/>
      <dgm:spPr/>
    </dgm:pt>
    <dgm:pt modelId="{5CC9DB62-B21F-4B8C-B5A1-B8FDB3491883}" type="pres">
      <dgm:prSet presAssocID="{FC60825F-7CD0-4A10-949F-020256541BCD}" presName="Accent" presStyleLbl="node1" presStyleIdx="4" presStyleCnt="5"/>
      <dgm:spPr/>
    </dgm:pt>
    <dgm:pt modelId="{D9FE203C-6100-4DAF-BDA9-E1443DBED30A}" type="pres">
      <dgm:prSet presAssocID="{FC60825F-7CD0-4A10-949F-020256541BCD}" presName="Parent5" presStyleLbl="revTx" presStyleIdx="4" presStyleCnt="5">
        <dgm:presLayoutVars>
          <dgm:chMax val="1"/>
          <dgm:chPref val="1"/>
          <dgm:bulletEnabled val="1"/>
        </dgm:presLayoutVars>
      </dgm:prSet>
      <dgm:spPr/>
      <dgm:t>
        <a:bodyPr/>
        <a:lstStyle/>
        <a:p>
          <a:endParaRPr lang="en-US"/>
        </a:p>
      </dgm:t>
    </dgm:pt>
  </dgm:ptLst>
  <dgm:cxnLst>
    <dgm:cxn modelId="{B2FC0F66-7A8C-4488-8A71-B4E3F5AE55E7}" type="presOf" srcId="{FC60825F-7CD0-4A10-949F-020256541BCD}" destId="{D9FE203C-6100-4DAF-BDA9-E1443DBED30A}" srcOrd="0" destOrd="0" presId="urn:microsoft.com/office/officeart/2009/layout/CircleArrowProcess"/>
    <dgm:cxn modelId="{18DA4E2C-8365-4333-ADE6-B4DF95228C0E}" type="presOf" srcId="{6385F9B2-40F6-4E9D-A9CA-D4F2CA93E663}" destId="{DAB80C01-E1A2-4C12-826B-AF865D98BFF6}" srcOrd="0" destOrd="0" presId="urn:microsoft.com/office/officeart/2009/layout/CircleArrowProcess"/>
    <dgm:cxn modelId="{804BBBCD-63DB-4FA5-ABF5-4EEC95D4EFB4}" type="presOf" srcId="{399F79E5-FEC6-47EA-90F9-DF8FB8F6158C}" destId="{AA2A52C2-F1CD-48B4-BDEC-A7B88E7B2F23}" srcOrd="0" destOrd="0" presId="urn:microsoft.com/office/officeart/2009/layout/CircleArrowProcess"/>
    <dgm:cxn modelId="{9A04BE19-D687-48C4-B17C-DDDEBAF44160}" srcId="{399F79E5-FEC6-47EA-90F9-DF8FB8F6158C}" destId="{6385F9B2-40F6-4E9D-A9CA-D4F2CA93E663}" srcOrd="3" destOrd="0" parTransId="{0733CEFC-1857-4F23-A02B-B8E1A5BBDB05}" sibTransId="{8DAFA20B-BA45-49BE-8040-8A1D9093ECAE}"/>
    <dgm:cxn modelId="{77949DB3-89D8-4918-92D2-3A9975CDBCBF}" srcId="{399F79E5-FEC6-47EA-90F9-DF8FB8F6158C}" destId="{FC60825F-7CD0-4A10-949F-020256541BCD}" srcOrd="4" destOrd="0" parTransId="{A1CFA7E1-4EFC-4D44-8E51-84D19D8F4C59}" sibTransId="{632F61A9-9E92-455E-924A-7C79293B2612}"/>
    <dgm:cxn modelId="{2EFD41F0-ADCD-4FDF-800F-6CB23E62513C}" type="presOf" srcId="{8E28E23F-EC58-4164-87C8-DC4C8C89657A}" destId="{45A19E83-39F2-413A-9461-B28B75BBA93A}" srcOrd="0" destOrd="0" presId="urn:microsoft.com/office/officeart/2009/layout/CircleArrowProcess"/>
    <dgm:cxn modelId="{274B914B-F1C7-49F6-918F-05E102B45495}" srcId="{399F79E5-FEC6-47EA-90F9-DF8FB8F6158C}" destId="{BF7A107D-01E5-427E-A2CF-2779974487DB}" srcOrd="0" destOrd="0" parTransId="{8950168C-FA44-4A2F-906A-FEAAAB52BAFC}" sibTransId="{AB4FF530-A805-466B-A6A6-6071CC912852}"/>
    <dgm:cxn modelId="{4478B098-B392-44A6-97AA-B14A89318506}" srcId="{399F79E5-FEC6-47EA-90F9-DF8FB8F6158C}" destId="{2AF7FE5A-A78D-4A1D-BF98-A52A3D9F1F71}" srcOrd="2" destOrd="0" parTransId="{E2EE7AD7-1E2F-4CF7-A2FF-1C35401BBEE9}" sibTransId="{D2C9431B-62FA-4CB4-9D1D-09509E530EB0}"/>
    <dgm:cxn modelId="{57CD37C3-940D-4846-B0B8-5ED9291D0266}" srcId="{399F79E5-FEC6-47EA-90F9-DF8FB8F6158C}" destId="{8E28E23F-EC58-4164-87C8-DC4C8C89657A}" srcOrd="1" destOrd="0" parTransId="{FAAFD0B0-9370-46B4-99D7-7E5EE7877B87}" sibTransId="{6BB0A9A8-1D3A-44C6-AF19-3F601FB85076}"/>
    <dgm:cxn modelId="{1606A381-2B0C-4B1A-A481-0E76533ECCE5}" type="presOf" srcId="{2AF7FE5A-A78D-4A1D-BF98-A52A3D9F1F71}" destId="{D25CF48E-2353-4078-A258-9868C366A66E}" srcOrd="0" destOrd="0" presId="urn:microsoft.com/office/officeart/2009/layout/CircleArrowProcess"/>
    <dgm:cxn modelId="{F6CF6382-EA9C-48AC-B32C-150EAF9262A4}" type="presOf" srcId="{BF7A107D-01E5-427E-A2CF-2779974487DB}" destId="{A51D5422-AF6E-4CEF-BE62-080604C5E800}" srcOrd="0" destOrd="0" presId="urn:microsoft.com/office/officeart/2009/layout/CircleArrowProcess"/>
    <dgm:cxn modelId="{1BBD64CE-0BA5-4824-A61A-0D0F4D063EEC}" type="presParOf" srcId="{AA2A52C2-F1CD-48B4-BDEC-A7B88E7B2F23}" destId="{9CD8283B-797B-4AC1-B6A2-8C5E55C09596}" srcOrd="0" destOrd="0" presId="urn:microsoft.com/office/officeart/2009/layout/CircleArrowProcess"/>
    <dgm:cxn modelId="{01F16DAA-E89C-4FDC-B59F-4B8D697C7AA2}" type="presParOf" srcId="{9CD8283B-797B-4AC1-B6A2-8C5E55C09596}" destId="{CF43A9C2-E6A3-4D3C-8F7F-87181043616E}" srcOrd="0" destOrd="0" presId="urn:microsoft.com/office/officeart/2009/layout/CircleArrowProcess"/>
    <dgm:cxn modelId="{B19C8C80-95FE-4B0B-B259-1CB3C9002C0D}" type="presParOf" srcId="{AA2A52C2-F1CD-48B4-BDEC-A7B88E7B2F23}" destId="{A51D5422-AF6E-4CEF-BE62-080604C5E800}" srcOrd="1" destOrd="0" presId="urn:microsoft.com/office/officeart/2009/layout/CircleArrowProcess"/>
    <dgm:cxn modelId="{B6EA1B98-B8AD-41F2-857D-AB983F503E6F}" type="presParOf" srcId="{AA2A52C2-F1CD-48B4-BDEC-A7B88E7B2F23}" destId="{9686AD38-CD0E-4C8E-8EAF-CCB00E1AD08F}" srcOrd="2" destOrd="0" presId="urn:microsoft.com/office/officeart/2009/layout/CircleArrowProcess"/>
    <dgm:cxn modelId="{2E31A97E-2E8E-4FE8-9008-58B13E9033A8}" type="presParOf" srcId="{9686AD38-CD0E-4C8E-8EAF-CCB00E1AD08F}" destId="{328D8E7D-1506-419F-BB26-F22BA100AC55}" srcOrd="0" destOrd="0" presId="urn:microsoft.com/office/officeart/2009/layout/CircleArrowProcess"/>
    <dgm:cxn modelId="{A7E2E867-1A74-4E0C-9265-49D160485DC7}" type="presParOf" srcId="{AA2A52C2-F1CD-48B4-BDEC-A7B88E7B2F23}" destId="{45A19E83-39F2-413A-9461-B28B75BBA93A}" srcOrd="3" destOrd="0" presId="urn:microsoft.com/office/officeart/2009/layout/CircleArrowProcess"/>
    <dgm:cxn modelId="{ECB8D03C-A987-4D94-999F-86F65506D423}" type="presParOf" srcId="{AA2A52C2-F1CD-48B4-BDEC-A7B88E7B2F23}" destId="{8EF95E7D-1D84-486F-89C3-8492F49B4554}" srcOrd="4" destOrd="0" presId="urn:microsoft.com/office/officeart/2009/layout/CircleArrowProcess"/>
    <dgm:cxn modelId="{7F8675AB-BB65-4C68-8B7A-37C2FE416471}" type="presParOf" srcId="{8EF95E7D-1D84-486F-89C3-8492F49B4554}" destId="{3A7AD70A-CA55-4E7B-BD27-C1576604D891}" srcOrd="0" destOrd="0" presId="urn:microsoft.com/office/officeart/2009/layout/CircleArrowProcess"/>
    <dgm:cxn modelId="{15B24EEF-C857-4722-9E32-C31680CAFBBA}" type="presParOf" srcId="{AA2A52C2-F1CD-48B4-BDEC-A7B88E7B2F23}" destId="{D25CF48E-2353-4078-A258-9868C366A66E}" srcOrd="5" destOrd="0" presId="urn:microsoft.com/office/officeart/2009/layout/CircleArrowProcess"/>
    <dgm:cxn modelId="{CB1C9FF4-BD00-469D-A061-29925872C5C7}" type="presParOf" srcId="{AA2A52C2-F1CD-48B4-BDEC-A7B88E7B2F23}" destId="{4310252E-E5C8-4CBB-8D5F-2CDBD4358F8C}" srcOrd="6" destOrd="0" presId="urn:microsoft.com/office/officeart/2009/layout/CircleArrowProcess"/>
    <dgm:cxn modelId="{D7FE4A53-2911-4ED9-9B30-A91243270EBF}" type="presParOf" srcId="{4310252E-E5C8-4CBB-8D5F-2CDBD4358F8C}" destId="{1139C309-904E-4041-BE0F-1955EE044FB9}" srcOrd="0" destOrd="0" presId="urn:microsoft.com/office/officeart/2009/layout/CircleArrowProcess"/>
    <dgm:cxn modelId="{CAEAACA0-9F56-45E5-9A8A-B868184B6081}" type="presParOf" srcId="{AA2A52C2-F1CD-48B4-BDEC-A7B88E7B2F23}" destId="{DAB80C01-E1A2-4C12-826B-AF865D98BFF6}" srcOrd="7" destOrd="0" presId="urn:microsoft.com/office/officeart/2009/layout/CircleArrowProcess"/>
    <dgm:cxn modelId="{31682A6D-E1C5-4D11-92EC-8F65874AD93C}" type="presParOf" srcId="{AA2A52C2-F1CD-48B4-BDEC-A7B88E7B2F23}" destId="{B85A4129-DA14-42E0-81F0-3ED17FD8FDE9}" srcOrd="8" destOrd="0" presId="urn:microsoft.com/office/officeart/2009/layout/CircleArrowProcess"/>
    <dgm:cxn modelId="{A4081D81-456B-4A64-8648-F0048B50DCA5}" type="presParOf" srcId="{B85A4129-DA14-42E0-81F0-3ED17FD8FDE9}" destId="{5CC9DB62-B21F-4B8C-B5A1-B8FDB3491883}" srcOrd="0" destOrd="0" presId="urn:microsoft.com/office/officeart/2009/layout/CircleArrowProcess"/>
    <dgm:cxn modelId="{851D69FE-81D8-445B-959D-0CE0A0984C3C}" type="presParOf" srcId="{AA2A52C2-F1CD-48B4-BDEC-A7B88E7B2F23}" destId="{D9FE203C-6100-4DAF-BDA9-E1443DBED30A}" srcOrd="9"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89B0C4-7C62-4A71-B671-EABA0A07704F}" type="doc">
      <dgm:prSet loTypeId="urn:microsoft.com/office/officeart/2008/layout/NameandTitleOrganizationalChart" loCatId="hierarchy" qsTypeId="urn:microsoft.com/office/officeart/2005/8/quickstyle/simple2" qsCatId="simple" csTypeId="urn:microsoft.com/office/officeart/2005/8/colors/accent1_2" csCatId="accent1" phldr="1"/>
      <dgm:spPr/>
      <dgm:t>
        <a:bodyPr/>
        <a:lstStyle/>
        <a:p>
          <a:endParaRPr lang="en-US"/>
        </a:p>
      </dgm:t>
    </dgm:pt>
    <dgm:pt modelId="{152DF30B-2785-4422-8198-C9404B5064FA}">
      <dgm:prSet phldrT="[Text]"/>
      <dgm:spPr/>
      <dgm:t>
        <a:bodyPr/>
        <a:lstStyle/>
        <a:p>
          <a:r>
            <a:rPr lang="en-US" dirty="0" smtClean="0"/>
            <a:t>Interim-President</a:t>
          </a:r>
          <a:endParaRPr lang="en-US" dirty="0"/>
        </a:p>
      </dgm:t>
    </dgm:pt>
    <dgm:pt modelId="{6BB5D225-8672-42BC-8889-B85209982382}" type="parTrans" cxnId="{9974A4D1-01A3-4925-80CF-4A4F8447B63D}">
      <dgm:prSet/>
      <dgm:spPr/>
      <dgm:t>
        <a:bodyPr/>
        <a:lstStyle/>
        <a:p>
          <a:endParaRPr lang="en-US"/>
        </a:p>
      </dgm:t>
    </dgm:pt>
    <dgm:pt modelId="{A0144FFD-392F-48F1-AFAB-9D81C58B572E}" type="sibTrans" cxnId="{9974A4D1-01A3-4925-80CF-4A4F8447B63D}">
      <dgm:prSet custT="1"/>
      <dgm:spPr/>
      <dgm:t>
        <a:bodyPr/>
        <a:lstStyle/>
        <a:p>
          <a:pPr algn="ctr"/>
          <a:r>
            <a:rPr lang="en-US" sz="1000" dirty="0" smtClean="0"/>
            <a:t>Dr. Jay </a:t>
          </a:r>
          <a:r>
            <a:rPr lang="en-US" sz="1000" dirty="0" err="1" smtClean="0"/>
            <a:t>Gogue</a:t>
          </a:r>
          <a:endParaRPr lang="en-US" sz="1000" dirty="0"/>
        </a:p>
      </dgm:t>
    </dgm:pt>
    <dgm:pt modelId="{95D8823D-1E90-439E-9D95-0E27DCD03488}">
      <dgm:prSet phldrT="[Text]"/>
      <dgm:spPr/>
      <dgm:t>
        <a:bodyPr/>
        <a:lstStyle/>
        <a:p>
          <a:r>
            <a:rPr lang="en-US" dirty="0" smtClean="0"/>
            <a:t>Space Management and Repair &amp; Renovations Committee</a:t>
          </a:r>
        </a:p>
        <a:p>
          <a:endParaRPr lang="en-US" dirty="0"/>
        </a:p>
      </dgm:t>
    </dgm:pt>
    <dgm:pt modelId="{271838B8-B25F-4B74-BF7A-1BEE3D989AEA}" type="parTrans" cxnId="{51D5FAB9-01EA-4867-8803-61F06F8C4835}">
      <dgm:prSet/>
      <dgm:spPr/>
      <dgm:t>
        <a:bodyPr/>
        <a:lstStyle/>
        <a:p>
          <a:endParaRPr lang="en-US"/>
        </a:p>
      </dgm:t>
    </dgm:pt>
    <dgm:pt modelId="{07E77FA0-250A-4F2A-B6CD-722BCE145FE5}" type="sibTrans" cxnId="{51D5FAB9-01EA-4867-8803-61F06F8C4835}">
      <dgm:prSet custT="1"/>
      <dgm:spPr/>
      <dgm:t>
        <a:bodyPr/>
        <a:lstStyle/>
        <a:p>
          <a:pPr algn="ctr"/>
          <a:r>
            <a:rPr lang="en-US" sz="800" dirty="0" smtClean="0"/>
            <a:t>Associate Vice President Facilities Division (chair)</a:t>
          </a:r>
          <a:endParaRPr lang="en-US" sz="800" dirty="0"/>
        </a:p>
      </dgm:t>
    </dgm:pt>
    <dgm:pt modelId="{951182CE-9B72-473A-A501-D4E6F05EE137}">
      <dgm:prSet phldrT="[Text]"/>
      <dgm:spPr/>
      <dgm:t>
        <a:bodyPr/>
        <a:lstStyle/>
        <a:p>
          <a:r>
            <a:rPr lang="en-US" smtClean="0"/>
            <a:t>Budget Advisory Committee </a:t>
          </a:r>
          <a:endParaRPr lang="en-US" dirty="0"/>
        </a:p>
      </dgm:t>
    </dgm:pt>
    <dgm:pt modelId="{C2547C53-6835-4544-BA0A-1CDC0320B118}" type="parTrans" cxnId="{BEC1FC36-0FA5-45EE-B7E4-475AA611CD16}">
      <dgm:prSet/>
      <dgm:spPr/>
      <dgm:t>
        <a:bodyPr/>
        <a:lstStyle/>
        <a:p>
          <a:endParaRPr lang="en-US"/>
        </a:p>
      </dgm:t>
    </dgm:pt>
    <dgm:pt modelId="{3474EDF6-777F-4D63-BBF0-9671CB21FE51}" type="sibTrans" cxnId="{BEC1FC36-0FA5-45EE-B7E4-475AA611CD16}">
      <dgm:prSet custT="1"/>
      <dgm:spPr/>
      <dgm:t>
        <a:bodyPr/>
        <a:lstStyle/>
        <a:p>
          <a:pPr algn="ctr"/>
          <a:r>
            <a:rPr lang="en-US" sz="800" dirty="0" smtClean="0"/>
            <a:t>Provost &amp; Senior Vice President for Academic Affairs (chair) </a:t>
          </a:r>
        </a:p>
        <a:p>
          <a:pPr algn="ctr"/>
          <a:r>
            <a:rPr lang="en-US" sz="800" dirty="0" smtClean="0"/>
            <a:t>Vice President for Business and Finance and CFO (chair)</a:t>
          </a:r>
          <a:endParaRPr lang="en-US" sz="800" dirty="0"/>
        </a:p>
      </dgm:t>
    </dgm:pt>
    <dgm:pt modelId="{9935F60C-88A0-460F-9DA0-47B1A1125E8A}">
      <dgm:prSet phldrT="[Text]"/>
      <dgm:spPr/>
      <dgm:t>
        <a:bodyPr/>
        <a:lstStyle/>
        <a:p>
          <a:r>
            <a:rPr lang="en-US" dirty="0" smtClean="0"/>
            <a:t>Central Unit Allocations Committee</a:t>
          </a:r>
          <a:endParaRPr lang="en-US" dirty="0"/>
        </a:p>
      </dgm:t>
    </dgm:pt>
    <dgm:pt modelId="{0297C730-C3E1-41CA-BBDD-74AF8A5353D0}" type="parTrans" cxnId="{A30BD116-BF87-4A5B-A638-0F9694DBBEE7}">
      <dgm:prSet/>
      <dgm:spPr/>
      <dgm:t>
        <a:bodyPr/>
        <a:lstStyle/>
        <a:p>
          <a:endParaRPr lang="en-US"/>
        </a:p>
      </dgm:t>
    </dgm:pt>
    <dgm:pt modelId="{76C0547A-CF79-4C5D-A605-EDA530F549BA}" type="sibTrans" cxnId="{A30BD116-BF87-4A5B-A638-0F9694DBBEE7}">
      <dgm:prSet custT="1"/>
      <dgm:spPr/>
      <dgm:t>
        <a:bodyPr/>
        <a:lstStyle/>
        <a:p>
          <a:pPr algn="ctr"/>
          <a:r>
            <a:rPr lang="en-US" sz="800" dirty="0" smtClean="0"/>
            <a:t>Vice President for Business and Finance and CFO (chair)</a:t>
          </a:r>
          <a:endParaRPr lang="en-US" sz="800" dirty="0"/>
        </a:p>
      </dgm:t>
    </dgm:pt>
    <dgm:pt modelId="{2F38A011-FCF5-4544-9E57-F947D436403B}" type="pres">
      <dgm:prSet presAssocID="{9789B0C4-7C62-4A71-B671-EABA0A07704F}" presName="hierChild1" presStyleCnt="0">
        <dgm:presLayoutVars>
          <dgm:orgChart val="1"/>
          <dgm:chPref val="1"/>
          <dgm:dir/>
          <dgm:animOne val="branch"/>
          <dgm:animLvl val="lvl"/>
          <dgm:resizeHandles/>
        </dgm:presLayoutVars>
      </dgm:prSet>
      <dgm:spPr/>
      <dgm:t>
        <a:bodyPr/>
        <a:lstStyle/>
        <a:p>
          <a:endParaRPr lang="en-US"/>
        </a:p>
      </dgm:t>
    </dgm:pt>
    <dgm:pt modelId="{03FFBC17-6296-464F-A225-EF02C73EEB32}" type="pres">
      <dgm:prSet presAssocID="{152DF30B-2785-4422-8198-C9404B5064FA}" presName="hierRoot1" presStyleCnt="0">
        <dgm:presLayoutVars>
          <dgm:hierBranch val="init"/>
        </dgm:presLayoutVars>
      </dgm:prSet>
      <dgm:spPr/>
    </dgm:pt>
    <dgm:pt modelId="{9AAB63EB-8ED7-404C-B009-3F4B546EC07C}" type="pres">
      <dgm:prSet presAssocID="{152DF30B-2785-4422-8198-C9404B5064FA}" presName="rootComposite1" presStyleCnt="0"/>
      <dgm:spPr/>
    </dgm:pt>
    <dgm:pt modelId="{3805AB1F-C971-4FEA-A588-FE57E53ECFEB}" type="pres">
      <dgm:prSet presAssocID="{152DF30B-2785-4422-8198-C9404B5064FA}" presName="rootText1" presStyleLbl="node0" presStyleIdx="0" presStyleCnt="1">
        <dgm:presLayoutVars>
          <dgm:chMax/>
          <dgm:chPref val="3"/>
        </dgm:presLayoutVars>
      </dgm:prSet>
      <dgm:spPr/>
      <dgm:t>
        <a:bodyPr/>
        <a:lstStyle/>
        <a:p>
          <a:endParaRPr lang="en-US"/>
        </a:p>
      </dgm:t>
    </dgm:pt>
    <dgm:pt modelId="{A1ED3127-D4B0-4DF1-AD06-FC13F43BFACE}" type="pres">
      <dgm:prSet presAssocID="{152DF30B-2785-4422-8198-C9404B5064FA}" presName="titleText1" presStyleLbl="fgAcc0" presStyleIdx="0" presStyleCnt="1">
        <dgm:presLayoutVars>
          <dgm:chMax val="0"/>
          <dgm:chPref val="0"/>
        </dgm:presLayoutVars>
      </dgm:prSet>
      <dgm:spPr/>
      <dgm:t>
        <a:bodyPr/>
        <a:lstStyle/>
        <a:p>
          <a:endParaRPr lang="en-US"/>
        </a:p>
      </dgm:t>
    </dgm:pt>
    <dgm:pt modelId="{201004A9-930A-4CF6-B3F6-D3596538B602}" type="pres">
      <dgm:prSet presAssocID="{152DF30B-2785-4422-8198-C9404B5064FA}" presName="rootConnector1" presStyleLbl="node1" presStyleIdx="0" presStyleCnt="3"/>
      <dgm:spPr/>
      <dgm:t>
        <a:bodyPr/>
        <a:lstStyle/>
        <a:p>
          <a:endParaRPr lang="en-US"/>
        </a:p>
      </dgm:t>
    </dgm:pt>
    <dgm:pt modelId="{F8D8D026-52D5-4981-A3CB-3D8F0D70E926}" type="pres">
      <dgm:prSet presAssocID="{152DF30B-2785-4422-8198-C9404B5064FA}" presName="hierChild2" presStyleCnt="0"/>
      <dgm:spPr/>
    </dgm:pt>
    <dgm:pt modelId="{8EF655C3-B56E-4CBD-9317-C1C4B46B536B}" type="pres">
      <dgm:prSet presAssocID="{C2547C53-6835-4544-BA0A-1CDC0320B118}" presName="Name37" presStyleLbl="parChTrans1D2" presStyleIdx="0" presStyleCnt="1"/>
      <dgm:spPr/>
      <dgm:t>
        <a:bodyPr/>
        <a:lstStyle/>
        <a:p>
          <a:endParaRPr lang="en-US"/>
        </a:p>
      </dgm:t>
    </dgm:pt>
    <dgm:pt modelId="{B10FCE41-7D94-457F-9610-65CBF1DF9CEE}" type="pres">
      <dgm:prSet presAssocID="{951182CE-9B72-473A-A501-D4E6F05EE137}" presName="hierRoot2" presStyleCnt="0">
        <dgm:presLayoutVars>
          <dgm:hierBranch val="init"/>
        </dgm:presLayoutVars>
      </dgm:prSet>
      <dgm:spPr/>
    </dgm:pt>
    <dgm:pt modelId="{66442AC2-D00F-4ACC-85D2-20AC058EE8B7}" type="pres">
      <dgm:prSet presAssocID="{951182CE-9B72-473A-A501-D4E6F05EE137}" presName="rootComposite" presStyleCnt="0"/>
      <dgm:spPr/>
    </dgm:pt>
    <dgm:pt modelId="{5950BA0E-913C-4F3D-9D75-638EE262A59F}" type="pres">
      <dgm:prSet presAssocID="{951182CE-9B72-473A-A501-D4E6F05EE137}" presName="rootText" presStyleLbl="node1" presStyleIdx="0" presStyleCnt="3">
        <dgm:presLayoutVars>
          <dgm:chMax/>
          <dgm:chPref val="3"/>
        </dgm:presLayoutVars>
      </dgm:prSet>
      <dgm:spPr/>
      <dgm:t>
        <a:bodyPr/>
        <a:lstStyle/>
        <a:p>
          <a:endParaRPr lang="en-US"/>
        </a:p>
      </dgm:t>
    </dgm:pt>
    <dgm:pt modelId="{14240F43-B97F-43B7-A250-CE8A4FCEBC43}" type="pres">
      <dgm:prSet presAssocID="{951182CE-9B72-473A-A501-D4E6F05EE137}" presName="titleText2" presStyleLbl="fgAcc1" presStyleIdx="0" presStyleCnt="3" custScaleX="146305" custScaleY="108228">
        <dgm:presLayoutVars>
          <dgm:chMax val="0"/>
          <dgm:chPref val="0"/>
        </dgm:presLayoutVars>
      </dgm:prSet>
      <dgm:spPr/>
      <dgm:t>
        <a:bodyPr/>
        <a:lstStyle/>
        <a:p>
          <a:endParaRPr lang="en-US"/>
        </a:p>
      </dgm:t>
    </dgm:pt>
    <dgm:pt modelId="{88319C6C-70D4-40AC-B0D9-1684699541BD}" type="pres">
      <dgm:prSet presAssocID="{951182CE-9B72-473A-A501-D4E6F05EE137}" presName="rootConnector" presStyleLbl="node2" presStyleIdx="0" presStyleCnt="0"/>
      <dgm:spPr/>
      <dgm:t>
        <a:bodyPr/>
        <a:lstStyle/>
        <a:p>
          <a:endParaRPr lang="en-US"/>
        </a:p>
      </dgm:t>
    </dgm:pt>
    <dgm:pt modelId="{CBE5C105-8919-4CA8-9214-6E58022E31DC}" type="pres">
      <dgm:prSet presAssocID="{951182CE-9B72-473A-A501-D4E6F05EE137}" presName="hierChild4" presStyleCnt="0"/>
      <dgm:spPr/>
    </dgm:pt>
    <dgm:pt modelId="{FEEC0D86-99BA-40BA-B589-189E5923A907}" type="pres">
      <dgm:prSet presAssocID="{271838B8-B25F-4B74-BF7A-1BEE3D989AEA}" presName="Name37" presStyleLbl="parChTrans1D3" presStyleIdx="0" presStyleCnt="2"/>
      <dgm:spPr/>
      <dgm:t>
        <a:bodyPr/>
        <a:lstStyle/>
        <a:p>
          <a:endParaRPr lang="en-US"/>
        </a:p>
      </dgm:t>
    </dgm:pt>
    <dgm:pt modelId="{A48CE838-51BF-468C-A15D-92FA6B8A1FEA}" type="pres">
      <dgm:prSet presAssocID="{95D8823D-1E90-439E-9D95-0E27DCD03488}" presName="hierRoot2" presStyleCnt="0">
        <dgm:presLayoutVars>
          <dgm:hierBranch val="init"/>
        </dgm:presLayoutVars>
      </dgm:prSet>
      <dgm:spPr/>
    </dgm:pt>
    <dgm:pt modelId="{1368678E-6708-4450-AB75-3C8FA9968BD1}" type="pres">
      <dgm:prSet presAssocID="{95D8823D-1E90-439E-9D95-0E27DCD03488}" presName="rootComposite" presStyleCnt="0"/>
      <dgm:spPr/>
    </dgm:pt>
    <dgm:pt modelId="{045FEA56-961B-422C-917D-16D5B549CE89}" type="pres">
      <dgm:prSet presAssocID="{95D8823D-1E90-439E-9D95-0E27DCD03488}" presName="rootText" presStyleLbl="node1" presStyleIdx="1" presStyleCnt="3" custScaleX="104750" custScaleY="114908">
        <dgm:presLayoutVars>
          <dgm:chMax/>
          <dgm:chPref val="3"/>
        </dgm:presLayoutVars>
      </dgm:prSet>
      <dgm:spPr/>
      <dgm:t>
        <a:bodyPr/>
        <a:lstStyle/>
        <a:p>
          <a:endParaRPr lang="en-US"/>
        </a:p>
      </dgm:t>
    </dgm:pt>
    <dgm:pt modelId="{ACF12A67-1E21-41D3-935C-B01FA106D631}" type="pres">
      <dgm:prSet presAssocID="{95D8823D-1E90-439E-9D95-0E27DCD03488}" presName="titleText2" presStyleLbl="fgAcc1" presStyleIdx="1" presStyleCnt="3" custLinFactY="989" custLinFactNeighborX="23580" custLinFactNeighborY="100000">
        <dgm:presLayoutVars>
          <dgm:chMax val="0"/>
          <dgm:chPref val="0"/>
        </dgm:presLayoutVars>
      </dgm:prSet>
      <dgm:spPr/>
      <dgm:t>
        <a:bodyPr/>
        <a:lstStyle/>
        <a:p>
          <a:endParaRPr lang="en-US"/>
        </a:p>
      </dgm:t>
    </dgm:pt>
    <dgm:pt modelId="{AA72DDE1-1E5B-49EA-89D3-6538A196019B}" type="pres">
      <dgm:prSet presAssocID="{95D8823D-1E90-439E-9D95-0E27DCD03488}" presName="rootConnector" presStyleLbl="node3" presStyleIdx="0" presStyleCnt="0"/>
      <dgm:spPr/>
      <dgm:t>
        <a:bodyPr/>
        <a:lstStyle/>
        <a:p>
          <a:endParaRPr lang="en-US"/>
        </a:p>
      </dgm:t>
    </dgm:pt>
    <dgm:pt modelId="{526C727B-38C2-48E2-B124-F7F168D67E42}" type="pres">
      <dgm:prSet presAssocID="{95D8823D-1E90-439E-9D95-0E27DCD03488}" presName="hierChild4" presStyleCnt="0"/>
      <dgm:spPr/>
    </dgm:pt>
    <dgm:pt modelId="{2B9C9C92-4EA0-446A-B6EA-27DB0B8162A6}" type="pres">
      <dgm:prSet presAssocID="{95D8823D-1E90-439E-9D95-0E27DCD03488}" presName="hierChild5" presStyleCnt="0"/>
      <dgm:spPr/>
    </dgm:pt>
    <dgm:pt modelId="{0BB7BDD4-42AB-4503-B1DF-602AA6BF1FF6}" type="pres">
      <dgm:prSet presAssocID="{0297C730-C3E1-41CA-BBDD-74AF8A5353D0}" presName="Name37" presStyleLbl="parChTrans1D3" presStyleIdx="1" presStyleCnt="2"/>
      <dgm:spPr/>
      <dgm:t>
        <a:bodyPr/>
        <a:lstStyle/>
        <a:p>
          <a:endParaRPr lang="en-US"/>
        </a:p>
      </dgm:t>
    </dgm:pt>
    <dgm:pt modelId="{7B94FE76-4BED-442F-8BE8-245E6266CAFD}" type="pres">
      <dgm:prSet presAssocID="{9935F60C-88A0-460F-9DA0-47B1A1125E8A}" presName="hierRoot2" presStyleCnt="0">
        <dgm:presLayoutVars>
          <dgm:hierBranch val="init"/>
        </dgm:presLayoutVars>
      </dgm:prSet>
      <dgm:spPr/>
    </dgm:pt>
    <dgm:pt modelId="{99EC013D-5D91-4573-8E60-F1379DBB52A3}" type="pres">
      <dgm:prSet presAssocID="{9935F60C-88A0-460F-9DA0-47B1A1125E8A}" presName="rootComposite" presStyleCnt="0"/>
      <dgm:spPr/>
    </dgm:pt>
    <dgm:pt modelId="{4230191D-F397-4287-B408-E19BE4CDA756}" type="pres">
      <dgm:prSet presAssocID="{9935F60C-88A0-460F-9DA0-47B1A1125E8A}" presName="rootText" presStyleLbl="node1" presStyleIdx="2" presStyleCnt="3" custScaleX="109306" custScaleY="115618">
        <dgm:presLayoutVars>
          <dgm:chMax/>
          <dgm:chPref val="3"/>
        </dgm:presLayoutVars>
      </dgm:prSet>
      <dgm:spPr/>
      <dgm:t>
        <a:bodyPr/>
        <a:lstStyle/>
        <a:p>
          <a:endParaRPr lang="en-US"/>
        </a:p>
      </dgm:t>
    </dgm:pt>
    <dgm:pt modelId="{8837F12F-F966-45B3-9124-80354B4E7513}" type="pres">
      <dgm:prSet presAssocID="{9935F60C-88A0-460F-9DA0-47B1A1125E8A}" presName="titleText2" presStyleLbl="fgAcc1" presStyleIdx="2" presStyleCnt="3" custLinFactNeighborX="13197" custLinFactNeighborY="60163">
        <dgm:presLayoutVars>
          <dgm:chMax val="0"/>
          <dgm:chPref val="0"/>
        </dgm:presLayoutVars>
      </dgm:prSet>
      <dgm:spPr/>
      <dgm:t>
        <a:bodyPr/>
        <a:lstStyle/>
        <a:p>
          <a:endParaRPr lang="en-US"/>
        </a:p>
      </dgm:t>
    </dgm:pt>
    <dgm:pt modelId="{403602D4-4FD7-4B2C-B809-AAA6AB137D50}" type="pres">
      <dgm:prSet presAssocID="{9935F60C-88A0-460F-9DA0-47B1A1125E8A}" presName="rootConnector" presStyleLbl="node3" presStyleIdx="0" presStyleCnt="0"/>
      <dgm:spPr/>
      <dgm:t>
        <a:bodyPr/>
        <a:lstStyle/>
        <a:p>
          <a:endParaRPr lang="en-US"/>
        </a:p>
      </dgm:t>
    </dgm:pt>
    <dgm:pt modelId="{5CF84F60-0EC7-456B-A25D-A997933D21A6}" type="pres">
      <dgm:prSet presAssocID="{9935F60C-88A0-460F-9DA0-47B1A1125E8A}" presName="hierChild4" presStyleCnt="0"/>
      <dgm:spPr/>
    </dgm:pt>
    <dgm:pt modelId="{285DE0C2-9C5B-4919-82FD-A779CE1E8828}" type="pres">
      <dgm:prSet presAssocID="{9935F60C-88A0-460F-9DA0-47B1A1125E8A}" presName="hierChild5" presStyleCnt="0"/>
      <dgm:spPr/>
    </dgm:pt>
    <dgm:pt modelId="{FF9C59CF-0A8C-42C2-97D0-30A110B6E59F}" type="pres">
      <dgm:prSet presAssocID="{951182CE-9B72-473A-A501-D4E6F05EE137}" presName="hierChild5" presStyleCnt="0"/>
      <dgm:spPr/>
    </dgm:pt>
    <dgm:pt modelId="{5018CE3E-943F-4AA7-8E93-CA3291CC5C0E}" type="pres">
      <dgm:prSet presAssocID="{152DF30B-2785-4422-8198-C9404B5064FA}" presName="hierChild3" presStyleCnt="0"/>
      <dgm:spPr/>
    </dgm:pt>
  </dgm:ptLst>
  <dgm:cxnLst>
    <dgm:cxn modelId="{6290A70F-0F5F-44FD-ABDD-0956EBFF11C3}" type="presOf" srcId="{3474EDF6-777F-4D63-BBF0-9671CB21FE51}" destId="{14240F43-B97F-43B7-A250-CE8A4FCEBC43}" srcOrd="0" destOrd="0" presId="urn:microsoft.com/office/officeart/2008/layout/NameandTitleOrganizationalChart"/>
    <dgm:cxn modelId="{9974A4D1-01A3-4925-80CF-4A4F8447B63D}" srcId="{9789B0C4-7C62-4A71-B671-EABA0A07704F}" destId="{152DF30B-2785-4422-8198-C9404B5064FA}" srcOrd="0" destOrd="0" parTransId="{6BB5D225-8672-42BC-8889-B85209982382}" sibTransId="{A0144FFD-392F-48F1-AFAB-9D81C58B572E}"/>
    <dgm:cxn modelId="{D4FA8475-BDC8-45AD-BBD3-ABACFA44A701}" type="presOf" srcId="{9935F60C-88A0-460F-9DA0-47B1A1125E8A}" destId="{403602D4-4FD7-4B2C-B809-AAA6AB137D50}" srcOrd="1" destOrd="0" presId="urn:microsoft.com/office/officeart/2008/layout/NameandTitleOrganizationalChart"/>
    <dgm:cxn modelId="{C5F38530-A2FD-4542-AE8B-9603812AEC8C}" type="presOf" srcId="{0297C730-C3E1-41CA-BBDD-74AF8A5353D0}" destId="{0BB7BDD4-42AB-4503-B1DF-602AA6BF1FF6}" srcOrd="0" destOrd="0" presId="urn:microsoft.com/office/officeart/2008/layout/NameandTitleOrganizationalChart"/>
    <dgm:cxn modelId="{88E43A7E-C9C0-40B0-8DE2-DDFEF6F0F869}" type="presOf" srcId="{271838B8-B25F-4B74-BF7A-1BEE3D989AEA}" destId="{FEEC0D86-99BA-40BA-B589-189E5923A907}" srcOrd="0" destOrd="0" presId="urn:microsoft.com/office/officeart/2008/layout/NameandTitleOrganizationalChart"/>
    <dgm:cxn modelId="{51D5FAB9-01EA-4867-8803-61F06F8C4835}" srcId="{951182CE-9B72-473A-A501-D4E6F05EE137}" destId="{95D8823D-1E90-439E-9D95-0E27DCD03488}" srcOrd="0" destOrd="0" parTransId="{271838B8-B25F-4B74-BF7A-1BEE3D989AEA}" sibTransId="{07E77FA0-250A-4F2A-B6CD-722BCE145FE5}"/>
    <dgm:cxn modelId="{47A6BC66-DFD1-4611-93F2-6312ABD9C541}" type="presOf" srcId="{152DF30B-2785-4422-8198-C9404B5064FA}" destId="{3805AB1F-C971-4FEA-A588-FE57E53ECFEB}" srcOrd="0" destOrd="0" presId="urn:microsoft.com/office/officeart/2008/layout/NameandTitleOrganizationalChart"/>
    <dgm:cxn modelId="{2F6939B8-225C-4B71-9371-D19F92EBC679}" type="presOf" srcId="{951182CE-9B72-473A-A501-D4E6F05EE137}" destId="{5950BA0E-913C-4F3D-9D75-638EE262A59F}" srcOrd="0" destOrd="0" presId="urn:microsoft.com/office/officeart/2008/layout/NameandTitleOrganizationalChart"/>
    <dgm:cxn modelId="{BEC1FC36-0FA5-45EE-B7E4-475AA611CD16}" srcId="{152DF30B-2785-4422-8198-C9404B5064FA}" destId="{951182CE-9B72-473A-A501-D4E6F05EE137}" srcOrd="0" destOrd="0" parTransId="{C2547C53-6835-4544-BA0A-1CDC0320B118}" sibTransId="{3474EDF6-777F-4D63-BBF0-9671CB21FE51}"/>
    <dgm:cxn modelId="{28996EA8-32A9-46ED-9495-311F0A9A0BA6}" type="presOf" srcId="{9789B0C4-7C62-4A71-B671-EABA0A07704F}" destId="{2F38A011-FCF5-4544-9E57-F947D436403B}" srcOrd="0" destOrd="0" presId="urn:microsoft.com/office/officeart/2008/layout/NameandTitleOrganizationalChart"/>
    <dgm:cxn modelId="{054BD9CF-B69A-4148-97AD-B91AAC4B1DE1}" type="presOf" srcId="{C2547C53-6835-4544-BA0A-1CDC0320B118}" destId="{8EF655C3-B56E-4CBD-9317-C1C4B46B536B}" srcOrd="0" destOrd="0" presId="urn:microsoft.com/office/officeart/2008/layout/NameandTitleOrganizationalChart"/>
    <dgm:cxn modelId="{57BAD6D3-7533-4433-AB2F-EA3C7186DF98}" type="presOf" srcId="{9935F60C-88A0-460F-9DA0-47B1A1125E8A}" destId="{4230191D-F397-4287-B408-E19BE4CDA756}" srcOrd="0" destOrd="0" presId="urn:microsoft.com/office/officeart/2008/layout/NameandTitleOrganizationalChart"/>
    <dgm:cxn modelId="{19A31B42-92B0-4AA5-BE7D-E279BC7B0D11}" type="presOf" srcId="{152DF30B-2785-4422-8198-C9404B5064FA}" destId="{201004A9-930A-4CF6-B3F6-D3596538B602}" srcOrd="1" destOrd="0" presId="urn:microsoft.com/office/officeart/2008/layout/NameandTitleOrganizationalChart"/>
    <dgm:cxn modelId="{97EB918E-3293-456B-BCDC-8D4B9D100C45}" type="presOf" srcId="{07E77FA0-250A-4F2A-B6CD-722BCE145FE5}" destId="{ACF12A67-1E21-41D3-935C-B01FA106D631}" srcOrd="0" destOrd="0" presId="urn:microsoft.com/office/officeart/2008/layout/NameandTitleOrganizationalChart"/>
    <dgm:cxn modelId="{E5F4FEB8-B178-4A4C-97E0-4A800A46D6A5}" type="presOf" srcId="{95D8823D-1E90-439E-9D95-0E27DCD03488}" destId="{AA72DDE1-1E5B-49EA-89D3-6538A196019B}" srcOrd="1" destOrd="0" presId="urn:microsoft.com/office/officeart/2008/layout/NameandTitleOrganizationalChart"/>
    <dgm:cxn modelId="{A30BD116-BF87-4A5B-A638-0F9694DBBEE7}" srcId="{951182CE-9B72-473A-A501-D4E6F05EE137}" destId="{9935F60C-88A0-460F-9DA0-47B1A1125E8A}" srcOrd="1" destOrd="0" parTransId="{0297C730-C3E1-41CA-BBDD-74AF8A5353D0}" sibTransId="{76C0547A-CF79-4C5D-A605-EDA530F549BA}"/>
    <dgm:cxn modelId="{A661C2C1-EF12-4518-B361-ED07B4D86D58}" type="presOf" srcId="{951182CE-9B72-473A-A501-D4E6F05EE137}" destId="{88319C6C-70D4-40AC-B0D9-1684699541BD}" srcOrd="1" destOrd="0" presId="urn:microsoft.com/office/officeart/2008/layout/NameandTitleOrganizationalChart"/>
    <dgm:cxn modelId="{EFCEE5E4-A15F-41D1-A8E2-FCE0DCD3AEF1}" type="presOf" srcId="{76C0547A-CF79-4C5D-A605-EDA530F549BA}" destId="{8837F12F-F966-45B3-9124-80354B4E7513}" srcOrd="0" destOrd="0" presId="urn:microsoft.com/office/officeart/2008/layout/NameandTitleOrganizationalChart"/>
    <dgm:cxn modelId="{2CBEB3C4-89BA-4772-84E9-E00CD523A64B}" type="presOf" srcId="{95D8823D-1E90-439E-9D95-0E27DCD03488}" destId="{045FEA56-961B-422C-917D-16D5B549CE89}" srcOrd="0" destOrd="0" presId="urn:microsoft.com/office/officeart/2008/layout/NameandTitleOrganizationalChart"/>
    <dgm:cxn modelId="{F99C75F6-B840-4EB9-918C-5C14D3848098}" type="presOf" srcId="{A0144FFD-392F-48F1-AFAB-9D81C58B572E}" destId="{A1ED3127-D4B0-4DF1-AD06-FC13F43BFACE}" srcOrd="0" destOrd="0" presId="urn:microsoft.com/office/officeart/2008/layout/NameandTitleOrganizationalChart"/>
    <dgm:cxn modelId="{D9759AB2-CFE6-4BC4-AD63-844D272FB802}" type="presParOf" srcId="{2F38A011-FCF5-4544-9E57-F947D436403B}" destId="{03FFBC17-6296-464F-A225-EF02C73EEB32}" srcOrd="0" destOrd="0" presId="urn:microsoft.com/office/officeart/2008/layout/NameandTitleOrganizationalChart"/>
    <dgm:cxn modelId="{B4A9B9BC-0B2F-465C-A5D4-3AB32FD54784}" type="presParOf" srcId="{03FFBC17-6296-464F-A225-EF02C73EEB32}" destId="{9AAB63EB-8ED7-404C-B009-3F4B546EC07C}" srcOrd="0" destOrd="0" presId="urn:microsoft.com/office/officeart/2008/layout/NameandTitleOrganizationalChart"/>
    <dgm:cxn modelId="{B79E5C04-522D-46ED-9AB6-67487B916042}" type="presParOf" srcId="{9AAB63EB-8ED7-404C-B009-3F4B546EC07C}" destId="{3805AB1F-C971-4FEA-A588-FE57E53ECFEB}" srcOrd="0" destOrd="0" presId="urn:microsoft.com/office/officeart/2008/layout/NameandTitleOrganizationalChart"/>
    <dgm:cxn modelId="{50050036-E438-4586-A0BD-70A4E219B3D7}" type="presParOf" srcId="{9AAB63EB-8ED7-404C-B009-3F4B546EC07C}" destId="{A1ED3127-D4B0-4DF1-AD06-FC13F43BFACE}" srcOrd="1" destOrd="0" presId="urn:microsoft.com/office/officeart/2008/layout/NameandTitleOrganizationalChart"/>
    <dgm:cxn modelId="{886CD950-D0D9-4AF3-9E16-003604ECE8ED}" type="presParOf" srcId="{9AAB63EB-8ED7-404C-B009-3F4B546EC07C}" destId="{201004A9-930A-4CF6-B3F6-D3596538B602}" srcOrd="2" destOrd="0" presId="urn:microsoft.com/office/officeart/2008/layout/NameandTitleOrganizationalChart"/>
    <dgm:cxn modelId="{BE972868-1E97-4CAD-8EFB-BADD43FC1ADD}" type="presParOf" srcId="{03FFBC17-6296-464F-A225-EF02C73EEB32}" destId="{F8D8D026-52D5-4981-A3CB-3D8F0D70E926}" srcOrd="1" destOrd="0" presId="urn:microsoft.com/office/officeart/2008/layout/NameandTitleOrganizationalChart"/>
    <dgm:cxn modelId="{4F7E1490-2259-4A95-94E7-13FFED35558A}" type="presParOf" srcId="{F8D8D026-52D5-4981-A3CB-3D8F0D70E926}" destId="{8EF655C3-B56E-4CBD-9317-C1C4B46B536B}" srcOrd="0" destOrd="0" presId="urn:microsoft.com/office/officeart/2008/layout/NameandTitleOrganizationalChart"/>
    <dgm:cxn modelId="{2FDBA099-4FDC-4F70-B61A-8093791B54F6}" type="presParOf" srcId="{F8D8D026-52D5-4981-A3CB-3D8F0D70E926}" destId="{B10FCE41-7D94-457F-9610-65CBF1DF9CEE}" srcOrd="1" destOrd="0" presId="urn:microsoft.com/office/officeart/2008/layout/NameandTitleOrganizationalChart"/>
    <dgm:cxn modelId="{07EA43B3-91DF-4F5C-8C63-E0BE2505B348}" type="presParOf" srcId="{B10FCE41-7D94-457F-9610-65CBF1DF9CEE}" destId="{66442AC2-D00F-4ACC-85D2-20AC058EE8B7}" srcOrd="0" destOrd="0" presId="urn:microsoft.com/office/officeart/2008/layout/NameandTitleOrganizationalChart"/>
    <dgm:cxn modelId="{0AD7B3F6-D538-433D-BBE7-9B7D69711F66}" type="presParOf" srcId="{66442AC2-D00F-4ACC-85D2-20AC058EE8B7}" destId="{5950BA0E-913C-4F3D-9D75-638EE262A59F}" srcOrd="0" destOrd="0" presId="urn:microsoft.com/office/officeart/2008/layout/NameandTitleOrganizationalChart"/>
    <dgm:cxn modelId="{08294AD3-285C-4CF1-90BD-CB730E8CFCC6}" type="presParOf" srcId="{66442AC2-D00F-4ACC-85D2-20AC058EE8B7}" destId="{14240F43-B97F-43B7-A250-CE8A4FCEBC43}" srcOrd="1" destOrd="0" presId="urn:microsoft.com/office/officeart/2008/layout/NameandTitleOrganizationalChart"/>
    <dgm:cxn modelId="{A1B3C9B1-042E-4183-A38E-2986F3505EF0}" type="presParOf" srcId="{66442AC2-D00F-4ACC-85D2-20AC058EE8B7}" destId="{88319C6C-70D4-40AC-B0D9-1684699541BD}" srcOrd="2" destOrd="0" presId="urn:microsoft.com/office/officeart/2008/layout/NameandTitleOrganizationalChart"/>
    <dgm:cxn modelId="{91ED95D5-9353-47B2-BA54-4313ED8DFA18}" type="presParOf" srcId="{B10FCE41-7D94-457F-9610-65CBF1DF9CEE}" destId="{CBE5C105-8919-4CA8-9214-6E58022E31DC}" srcOrd="1" destOrd="0" presId="urn:microsoft.com/office/officeart/2008/layout/NameandTitleOrganizationalChart"/>
    <dgm:cxn modelId="{2B2CC6D1-FE28-453F-BEF5-3C63A9626FBE}" type="presParOf" srcId="{CBE5C105-8919-4CA8-9214-6E58022E31DC}" destId="{FEEC0D86-99BA-40BA-B589-189E5923A907}" srcOrd="0" destOrd="0" presId="urn:microsoft.com/office/officeart/2008/layout/NameandTitleOrganizationalChart"/>
    <dgm:cxn modelId="{7F48F02A-EBEE-49A4-8CA9-6C2080F84486}" type="presParOf" srcId="{CBE5C105-8919-4CA8-9214-6E58022E31DC}" destId="{A48CE838-51BF-468C-A15D-92FA6B8A1FEA}" srcOrd="1" destOrd="0" presId="urn:microsoft.com/office/officeart/2008/layout/NameandTitleOrganizationalChart"/>
    <dgm:cxn modelId="{BBDE0E26-6942-4C70-A12F-2614C2AA4EF5}" type="presParOf" srcId="{A48CE838-51BF-468C-A15D-92FA6B8A1FEA}" destId="{1368678E-6708-4450-AB75-3C8FA9968BD1}" srcOrd="0" destOrd="0" presId="urn:microsoft.com/office/officeart/2008/layout/NameandTitleOrganizationalChart"/>
    <dgm:cxn modelId="{9A52D716-17DA-4F84-B321-0CDC281C5938}" type="presParOf" srcId="{1368678E-6708-4450-AB75-3C8FA9968BD1}" destId="{045FEA56-961B-422C-917D-16D5B549CE89}" srcOrd="0" destOrd="0" presId="urn:microsoft.com/office/officeart/2008/layout/NameandTitleOrganizationalChart"/>
    <dgm:cxn modelId="{C23E7465-0595-41FD-841A-25E58CEF9C40}" type="presParOf" srcId="{1368678E-6708-4450-AB75-3C8FA9968BD1}" destId="{ACF12A67-1E21-41D3-935C-B01FA106D631}" srcOrd="1" destOrd="0" presId="urn:microsoft.com/office/officeart/2008/layout/NameandTitleOrganizationalChart"/>
    <dgm:cxn modelId="{50B8CF8C-6797-4B78-A228-7151D9B91A9F}" type="presParOf" srcId="{1368678E-6708-4450-AB75-3C8FA9968BD1}" destId="{AA72DDE1-1E5B-49EA-89D3-6538A196019B}" srcOrd="2" destOrd="0" presId="urn:microsoft.com/office/officeart/2008/layout/NameandTitleOrganizationalChart"/>
    <dgm:cxn modelId="{700942AF-F219-42A9-A936-3649D8524A18}" type="presParOf" srcId="{A48CE838-51BF-468C-A15D-92FA6B8A1FEA}" destId="{526C727B-38C2-48E2-B124-F7F168D67E42}" srcOrd="1" destOrd="0" presId="urn:microsoft.com/office/officeart/2008/layout/NameandTitleOrganizationalChart"/>
    <dgm:cxn modelId="{09F01D20-9109-4FF2-B7FD-C99FCB617E07}" type="presParOf" srcId="{A48CE838-51BF-468C-A15D-92FA6B8A1FEA}" destId="{2B9C9C92-4EA0-446A-B6EA-27DB0B8162A6}" srcOrd="2" destOrd="0" presId="urn:microsoft.com/office/officeart/2008/layout/NameandTitleOrganizationalChart"/>
    <dgm:cxn modelId="{6BD9AB23-3BAC-426B-A3A0-7A446FAC055C}" type="presParOf" srcId="{CBE5C105-8919-4CA8-9214-6E58022E31DC}" destId="{0BB7BDD4-42AB-4503-B1DF-602AA6BF1FF6}" srcOrd="2" destOrd="0" presId="urn:microsoft.com/office/officeart/2008/layout/NameandTitleOrganizationalChart"/>
    <dgm:cxn modelId="{06401D3E-C8E1-422A-ABB5-679FC8EE9114}" type="presParOf" srcId="{CBE5C105-8919-4CA8-9214-6E58022E31DC}" destId="{7B94FE76-4BED-442F-8BE8-245E6266CAFD}" srcOrd="3" destOrd="0" presId="urn:microsoft.com/office/officeart/2008/layout/NameandTitleOrganizationalChart"/>
    <dgm:cxn modelId="{DC9CF8A1-58C3-4924-8877-2E0163001CDB}" type="presParOf" srcId="{7B94FE76-4BED-442F-8BE8-245E6266CAFD}" destId="{99EC013D-5D91-4573-8E60-F1379DBB52A3}" srcOrd="0" destOrd="0" presId="urn:microsoft.com/office/officeart/2008/layout/NameandTitleOrganizationalChart"/>
    <dgm:cxn modelId="{771F3774-329E-4B07-B1B8-5E30D961824A}" type="presParOf" srcId="{99EC013D-5D91-4573-8E60-F1379DBB52A3}" destId="{4230191D-F397-4287-B408-E19BE4CDA756}" srcOrd="0" destOrd="0" presId="urn:microsoft.com/office/officeart/2008/layout/NameandTitleOrganizationalChart"/>
    <dgm:cxn modelId="{99EF1ED4-834C-42DA-ABD4-D81D886C14BA}" type="presParOf" srcId="{99EC013D-5D91-4573-8E60-F1379DBB52A3}" destId="{8837F12F-F966-45B3-9124-80354B4E7513}" srcOrd="1" destOrd="0" presId="urn:microsoft.com/office/officeart/2008/layout/NameandTitleOrganizationalChart"/>
    <dgm:cxn modelId="{571E5501-5C9D-49C9-A1B9-1DBC4E496A50}" type="presParOf" srcId="{99EC013D-5D91-4573-8E60-F1379DBB52A3}" destId="{403602D4-4FD7-4B2C-B809-AAA6AB137D50}" srcOrd="2" destOrd="0" presId="urn:microsoft.com/office/officeart/2008/layout/NameandTitleOrganizationalChart"/>
    <dgm:cxn modelId="{D51BD95C-15E7-478F-A3FF-64BB27D6B91F}" type="presParOf" srcId="{7B94FE76-4BED-442F-8BE8-245E6266CAFD}" destId="{5CF84F60-0EC7-456B-A25D-A997933D21A6}" srcOrd="1" destOrd="0" presId="urn:microsoft.com/office/officeart/2008/layout/NameandTitleOrganizationalChart"/>
    <dgm:cxn modelId="{311117B8-7E58-4EC3-8E4C-242B891916F8}" type="presParOf" srcId="{7B94FE76-4BED-442F-8BE8-245E6266CAFD}" destId="{285DE0C2-9C5B-4919-82FD-A779CE1E8828}" srcOrd="2" destOrd="0" presId="urn:microsoft.com/office/officeart/2008/layout/NameandTitleOrganizationalChart"/>
    <dgm:cxn modelId="{E93624B2-7F2C-418F-A969-D6A9D427A113}" type="presParOf" srcId="{B10FCE41-7D94-457F-9610-65CBF1DF9CEE}" destId="{FF9C59CF-0A8C-42C2-97D0-30A110B6E59F}" srcOrd="2" destOrd="0" presId="urn:microsoft.com/office/officeart/2008/layout/NameandTitleOrganizationalChart"/>
    <dgm:cxn modelId="{0B5BFB9C-1294-49B4-BADD-AA7C6130E9B7}" type="presParOf" srcId="{03FFBC17-6296-464F-A225-EF02C73EEB32}" destId="{5018CE3E-943F-4AA7-8E93-CA3291CC5C0E}"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C7E24A-9BAE-420E-A1A9-D3958DC0477E}"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en-US"/>
        </a:p>
      </dgm:t>
    </dgm:pt>
    <dgm:pt modelId="{0CF54306-CC26-4D71-9811-6B56996AB773}">
      <dgm:prSet phldrT="[Text]"/>
      <dgm:spPr>
        <a:solidFill>
          <a:srgbClr val="1C314E"/>
        </a:solidFill>
        <a:ln>
          <a:solidFill>
            <a:srgbClr val="002060"/>
          </a:solidFill>
        </a:ln>
      </dgm:spPr>
      <dgm:t>
        <a:bodyPr/>
        <a:lstStyle/>
        <a:p>
          <a:r>
            <a:rPr lang="en-US" dirty="0" smtClean="0"/>
            <a:t>Undergraduate Tuition</a:t>
          </a:r>
          <a:endParaRPr lang="en-US" dirty="0"/>
        </a:p>
      </dgm:t>
    </dgm:pt>
    <dgm:pt modelId="{9AD56840-2234-4C32-BB99-12078A528524}" type="parTrans" cxnId="{F39AA28B-0E90-4CB8-B0AA-8C70D8F0B8C7}">
      <dgm:prSet/>
      <dgm:spPr/>
      <dgm:t>
        <a:bodyPr/>
        <a:lstStyle/>
        <a:p>
          <a:endParaRPr lang="en-US"/>
        </a:p>
      </dgm:t>
    </dgm:pt>
    <dgm:pt modelId="{A90C4FB8-8140-4691-A6D6-8668AA8224FD}" type="sibTrans" cxnId="{F39AA28B-0E90-4CB8-B0AA-8C70D8F0B8C7}">
      <dgm:prSet/>
      <dgm:spPr/>
      <dgm:t>
        <a:bodyPr/>
        <a:lstStyle/>
        <a:p>
          <a:endParaRPr lang="en-US"/>
        </a:p>
      </dgm:t>
    </dgm:pt>
    <dgm:pt modelId="{4EBBF361-621A-48C5-A4B9-563EE32514FD}">
      <dgm:prSet phldrT="[Text]"/>
      <dgm:spPr>
        <a:solidFill>
          <a:schemeClr val="bg1">
            <a:alpha val="90000"/>
          </a:schemeClr>
        </a:solidFill>
        <a:ln>
          <a:solidFill>
            <a:schemeClr val="bg1">
              <a:alpha val="90000"/>
            </a:schemeClr>
          </a:solidFill>
        </a:ln>
      </dgm:spPr>
      <dgm:t>
        <a:bodyPr/>
        <a:lstStyle/>
        <a:p>
          <a:r>
            <a:rPr lang="en-US" dirty="0" smtClean="0"/>
            <a:t>70% to college of instruction</a:t>
          </a:r>
          <a:endParaRPr lang="en-US" dirty="0"/>
        </a:p>
      </dgm:t>
    </dgm:pt>
    <dgm:pt modelId="{5E78DD4E-FF96-425A-BAD7-9E4841836472}" type="parTrans" cxnId="{37E9B404-7D5A-48B1-9E35-5978B6E63962}">
      <dgm:prSet/>
      <dgm:spPr/>
      <dgm:t>
        <a:bodyPr/>
        <a:lstStyle/>
        <a:p>
          <a:endParaRPr lang="en-US"/>
        </a:p>
      </dgm:t>
    </dgm:pt>
    <dgm:pt modelId="{451A6204-F3A0-46EC-BA4E-2D4FAF616E5F}" type="sibTrans" cxnId="{37E9B404-7D5A-48B1-9E35-5978B6E63962}">
      <dgm:prSet/>
      <dgm:spPr/>
      <dgm:t>
        <a:bodyPr/>
        <a:lstStyle/>
        <a:p>
          <a:endParaRPr lang="en-US"/>
        </a:p>
      </dgm:t>
    </dgm:pt>
    <dgm:pt modelId="{25E3D3CA-D1EC-4B84-943A-CF594D8E76D5}">
      <dgm:prSet phldrT="[Text]"/>
      <dgm:spPr>
        <a:solidFill>
          <a:schemeClr val="bg1">
            <a:alpha val="90000"/>
          </a:schemeClr>
        </a:solidFill>
        <a:ln>
          <a:solidFill>
            <a:schemeClr val="bg1">
              <a:alpha val="90000"/>
            </a:schemeClr>
          </a:solidFill>
        </a:ln>
      </dgm:spPr>
      <dgm:t>
        <a:bodyPr/>
        <a:lstStyle/>
        <a:p>
          <a:r>
            <a:rPr lang="en-US" dirty="0" smtClean="0"/>
            <a:t>30% to college of record</a:t>
          </a:r>
          <a:endParaRPr lang="en-US" dirty="0"/>
        </a:p>
      </dgm:t>
    </dgm:pt>
    <dgm:pt modelId="{115641F1-905B-49F6-AA1F-0E525ED4E2AA}" type="parTrans" cxnId="{F6CE5003-FC20-41F1-9A1A-5527A7AFAA65}">
      <dgm:prSet/>
      <dgm:spPr/>
      <dgm:t>
        <a:bodyPr/>
        <a:lstStyle/>
        <a:p>
          <a:endParaRPr lang="en-US"/>
        </a:p>
      </dgm:t>
    </dgm:pt>
    <dgm:pt modelId="{666B54A2-17AD-491D-8EE0-1409D30CF41D}" type="sibTrans" cxnId="{F6CE5003-FC20-41F1-9A1A-5527A7AFAA65}">
      <dgm:prSet/>
      <dgm:spPr/>
      <dgm:t>
        <a:bodyPr/>
        <a:lstStyle/>
        <a:p>
          <a:endParaRPr lang="en-US"/>
        </a:p>
      </dgm:t>
    </dgm:pt>
    <dgm:pt modelId="{1652FFF8-1F36-4FA4-99D8-43792E83AA3E}">
      <dgm:prSet phldrT="[Text]"/>
      <dgm:spPr>
        <a:solidFill>
          <a:srgbClr val="1C314E"/>
        </a:solidFill>
        <a:ln>
          <a:solidFill>
            <a:srgbClr val="002060"/>
          </a:solidFill>
        </a:ln>
      </dgm:spPr>
      <dgm:t>
        <a:bodyPr/>
        <a:lstStyle/>
        <a:p>
          <a:r>
            <a:rPr lang="en-US" dirty="0" smtClean="0"/>
            <a:t>Graduate Tuition</a:t>
          </a:r>
          <a:endParaRPr lang="en-US" dirty="0"/>
        </a:p>
      </dgm:t>
    </dgm:pt>
    <dgm:pt modelId="{4DD4EFDE-58F9-46B8-AE2D-4E1060853B19}" type="parTrans" cxnId="{546C5F71-7FB2-42D3-83DB-A7701672B998}">
      <dgm:prSet/>
      <dgm:spPr/>
      <dgm:t>
        <a:bodyPr/>
        <a:lstStyle/>
        <a:p>
          <a:endParaRPr lang="en-US"/>
        </a:p>
      </dgm:t>
    </dgm:pt>
    <dgm:pt modelId="{9FE44545-DFEC-4E34-ADE1-C41FFF071CC5}" type="sibTrans" cxnId="{546C5F71-7FB2-42D3-83DB-A7701672B998}">
      <dgm:prSet/>
      <dgm:spPr/>
      <dgm:t>
        <a:bodyPr/>
        <a:lstStyle/>
        <a:p>
          <a:endParaRPr lang="en-US"/>
        </a:p>
      </dgm:t>
    </dgm:pt>
    <dgm:pt modelId="{C044D13D-29F4-499C-B2C9-78D0E057B8DB}">
      <dgm:prSet phldrT="[Text]"/>
      <dgm:spPr>
        <a:solidFill>
          <a:schemeClr val="bg1">
            <a:alpha val="90000"/>
          </a:schemeClr>
        </a:solidFill>
        <a:ln>
          <a:solidFill>
            <a:schemeClr val="bg1">
              <a:alpha val="90000"/>
            </a:schemeClr>
          </a:solidFill>
        </a:ln>
      </dgm:spPr>
      <dgm:t>
        <a:bodyPr/>
        <a:lstStyle/>
        <a:p>
          <a:r>
            <a:rPr lang="en-US" dirty="0" smtClean="0"/>
            <a:t>0% to college of instruction</a:t>
          </a:r>
          <a:endParaRPr lang="en-US" dirty="0"/>
        </a:p>
      </dgm:t>
    </dgm:pt>
    <dgm:pt modelId="{9BED2447-1201-4787-97A7-C9F40F3F883F}" type="parTrans" cxnId="{926C30BC-6B2D-4667-9E1C-5084A61CDD31}">
      <dgm:prSet/>
      <dgm:spPr/>
      <dgm:t>
        <a:bodyPr/>
        <a:lstStyle/>
        <a:p>
          <a:endParaRPr lang="en-US"/>
        </a:p>
      </dgm:t>
    </dgm:pt>
    <dgm:pt modelId="{A7098564-E183-49B5-9E7A-FC7C9AA45BD3}" type="sibTrans" cxnId="{926C30BC-6B2D-4667-9E1C-5084A61CDD31}">
      <dgm:prSet/>
      <dgm:spPr/>
      <dgm:t>
        <a:bodyPr/>
        <a:lstStyle/>
        <a:p>
          <a:endParaRPr lang="en-US"/>
        </a:p>
      </dgm:t>
    </dgm:pt>
    <dgm:pt modelId="{A701C083-E153-4637-A631-1ACD20FF4856}">
      <dgm:prSet phldrT="[Text]"/>
      <dgm:spPr>
        <a:solidFill>
          <a:schemeClr val="bg1">
            <a:alpha val="90000"/>
          </a:schemeClr>
        </a:solidFill>
        <a:ln>
          <a:solidFill>
            <a:schemeClr val="bg1">
              <a:alpha val="90000"/>
            </a:schemeClr>
          </a:solidFill>
        </a:ln>
      </dgm:spPr>
      <dgm:t>
        <a:bodyPr/>
        <a:lstStyle/>
        <a:p>
          <a:r>
            <a:rPr lang="en-US" dirty="0" smtClean="0"/>
            <a:t>100% to college of record</a:t>
          </a:r>
          <a:endParaRPr lang="en-US" dirty="0"/>
        </a:p>
      </dgm:t>
    </dgm:pt>
    <dgm:pt modelId="{4AA83079-16C6-419A-96E5-BEA50F60B9C9}" type="parTrans" cxnId="{EFEF5F0E-F7B2-4DBD-A926-FD16BE588F5F}">
      <dgm:prSet/>
      <dgm:spPr/>
      <dgm:t>
        <a:bodyPr/>
        <a:lstStyle/>
        <a:p>
          <a:endParaRPr lang="en-US"/>
        </a:p>
      </dgm:t>
    </dgm:pt>
    <dgm:pt modelId="{89BAF666-91C4-4667-8196-0DAEA5A1BBB3}" type="sibTrans" cxnId="{EFEF5F0E-F7B2-4DBD-A926-FD16BE588F5F}">
      <dgm:prSet/>
      <dgm:spPr/>
      <dgm:t>
        <a:bodyPr/>
        <a:lstStyle/>
        <a:p>
          <a:endParaRPr lang="en-US"/>
        </a:p>
      </dgm:t>
    </dgm:pt>
    <dgm:pt modelId="{A6C02847-15A0-4AA0-9B8C-B972640BE4A2}">
      <dgm:prSet phldrT="[Text]"/>
      <dgm:spPr>
        <a:solidFill>
          <a:srgbClr val="1C314E"/>
        </a:solidFill>
        <a:ln>
          <a:solidFill>
            <a:srgbClr val="002060"/>
          </a:solidFill>
        </a:ln>
      </dgm:spPr>
      <dgm:t>
        <a:bodyPr/>
        <a:lstStyle/>
        <a:p>
          <a:r>
            <a:rPr lang="en-US" dirty="0" smtClean="0"/>
            <a:t>State Appropriation</a:t>
          </a:r>
          <a:endParaRPr lang="en-US" dirty="0"/>
        </a:p>
      </dgm:t>
    </dgm:pt>
    <dgm:pt modelId="{7694CD20-C046-4737-BD1F-FA5BA39A1C7B}" type="parTrans" cxnId="{54EBFB53-1DCD-41A9-9CD7-D628D68C8646}">
      <dgm:prSet/>
      <dgm:spPr/>
      <dgm:t>
        <a:bodyPr/>
        <a:lstStyle/>
        <a:p>
          <a:endParaRPr lang="en-US"/>
        </a:p>
      </dgm:t>
    </dgm:pt>
    <dgm:pt modelId="{3C1415ED-CB64-4B66-88AA-D61F298F9673}" type="sibTrans" cxnId="{54EBFB53-1DCD-41A9-9CD7-D628D68C8646}">
      <dgm:prSet/>
      <dgm:spPr/>
      <dgm:t>
        <a:bodyPr/>
        <a:lstStyle/>
        <a:p>
          <a:endParaRPr lang="en-US"/>
        </a:p>
      </dgm:t>
    </dgm:pt>
    <dgm:pt modelId="{A0274104-19B0-4879-B624-A971DB02CE02}">
      <dgm:prSet phldrT="[Text]"/>
      <dgm:spPr>
        <a:solidFill>
          <a:schemeClr val="bg1">
            <a:alpha val="90000"/>
          </a:schemeClr>
        </a:solidFill>
        <a:ln>
          <a:solidFill>
            <a:schemeClr val="bg1">
              <a:alpha val="90000"/>
            </a:schemeClr>
          </a:solidFill>
        </a:ln>
      </dgm:spPr>
      <dgm:t>
        <a:bodyPr/>
        <a:lstStyle/>
        <a:p>
          <a:r>
            <a:rPr lang="en-US" dirty="0" smtClean="0"/>
            <a:t>70% relative to resident tuition received</a:t>
          </a:r>
          <a:endParaRPr lang="en-US" dirty="0"/>
        </a:p>
      </dgm:t>
    </dgm:pt>
    <dgm:pt modelId="{2DBC26A5-ABCD-4E11-9548-685B336002A2}" type="parTrans" cxnId="{52A7B84E-0A3B-406E-9C36-D600B86C2050}">
      <dgm:prSet/>
      <dgm:spPr/>
      <dgm:t>
        <a:bodyPr/>
        <a:lstStyle/>
        <a:p>
          <a:endParaRPr lang="en-US"/>
        </a:p>
      </dgm:t>
    </dgm:pt>
    <dgm:pt modelId="{F194B494-C6DB-4928-A0E3-D809C71A4D71}" type="sibTrans" cxnId="{52A7B84E-0A3B-406E-9C36-D600B86C2050}">
      <dgm:prSet/>
      <dgm:spPr/>
      <dgm:t>
        <a:bodyPr/>
        <a:lstStyle/>
        <a:p>
          <a:endParaRPr lang="en-US"/>
        </a:p>
      </dgm:t>
    </dgm:pt>
    <dgm:pt modelId="{5FA7BB3D-452E-4D53-8948-B137656063B9}">
      <dgm:prSet phldrT="[Text]"/>
      <dgm:spPr>
        <a:solidFill>
          <a:schemeClr val="bg1">
            <a:alpha val="90000"/>
          </a:schemeClr>
        </a:solidFill>
        <a:ln>
          <a:solidFill>
            <a:schemeClr val="bg1">
              <a:alpha val="90000"/>
            </a:schemeClr>
          </a:solidFill>
        </a:ln>
      </dgm:spPr>
      <dgm:t>
        <a:bodyPr/>
        <a:lstStyle/>
        <a:p>
          <a:r>
            <a:rPr lang="en-US" dirty="0" smtClean="0"/>
            <a:t>30% relative to sponsored activities</a:t>
          </a:r>
          <a:endParaRPr lang="en-US" dirty="0"/>
        </a:p>
      </dgm:t>
    </dgm:pt>
    <dgm:pt modelId="{7ED1FD4E-2587-46E1-B0B3-9B16FBBD8547}" type="parTrans" cxnId="{83154CAE-B93B-4F91-83C0-05771200233E}">
      <dgm:prSet/>
      <dgm:spPr/>
      <dgm:t>
        <a:bodyPr/>
        <a:lstStyle/>
        <a:p>
          <a:endParaRPr lang="en-US"/>
        </a:p>
      </dgm:t>
    </dgm:pt>
    <dgm:pt modelId="{EBFCFC89-82B0-4E80-93D4-4E5699FC0CC7}" type="sibTrans" cxnId="{83154CAE-B93B-4F91-83C0-05771200233E}">
      <dgm:prSet/>
      <dgm:spPr/>
      <dgm:t>
        <a:bodyPr/>
        <a:lstStyle/>
        <a:p>
          <a:endParaRPr lang="en-US"/>
        </a:p>
      </dgm:t>
    </dgm:pt>
    <dgm:pt modelId="{8C93653B-25C7-4BAF-A399-8E5A5F630964}">
      <dgm:prSet phldrT="[Text]"/>
      <dgm:spPr>
        <a:solidFill>
          <a:srgbClr val="1C314E"/>
        </a:solidFill>
        <a:ln>
          <a:solidFill>
            <a:srgbClr val="002060"/>
          </a:solidFill>
        </a:ln>
      </dgm:spPr>
      <dgm:t>
        <a:bodyPr/>
        <a:lstStyle/>
        <a:p>
          <a:r>
            <a:rPr lang="en-US" dirty="0" smtClean="0"/>
            <a:t>Student Aid and Waivers</a:t>
          </a:r>
          <a:endParaRPr lang="en-US" dirty="0"/>
        </a:p>
      </dgm:t>
    </dgm:pt>
    <dgm:pt modelId="{CAB7F341-4FEF-4B30-959A-5E5778284408}" type="parTrans" cxnId="{7DF27134-EA87-4C08-B650-97653FC8B8FB}">
      <dgm:prSet/>
      <dgm:spPr/>
      <dgm:t>
        <a:bodyPr/>
        <a:lstStyle/>
        <a:p>
          <a:endParaRPr lang="en-US"/>
        </a:p>
      </dgm:t>
    </dgm:pt>
    <dgm:pt modelId="{8E9A413A-5907-4AC8-B372-B8724A5A7DE7}" type="sibTrans" cxnId="{7DF27134-EA87-4C08-B650-97653FC8B8FB}">
      <dgm:prSet/>
      <dgm:spPr/>
      <dgm:t>
        <a:bodyPr/>
        <a:lstStyle/>
        <a:p>
          <a:endParaRPr lang="en-US"/>
        </a:p>
      </dgm:t>
    </dgm:pt>
    <dgm:pt modelId="{657569AC-5465-4FA9-87FE-7F86F8621E10}">
      <dgm:prSet phldrT="[Text]"/>
      <dgm:spPr>
        <a:solidFill>
          <a:schemeClr val="bg1">
            <a:alpha val="90000"/>
          </a:schemeClr>
        </a:solidFill>
        <a:ln>
          <a:solidFill>
            <a:schemeClr val="bg1">
              <a:alpha val="90000"/>
            </a:schemeClr>
          </a:solidFill>
        </a:ln>
      </dgm:spPr>
      <dgm:t>
        <a:bodyPr/>
        <a:lstStyle/>
        <a:p>
          <a:r>
            <a:rPr lang="en-US" dirty="0" smtClean="0"/>
            <a:t>Relative to the amount of undergraduate tuition received</a:t>
          </a:r>
          <a:endParaRPr lang="en-US" dirty="0"/>
        </a:p>
      </dgm:t>
    </dgm:pt>
    <dgm:pt modelId="{D559325E-712E-4D84-9B7E-70C70BDE384F}" type="parTrans" cxnId="{187B0970-1473-455F-81F5-2652B647ECF7}">
      <dgm:prSet/>
      <dgm:spPr/>
      <dgm:t>
        <a:bodyPr/>
        <a:lstStyle/>
        <a:p>
          <a:endParaRPr lang="en-US"/>
        </a:p>
      </dgm:t>
    </dgm:pt>
    <dgm:pt modelId="{3ED4C3B5-B87B-4154-A0EF-218C0D5DA423}" type="sibTrans" cxnId="{187B0970-1473-455F-81F5-2652B647ECF7}">
      <dgm:prSet/>
      <dgm:spPr/>
      <dgm:t>
        <a:bodyPr/>
        <a:lstStyle/>
        <a:p>
          <a:endParaRPr lang="en-US"/>
        </a:p>
      </dgm:t>
    </dgm:pt>
    <dgm:pt modelId="{66C4EEFB-7AB5-47E1-93D7-660ED77CCEA4}">
      <dgm:prSet phldrT="[Text]"/>
      <dgm:spPr>
        <a:solidFill>
          <a:schemeClr val="bg1">
            <a:alpha val="90000"/>
          </a:schemeClr>
        </a:solidFill>
        <a:ln>
          <a:solidFill>
            <a:schemeClr val="bg1">
              <a:alpha val="90000"/>
            </a:schemeClr>
          </a:solidFill>
        </a:ln>
      </dgm:spPr>
      <dgm:t>
        <a:bodyPr/>
        <a:lstStyle/>
        <a:p>
          <a:r>
            <a:rPr lang="en-US" dirty="0" smtClean="0"/>
            <a:t>Offset to Tuition</a:t>
          </a:r>
          <a:endParaRPr lang="en-US" dirty="0"/>
        </a:p>
      </dgm:t>
    </dgm:pt>
    <dgm:pt modelId="{9351E430-18F4-482A-8FEE-4030BE5E05A2}" type="parTrans" cxnId="{35CA09A0-1E2F-4938-BE9B-5990C0336EF1}">
      <dgm:prSet/>
      <dgm:spPr/>
      <dgm:t>
        <a:bodyPr/>
        <a:lstStyle/>
        <a:p>
          <a:endParaRPr lang="en-US"/>
        </a:p>
      </dgm:t>
    </dgm:pt>
    <dgm:pt modelId="{117A8782-B117-4F03-BDF6-C95C6FC07E65}" type="sibTrans" cxnId="{35CA09A0-1E2F-4938-BE9B-5990C0336EF1}">
      <dgm:prSet/>
      <dgm:spPr/>
      <dgm:t>
        <a:bodyPr/>
        <a:lstStyle/>
        <a:p>
          <a:endParaRPr lang="en-US"/>
        </a:p>
      </dgm:t>
    </dgm:pt>
    <dgm:pt modelId="{E7D18713-611D-42E1-A5C8-9779C176DC5E}" type="pres">
      <dgm:prSet presAssocID="{B2C7E24A-9BAE-420E-A1A9-D3958DC0477E}" presName="Name0" presStyleCnt="0">
        <dgm:presLayoutVars>
          <dgm:dir/>
          <dgm:animLvl val="lvl"/>
          <dgm:resizeHandles val="exact"/>
        </dgm:presLayoutVars>
      </dgm:prSet>
      <dgm:spPr/>
      <dgm:t>
        <a:bodyPr/>
        <a:lstStyle/>
        <a:p>
          <a:endParaRPr lang="en-US"/>
        </a:p>
      </dgm:t>
    </dgm:pt>
    <dgm:pt modelId="{E2DCFB63-B9AE-4FD1-9855-FB7D196A70C9}" type="pres">
      <dgm:prSet presAssocID="{0CF54306-CC26-4D71-9811-6B56996AB773}" presName="composite" presStyleCnt="0"/>
      <dgm:spPr/>
    </dgm:pt>
    <dgm:pt modelId="{DC8540E4-7D15-403A-94C5-9DFA254D82C8}" type="pres">
      <dgm:prSet presAssocID="{0CF54306-CC26-4D71-9811-6B56996AB773}" presName="parTx" presStyleLbl="alignNode1" presStyleIdx="0" presStyleCnt="4">
        <dgm:presLayoutVars>
          <dgm:chMax val="0"/>
          <dgm:chPref val="0"/>
          <dgm:bulletEnabled val="1"/>
        </dgm:presLayoutVars>
      </dgm:prSet>
      <dgm:spPr/>
      <dgm:t>
        <a:bodyPr/>
        <a:lstStyle/>
        <a:p>
          <a:endParaRPr lang="en-US"/>
        </a:p>
      </dgm:t>
    </dgm:pt>
    <dgm:pt modelId="{73861070-38E9-40F2-9881-C406DCD63D34}" type="pres">
      <dgm:prSet presAssocID="{0CF54306-CC26-4D71-9811-6B56996AB773}" presName="desTx" presStyleLbl="alignAccFollowNode1" presStyleIdx="0" presStyleCnt="4">
        <dgm:presLayoutVars>
          <dgm:bulletEnabled val="1"/>
        </dgm:presLayoutVars>
      </dgm:prSet>
      <dgm:spPr/>
      <dgm:t>
        <a:bodyPr/>
        <a:lstStyle/>
        <a:p>
          <a:endParaRPr lang="en-US"/>
        </a:p>
      </dgm:t>
    </dgm:pt>
    <dgm:pt modelId="{B9C4A1CF-AA7C-433E-AA03-7B7282370425}" type="pres">
      <dgm:prSet presAssocID="{A90C4FB8-8140-4691-A6D6-8668AA8224FD}" presName="space" presStyleCnt="0"/>
      <dgm:spPr/>
    </dgm:pt>
    <dgm:pt modelId="{F9FEB159-943F-415C-A765-CC1A13FE4C02}" type="pres">
      <dgm:prSet presAssocID="{1652FFF8-1F36-4FA4-99D8-43792E83AA3E}" presName="composite" presStyleCnt="0"/>
      <dgm:spPr/>
    </dgm:pt>
    <dgm:pt modelId="{25D7CE6E-C282-45E1-BB4B-3F231E39DDB2}" type="pres">
      <dgm:prSet presAssocID="{1652FFF8-1F36-4FA4-99D8-43792E83AA3E}" presName="parTx" presStyleLbl="alignNode1" presStyleIdx="1" presStyleCnt="4">
        <dgm:presLayoutVars>
          <dgm:chMax val="0"/>
          <dgm:chPref val="0"/>
          <dgm:bulletEnabled val="1"/>
        </dgm:presLayoutVars>
      </dgm:prSet>
      <dgm:spPr/>
      <dgm:t>
        <a:bodyPr/>
        <a:lstStyle/>
        <a:p>
          <a:endParaRPr lang="en-US"/>
        </a:p>
      </dgm:t>
    </dgm:pt>
    <dgm:pt modelId="{24C93BF8-3CF9-4F2D-9C53-09309C1F88CB}" type="pres">
      <dgm:prSet presAssocID="{1652FFF8-1F36-4FA4-99D8-43792E83AA3E}" presName="desTx" presStyleLbl="alignAccFollowNode1" presStyleIdx="1" presStyleCnt="4">
        <dgm:presLayoutVars>
          <dgm:bulletEnabled val="1"/>
        </dgm:presLayoutVars>
      </dgm:prSet>
      <dgm:spPr/>
      <dgm:t>
        <a:bodyPr/>
        <a:lstStyle/>
        <a:p>
          <a:endParaRPr lang="en-US"/>
        </a:p>
      </dgm:t>
    </dgm:pt>
    <dgm:pt modelId="{0C46505D-1344-4A75-BA29-A44760CF906B}" type="pres">
      <dgm:prSet presAssocID="{9FE44545-DFEC-4E34-ADE1-C41FFF071CC5}" presName="space" presStyleCnt="0"/>
      <dgm:spPr/>
    </dgm:pt>
    <dgm:pt modelId="{595E1802-D574-434E-AA52-15C75920946D}" type="pres">
      <dgm:prSet presAssocID="{8C93653B-25C7-4BAF-A399-8E5A5F630964}" presName="composite" presStyleCnt="0"/>
      <dgm:spPr/>
    </dgm:pt>
    <dgm:pt modelId="{57A56A11-2231-4CF9-BDA5-D21010E05A13}" type="pres">
      <dgm:prSet presAssocID="{8C93653B-25C7-4BAF-A399-8E5A5F630964}" presName="parTx" presStyleLbl="alignNode1" presStyleIdx="2" presStyleCnt="4">
        <dgm:presLayoutVars>
          <dgm:chMax val="0"/>
          <dgm:chPref val="0"/>
          <dgm:bulletEnabled val="1"/>
        </dgm:presLayoutVars>
      </dgm:prSet>
      <dgm:spPr/>
      <dgm:t>
        <a:bodyPr/>
        <a:lstStyle/>
        <a:p>
          <a:endParaRPr lang="en-US"/>
        </a:p>
      </dgm:t>
    </dgm:pt>
    <dgm:pt modelId="{B74D9377-2BFE-4A93-BF14-AF113E4DDBB5}" type="pres">
      <dgm:prSet presAssocID="{8C93653B-25C7-4BAF-A399-8E5A5F630964}" presName="desTx" presStyleLbl="alignAccFollowNode1" presStyleIdx="2" presStyleCnt="4">
        <dgm:presLayoutVars>
          <dgm:bulletEnabled val="1"/>
        </dgm:presLayoutVars>
      </dgm:prSet>
      <dgm:spPr/>
      <dgm:t>
        <a:bodyPr/>
        <a:lstStyle/>
        <a:p>
          <a:endParaRPr lang="en-US"/>
        </a:p>
      </dgm:t>
    </dgm:pt>
    <dgm:pt modelId="{3D6609BE-64D6-4247-B976-648A99B61B73}" type="pres">
      <dgm:prSet presAssocID="{8E9A413A-5907-4AC8-B372-B8724A5A7DE7}" presName="space" presStyleCnt="0"/>
      <dgm:spPr/>
    </dgm:pt>
    <dgm:pt modelId="{1FE03674-BDA0-460B-AA99-2BE85EDC58DE}" type="pres">
      <dgm:prSet presAssocID="{A6C02847-15A0-4AA0-9B8C-B972640BE4A2}" presName="composite" presStyleCnt="0"/>
      <dgm:spPr/>
    </dgm:pt>
    <dgm:pt modelId="{2496EA37-C566-4419-8903-439828B17D1D}" type="pres">
      <dgm:prSet presAssocID="{A6C02847-15A0-4AA0-9B8C-B972640BE4A2}" presName="parTx" presStyleLbl="alignNode1" presStyleIdx="3" presStyleCnt="4">
        <dgm:presLayoutVars>
          <dgm:chMax val="0"/>
          <dgm:chPref val="0"/>
          <dgm:bulletEnabled val="1"/>
        </dgm:presLayoutVars>
      </dgm:prSet>
      <dgm:spPr/>
      <dgm:t>
        <a:bodyPr/>
        <a:lstStyle/>
        <a:p>
          <a:endParaRPr lang="en-US"/>
        </a:p>
      </dgm:t>
    </dgm:pt>
    <dgm:pt modelId="{CE6122CD-7F59-418A-9EA7-ECB5DB59D6C6}" type="pres">
      <dgm:prSet presAssocID="{A6C02847-15A0-4AA0-9B8C-B972640BE4A2}" presName="desTx" presStyleLbl="alignAccFollowNode1" presStyleIdx="3" presStyleCnt="4">
        <dgm:presLayoutVars>
          <dgm:bulletEnabled val="1"/>
        </dgm:presLayoutVars>
      </dgm:prSet>
      <dgm:spPr/>
      <dgm:t>
        <a:bodyPr/>
        <a:lstStyle/>
        <a:p>
          <a:endParaRPr lang="en-US"/>
        </a:p>
      </dgm:t>
    </dgm:pt>
  </dgm:ptLst>
  <dgm:cxnLst>
    <dgm:cxn modelId="{32F41FAE-28C2-49E7-8D3C-E354FDE5F26D}" type="presOf" srcId="{0CF54306-CC26-4D71-9811-6B56996AB773}" destId="{DC8540E4-7D15-403A-94C5-9DFA254D82C8}" srcOrd="0" destOrd="0" presId="urn:microsoft.com/office/officeart/2005/8/layout/hList1"/>
    <dgm:cxn modelId="{926C30BC-6B2D-4667-9E1C-5084A61CDD31}" srcId="{1652FFF8-1F36-4FA4-99D8-43792E83AA3E}" destId="{C044D13D-29F4-499C-B2C9-78D0E057B8DB}" srcOrd="0" destOrd="0" parTransId="{9BED2447-1201-4787-97A7-C9F40F3F883F}" sibTransId="{A7098564-E183-49B5-9E7A-FC7C9AA45BD3}"/>
    <dgm:cxn modelId="{1007051A-5E2A-48FB-9903-9D09344EEE48}" type="presOf" srcId="{1652FFF8-1F36-4FA4-99D8-43792E83AA3E}" destId="{25D7CE6E-C282-45E1-BB4B-3F231E39DDB2}" srcOrd="0" destOrd="0" presId="urn:microsoft.com/office/officeart/2005/8/layout/hList1"/>
    <dgm:cxn modelId="{83154CAE-B93B-4F91-83C0-05771200233E}" srcId="{A6C02847-15A0-4AA0-9B8C-B972640BE4A2}" destId="{5FA7BB3D-452E-4D53-8948-B137656063B9}" srcOrd="1" destOrd="0" parTransId="{7ED1FD4E-2587-46E1-B0B3-9B16FBBD8547}" sibTransId="{EBFCFC89-82B0-4E80-93D4-4E5699FC0CC7}"/>
    <dgm:cxn modelId="{FD87DEFF-036B-4447-A571-E62770E63A5F}" type="presOf" srcId="{657569AC-5465-4FA9-87FE-7F86F8621E10}" destId="{B74D9377-2BFE-4A93-BF14-AF113E4DDBB5}" srcOrd="0" destOrd="1" presId="urn:microsoft.com/office/officeart/2005/8/layout/hList1"/>
    <dgm:cxn modelId="{DC8A8B48-2F16-4F29-A42B-E17642D77235}" type="presOf" srcId="{5FA7BB3D-452E-4D53-8948-B137656063B9}" destId="{CE6122CD-7F59-418A-9EA7-ECB5DB59D6C6}" srcOrd="0" destOrd="1" presId="urn:microsoft.com/office/officeart/2005/8/layout/hList1"/>
    <dgm:cxn modelId="{187B0970-1473-455F-81F5-2652B647ECF7}" srcId="{8C93653B-25C7-4BAF-A399-8E5A5F630964}" destId="{657569AC-5465-4FA9-87FE-7F86F8621E10}" srcOrd="1" destOrd="0" parTransId="{D559325E-712E-4D84-9B7E-70C70BDE384F}" sibTransId="{3ED4C3B5-B87B-4154-A0EF-218C0D5DA423}"/>
    <dgm:cxn modelId="{37E9B404-7D5A-48B1-9E35-5978B6E63962}" srcId="{0CF54306-CC26-4D71-9811-6B56996AB773}" destId="{4EBBF361-621A-48C5-A4B9-563EE32514FD}" srcOrd="0" destOrd="0" parTransId="{5E78DD4E-FF96-425A-BAD7-9E4841836472}" sibTransId="{451A6204-F3A0-46EC-BA4E-2D4FAF616E5F}"/>
    <dgm:cxn modelId="{7DF27134-EA87-4C08-B650-97653FC8B8FB}" srcId="{B2C7E24A-9BAE-420E-A1A9-D3958DC0477E}" destId="{8C93653B-25C7-4BAF-A399-8E5A5F630964}" srcOrd="2" destOrd="0" parTransId="{CAB7F341-4FEF-4B30-959A-5E5778284408}" sibTransId="{8E9A413A-5907-4AC8-B372-B8724A5A7DE7}"/>
    <dgm:cxn modelId="{5892CB94-F1F7-40D1-B6C6-415AD79BFE0E}" type="presOf" srcId="{A0274104-19B0-4879-B624-A971DB02CE02}" destId="{CE6122CD-7F59-418A-9EA7-ECB5DB59D6C6}" srcOrd="0" destOrd="0" presId="urn:microsoft.com/office/officeart/2005/8/layout/hList1"/>
    <dgm:cxn modelId="{35CA09A0-1E2F-4938-BE9B-5990C0336EF1}" srcId="{8C93653B-25C7-4BAF-A399-8E5A5F630964}" destId="{66C4EEFB-7AB5-47E1-93D7-660ED77CCEA4}" srcOrd="0" destOrd="0" parTransId="{9351E430-18F4-482A-8FEE-4030BE5E05A2}" sibTransId="{117A8782-B117-4F03-BDF6-C95C6FC07E65}"/>
    <dgm:cxn modelId="{DF099B32-251E-478E-9E40-3739E099FFE5}" type="presOf" srcId="{A6C02847-15A0-4AA0-9B8C-B972640BE4A2}" destId="{2496EA37-C566-4419-8903-439828B17D1D}" srcOrd="0" destOrd="0" presId="urn:microsoft.com/office/officeart/2005/8/layout/hList1"/>
    <dgm:cxn modelId="{66E07C37-729D-4474-BAEF-DA76D69467F8}" type="presOf" srcId="{25E3D3CA-D1EC-4B84-943A-CF594D8E76D5}" destId="{73861070-38E9-40F2-9881-C406DCD63D34}" srcOrd="0" destOrd="1" presId="urn:microsoft.com/office/officeart/2005/8/layout/hList1"/>
    <dgm:cxn modelId="{6ABBCF90-3482-413D-9697-D77F50531754}" type="presOf" srcId="{4EBBF361-621A-48C5-A4B9-563EE32514FD}" destId="{73861070-38E9-40F2-9881-C406DCD63D34}" srcOrd="0" destOrd="0" presId="urn:microsoft.com/office/officeart/2005/8/layout/hList1"/>
    <dgm:cxn modelId="{54EBFB53-1DCD-41A9-9CD7-D628D68C8646}" srcId="{B2C7E24A-9BAE-420E-A1A9-D3958DC0477E}" destId="{A6C02847-15A0-4AA0-9B8C-B972640BE4A2}" srcOrd="3" destOrd="0" parTransId="{7694CD20-C046-4737-BD1F-FA5BA39A1C7B}" sibTransId="{3C1415ED-CB64-4B66-88AA-D61F298F9673}"/>
    <dgm:cxn modelId="{E4865E79-3D2B-4621-9124-95A7B012C6CC}" type="presOf" srcId="{8C93653B-25C7-4BAF-A399-8E5A5F630964}" destId="{57A56A11-2231-4CF9-BDA5-D21010E05A13}" srcOrd="0" destOrd="0" presId="urn:microsoft.com/office/officeart/2005/8/layout/hList1"/>
    <dgm:cxn modelId="{52A7B84E-0A3B-406E-9C36-D600B86C2050}" srcId="{A6C02847-15A0-4AA0-9B8C-B972640BE4A2}" destId="{A0274104-19B0-4879-B624-A971DB02CE02}" srcOrd="0" destOrd="0" parTransId="{2DBC26A5-ABCD-4E11-9548-685B336002A2}" sibTransId="{F194B494-C6DB-4928-A0E3-D809C71A4D71}"/>
    <dgm:cxn modelId="{546C5F71-7FB2-42D3-83DB-A7701672B998}" srcId="{B2C7E24A-9BAE-420E-A1A9-D3958DC0477E}" destId="{1652FFF8-1F36-4FA4-99D8-43792E83AA3E}" srcOrd="1" destOrd="0" parTransId="{4DD4EFDE-58F9-46B8-AE2D-4E1060853B19}" sibTransId="{9FE44545-DFEC-4E34-ADE1-C41FFF071CC5}"/>
    <dgm:cxn modelId="{EFEF5F0E-F7B2-4DBD-A926-FD16BE588F5F}" srcId="{1652FFF8-1F36-4FA4-99D8-43792E83AA3E}" destId="{A701C083-E153-4637-A631-1ACD20FF4856}" srcOrd="1" destOrd="0" parTransId="{4AA83079-16C6-419A-96E5-BEA50F60B9C9}" sibTransId="{89BAF666-91C4-4667-8196-0DAEA5A1BBB3}"/>
    <dgm:cxn modelId="{F6CE5003-FC20-41F1-9A1A-5527A7AFAA65}" srcId="{0CF54306-CC26-4D71-9811-6B56996AB773}" destId="{25E3D3CA-D1EC-4B84-943A-CF594D8E76D5}" srcOrd="1" destOrd="0" parTransId="{115641F1-905B-49F6-AA1F-0E525ED4E2AA}" sibTransId="{666B54A2-17AD-491D-8EE0-1409D30CF41D}"/>
    <dgm:cxn modelId="{F39AA28B-0E90-4CB8-B0AA-8C70D8F0B8C7}" srcId="{B2C7E24A-9BAE-420E-A1A9-D3958DC0477E}" destId="{0CF54306-CC26-4D71-9811-6B56996AB773}" srcOrd="0" destOrd="0" parTransId="{9AD56840-2234-4C32-BB99-12078A528524}" sibTransId="{A90C4FB8-8140-4691-A6D6-8668AA8224FD}"/>
    <dgm:cxn modelId="{0834FC89-6331-44C0-952C-445EEE892C14}" type="presOf" srcId="{C044D13D-29F4-499C-B2C9-78D0E057B8DB}" destId="{24C93BF8-3CF9-4F2D-9C53-09309C1F88CB}" srcOrd="0" destOrd="0" presId="urn:microsoft.com/office/officeart/2005/8/layout/hList1"/>
    <dgm:cxn modelId="{BA55571C-1BFA-4DD3-993F-7D2A184ADB45}" type="presOf" srcId="{A701C083-E153-4637-A631-1ACD20FF4856}" destId="{24C93BF8-3CF9-4F2D-9C53-09309C1F88CB}" srcOrd="0" destOrd="1" presId="urn:microsoft.com/office/officeart/2005/8/layout/hList1"/>
    <dgm:cxn modelId="{811310FE-44B2-40DB-B16E-078CA44BA6A6}" type="presOf" srcId="{66C4EEFB-7AB5-47E1-93D7-660ED77CCEA4}" destId="{B74D9377-2BFE-4A93-BF14-AF113E4DDBB5}" srcOrd="0" destOrd="0" presId="urn:microsoft.com/office/officeart/2005/8/layout/hList1"/>
    <dgm:cxn modelId="{E2E23870-2A2C-41BF-942A-CD27E6D3AD1F}" type="presOf" srcId="{B2C7E24A-9BAE-420E-A1A9-D3958DC0477E}" destId="{E7D18713-611D-42E1-A5C8-9779C176DC5E}" srcOrd="0" destOrd="0" presId="urn:microsoft.com/office/officeart/2005/8/layout/hList1"/>
    <dgm:cxn modelId="{46D80ECF-4561-4C00-B6D4-89E7046AE8E9}" type="presParOf" srcId="{E7D18713-611D-42E1-A5C8-9779C176DC5E}" destId="{E2DCFB63-B9AE-4FD1-9855-FB7D196A70C9}" srcOrd="0" destOrd="0" presId="urn:microsoft.com/office/officeart/2005/8/layout/hList1"/>
    <dgm:cxn modelId="{600DA604-769B-42D9-A57F-456A54191841}" type="presParOf" srcId="{E2DCFB63-B9AE-4FD1-9855-FB7D196A70C9}" destId="{DC8540E4-7D15-403A-94C5-9DFA254D82C8}" srcOrd="0" destOrd="0" presId="urn:microsoft.com/office/officeart/2005/8/layout/hList1"/>
    <dgm:cxn modelId="{ABB82420-84EF-440A-A27E-43B239F118AC}" type="presParOf" srcId="{E2DCFB63-B9AE-4FD1-9855-FB7D196A70C9}" destId="{73861070-38E9-40F2-9881-C406DCD63D34}" srcOrd="1" destOrd="0" presId="urn:microsoft.com/office/officeart/2005/8/layout/hList1"/>
    <dgm:cxn modelId="{B38A28E5-102C-412D-B65A-A7007A6E5A44}" type="presParOf" srcId="{E7D18713-611D-42E1-A5C8-9779C176DC5E}" destId="{B9C4A1CF-AA7C-433E-AA03-7B7282370425}" srcOrd="1" destOrd="0" presId="urn:microsoft.com/office/officeart/2005/8/layout/hList1"/>
    <dgm:cxn modelId="{57A5C710-E869-4701-B5E6-7E653A91576C}" type="presParOf" srcId="{E7D18713-611D-42E1-A5C8-9779C176DC5E}" destId="{F9FEB159-943F-415C-A765-CC1A13FE4C02}" srcOrd="2" destOrd="0" presId="urn:microsoft.com/office/officeart/2005/8/layout/hList1"/>
    <dgm:cxn modelId="{49BF17B0-A701-4256-997F-EDFD2F327634}" type="presParOf" srcId="{F9FEB159-943F-415C-A765-CC1A13FE4C02}" destId="{25D7CE6E-C282-45E1-BB4B-3F231E39DDB2}" srcOrd="0" destOrd="0" presId="urn:microsoft.com/office/officeart/2005/8/layout/hList1"/>
    <dgm:cxn modelId="{DD99DAD5-EF57-4F7B-B83A-23316BFA5308}" type="presParOf" srcId="{F9FEB159-943F-415C-A765-CC1A13FE4C02}" destId="{24C93BF8-3CF9-4F2D-9C53-09309C1F88CB}" srcOrd="1" destOrd="0" presId="urn:microsoft.com/office/officeart/2005/8/layout/hList1"/>
    <dgm:cxn modelId="{2347059C-AC05-46E0-85DD-149A65AE56A7}" type="presParOf" srcId="{E7D18713-611D-42E1-A5C8-9779C176DC5E}" destId="{0C46505D-1344-4A75-BA29-A44760CF906B}" srcOrd="3" destOrd="0" presId="urn:microsoft.com/office/officeart/2005/8/layout/hList1"/>
    <dgm:cxn modelId="{ADDE5000-E7B4-4FB0-B0F0-224C853DCABA}" type="presParOf" srcId="{E7D18713-611D-42E1-A5C8-9779C176DC5E}" destId="{595E1802-D574-434E-AA52-15C75920946D}" srcOrd="4" destOrd="0" presId="urn:microsoft.com/office/officeart/2005/8/layout/hList1"/>
    <dgm:cxn modelId="{9EC1A2EA-2C97-4193-873B-34B91E595C95}" type="presParOf" srcId="{595E1802-D574-434E-AA52-15C75920946D}" destId="{57A56A11-2231-4CF9-BDA5-D21010E05A13}" srcOrd="0" destOrd="0" presId="urn:microsoft.com/office/officeart/2005/8/layout/hList1"/>
    <dgm:cxn modelId="{E4934571-3E47-4CFD-843F-93CBD92D83E1}" type="presParOf" srcId="{595E1802-D574-434E-AA52-15C75920946D}" destId="{B74D9377-2BFE-4A93-BF14-AF113E4DDBB5}" srcOrd="1" destOrd="0" presId="urn:microsoft.com/office/officeart/2005/8/layout/hList1"/>
    <dgm:cxn modelId="{96B2A8AF-4F0E-457D-800E-91B0D5F4506C}" type="presParOf" srcId="{E7D18713-611D-42E1-A5C8-9779C176DC5E}" destId="{3D6609BE-64D6-4247-B976-648A99B61B73}" srcOrd="5" destOrd="0" presId="urn:microsoft.com/office/officeart/2005/8/layout/hList1"/>
    <dgm:cxn modelId="{CA34AA02-70D3-4D40-9205-8F6EC9E341F7}" type="presParOf" srcId="{E7D18713-611D-42E1-A5C8-9779C176DC5E}" destId="{1FE03674-BDA0-460B-AA99-2BE85EDC58DE}" srcOrd="6" destOrd="0" presId="urn:microsoft.com/office/officeart/2005/8/layout/hList1"/>
    <dgm:cxn modelId="{6D05E286-A3A5-409D-B9F4-A2A2E03ABC77}" type="presParOf" srcId="{1FE03674-BDA0-460B-AA99-2BE85EDC58DE}" destId="{2496EA37-C566-4419-8903-439828B17D1D}" srcOrd="0" destOrd="0" presId="urn:microsoft.com/office/officeart/2005/8/layout/hList1"/>
    <dgm:cxn modelId="{7790254D-D511-42B2-A1D9-43456E0C9F4D}" type="presParOf" srcId="{1FE03674-BDA0-460B-AA99-2BE85EDC58DE}" destId="{CE6122CD-7F59-418A-9EA7-ECB5DB59D6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5B5201-88EE-4914-A037-C71DA3DFBD6A}"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US"/>
        </a:p>
      </dgm:t>
    </dgm:pt>
    <dgm:pt modelId="{59043D63-91AC-4AF3-A6D1-A29BC5F889D1}">
      <dgm:prSet phldrT="[Text]" custT="1"/>
      <dgm:spPr>
        <a:solidFill>
          <a:srgbClr val="1C314E"/>
        </a:solidFill>
      </dgm:spPr>
      <dgm:t>
        <a:bodyPr/>
        <a:lstStyle/>
        <a:p>
          <a:r>
            <a:rPr lang="en-US" sz="2000" dirty="0" smtClean="0"/>
            <a:t>Unit-Generated Revenue</a:t>
          </a:r>
          <a:endParaRPr lang="en-US" sz="2000" dirty="0"/>
        </a:p>
      </dgm:t>
    </dgm:pt>
    <dgm:pt modelId="{9EDD09B3-8C79-44FF-BB3C-41A55070155E}" type="parTrans" cxnId="{FD42BA2F-C418-4F10-87E3-A4C971537966}">
      <dgm:prSet/>
      <dgm:spPr/>
      <dgm:t>
        <a:bodyPr/>
        <a:lstStyle/>
        <a:p>
          <a:endParaRPr lang="en-US"/>
        </a:p>
      </dgm:t>
    </dgm:pt>
    <dgm:pt modelId="{A699A9FA-5891-43FD-85D0-78E89EDE4806}" type="sibTrans" cxnId="{FD42BA2F-C418-4F10-87E3-A4C971537966}">
      <dgm:prSet/>
      <dgm:spPr/>
      <dgm:t>
        <a:bodyPr/>
        <a:lstStyle/>
        <a:p>
          <a:endParaRPr lang="en-US"/>
        </a:p>
      </dgm:t>
    </dgm:pt>
    <dgm:pt modelId="{8357A94F-8368-4B07-A2C7-ED1D9B335D12}">
      <dgm:prSet phldrT="[Text]" custT="1"/>
      <dgm:spPr/>
      <dgm:t>
        <a:bodyPr/>
        <a:lstStyle/>
        <a:p>
          <a:r>
            <a:rPr lang="en-US" sz="3900" dirty="0" smtClean="0"/>
            <a:t> </a:t>
          </a:r>
          <a:r>
            <a:rPr lang="en-US" sz="2000" dirty="0" smtClean="0"/>
            <a:t>Flows Directly to the College</a:t>
          </a:r>
          <a:endParaRPr lang="en-US" sz="3900" dirty="0"/>
        </a:p>
      </dgm:t>
    </dgm:pt>
    <dgm:pt modelId="{CFE9A88A-522C-4AE4-87D6-03BB22DC3A1D}" type="parTrans" cxnId="{97950D2D-01B2-4DFE-AA0C-AD4BF1F45FF0}">
      <dgm:prSet/>
      <dgm:spPr/>
      <dgm:t>
        <a:bodyPr/>
        <a:lstStyle/>
        <a:p>
          <a:endParaRPr lang="en-US"/>
        </a:p>
      </dgm:t>
    </dgm:pt>
    <dgm:pt modelId="{36ACC3D7-AD7E-47AA-B1F9-40C11C409BF8}" type="sibTrans" cxnId="{97950D2D-01B2-4DFE-AA0C-AD4BF1F45FF0}">
      <dgm:prSet/>
      <dgm:spPr/>
      <dgm:t>
        <a:bodyPr/>
        <a:lstStyle/>
        <a:p>
          <a:endParaRPr lang="en-US"/>
        </a:p>
      </dgm:t>
    </dgm:pt>
    <dgm:pt modelId="{EE679064-0E07-48AD-BA2B-BB7AA5F08D61}">
      <dgm:prSet phldrT="[Text]"/>
      <dgm:spPr/>
      <dgm:t>
        <a:bodyPr/>
        <a:lstStyle/>
        <a:p>
          <a:r>
            <a:rPr lang="en-US" dirty="0" smtClean="0"/>
            <a:t>Differential Tuition and Course Fees</a:t>
          </a:r>
          <a:endParaRPr lang="en-US" dirty="0"/>
        </a:p>
      </dgm:t>
    </dgm:pt>
    <dgm:pt modelId="{F3DE0C6E-4BB1-4D6F-BF9B-683FF6CD5916}" type="parTrans" cxnId="{992658FD-AEBC-4D47-968D-0C52AB090F41}">
      <dgm:prSet/>
      <dgm:spPr/>
      <dgm:t>
        <a:bodyPr/>
        <a:lstStyle/>
        <a:p>
          <a:endParaRPr lang="en-US"/>
        </a:p>
      </dgm:t>
    </dgm:pt>
    <dgm:pt modelId="{D7175FFB-1F36-4F85-BB57-0920B89A2588}" type="sibTrans" cxnId="{992658FD-AEBC-4D47-968D-0C52AB090F41}">
      <dgm:prSet/>
      <dgm:spPr/>
      <dgm:t>
        <a:bodyPr/>
        <a:lstStyle/>
        <a:p>
          <a:endParaRPr lang="en-US"/>
        </a:p>
      </dgm:t>
    </dgm:pt>
    <dgm:pt modelId="{642141CD-B53D-4CF0-80ED-3E241695A526}">
      <dgm:prSet phldrT="[Text]"/>
      <dgm:spPr/>
      <dgm:t>
        <a:bodyPr/>
        <a:lstStyle/>
        <a:p>
          <a:r>
            <a:rPr lang="en-US" dirty="0" smtClean="0"/>
            <a:t>Distance Learning Fees</a:t>
          </a:r>
          <a:endParaRPr lang="en-US" dirty="0"/>
        </a:p>
      </dgm:t>
    </dgm:pt>
    <dgm:pt modelId="{DC40AB10-46F8-4F8C-B34C-AA403555F2A6}" type="parTrans" cxnId="{7C183A13-7A29-495C-883E-204C314A5E24}">
      <dgm:prSet/>
      <dgm:spPr/>
      <dgm:t>
        <a:bodyPr/>
        <a:lstStyle/>
        <a:p>
          <a:endParaRPr lang="en-US"/>
        </a:p>
      </dgm:t>
    </dgm:pt>
    <dgm:pt modelId="{F5979E46-C8A0-4075-8570-FB121D10CCD8}" type="sibTrans" cxnId="{7C183A13-7A29-495C-883E-204C314A5E24}">
      <dgm:prSet/>
      <dgm:spPr/>
      <dgm:t>
        <a:bodyPr/>
        <a:lstStyle/>
        <a:p>
          <a:endParaRPr lang="en-US"/>
        </a:p>
      </dgm:t>
    </dgm:pt>
    <dgm:pt modelId="{CDE88618-51AD-43C5-8960-FE8FD5234335}">
      <dgm:prSet phldrT="[Text]"/>
      <dgm:spPr/>
      <dgm:t>
        <a:bodyPr/>
        <a:lstStyle/>
        <a:p>
          <a:r>
            <a:rPr lang="en-US" dirty="0" smtClean="0"/>
            <a:t>Contracts and Grants</a:t>
          </a:r>
          <a:endParaRPr lang="en-US" dirty="0"/>
        </a:p>
      </dgm:t>
    </dgm:pt>
    <dgm:pt modelId="{BC5CFF59-C607-4890-9E3A-E6D80CA257C4}" type="parTrans" cxnId="{C339AD45-18AA-4A55-BBA0-17C0A6CC4851}">
      <dgm:prSet/>
      <dgm:spPr/>
      <dgm:t>
        <a:bodyPr/>
        <a:lstStyle/>
        <a:p>
          <a:endParaRPr lang="en-US"/>
        </a:p>
      </dgm:t>
    </dgm:pt>
    <dgm:pt modelId="{6268CEED-DEE5-4358-9CC5-40C405A948EF}" type="sibTrans" cxnId="{C339AD45-18AA-4A55-BBA0-17C0A6CC4851}">
      <dgm:prSet/>
      <dgm:spPr/>
      <dgm:t>
        <a:bodyPr/>
        <a:lstStyle/>
        <a:p>
          <a:endParaRPr lang="en-US"/>
        </a:p>
      </dgm:t>
    </dgm:pt>
    <dgm:pt modelId="{CEF367C3-C2EB-4656-9970-66CEE03C4B40}">
      <dgm:prSet phldrT="[Text]"/>
      <dgm:spPr/>
      <dgm:t>
        <a:bodyPr/>
        <a:lstStyle/>
        <a:p>
          <a:endParaRPr lang="en-US" dirty="0"/>
        </a:p>
      </dgm:t>
    </dgm:pt>
    <dgm:pt modelId="{B41E5271-68C5-4477-AD8B-2816E1B76CFC}" type="parTrans" cxnId="{512FFCF2-4329-4EFB-A828-6443F78099EA}">
      <dgm:prSet/>
      <dgm:spPr/>
      <dgm:t>
        <a:bodyPr/>
        <a:lstStyle/>
        <a:p>
          <a:endParaRPr lang="en-US"/>
        </a:p>
      </dgm:t>
    </dgm:pt>
    <dgm:pt modelId="{A57E59ED-9C39-4677-BAEC-98C83B8502C8}" type="sibTrans" cxnId="{512FFCF2-4329-4EFB-A828-6443F78099EA}">
      <dgm:prSet/>
      <dgm:spPr/>
      <dgm:t>
        <a:bodyPr/>
        <a:lstStyle/>
        <a:p>
          <a:endParaRPr lang="en-US"/>
        </a:p>
      </dgm:t>
    </dgm:pt>
    <dgm:pt modelId="{E3E38970-188E-4E5C-8F76-D6B3D127B05C}">
      <dgm:prSet phldrT="[Text]"/>
      <dgm:spPr/>
      <dgm:t>
        <a:bodyPr/>
        <a:lstStyle/>
        <a:p>
          <a:r>
            <a:rPr lang="en-US" dirty="0" smtClean="0"/>
            <a:t>Indirect Cost Recovery Revenue</a:t>
          </a:r>
          <a:endParaRPr lang="en-US" dirty="0"/>
        </a:p>
      </dgm:t>
    </dgm:pt>
    <dgm:pt modelId="{85553FCB-FECE-4D43-B79C-3F221BFD23E5}" type="parTrans" cxnId="{189DEEBD-003E-463C-B02D-FA2090FCE684}">
      <dgm:prSet/>
      <dgm:spPr/>
      <dgm:t>
        <a:bodyPr/>
        <a:lstStyle/>
        <a:p>
          <a:endParaRPr lang="en-US"/>
        </a:p>
      </dgm:t>
    </dgm:pt>
    <dgm:pt modelId="{839172D4-7B45-429F-A7FF-2333982CA201}" type="sibTrans" cxnId="{189DEEBD-003E-463C-B02D-FA2090FCE684}">
      <dgm:prSet/>
      <dgm:spPr/>
      <dgm:t>
        <a:bodyPr/>
        <a:lstStyle/>
        <a:p>
          <a:endParaRPr lang="en-US"/>
        </a:p>
      </dgm:t>
    </dgm:pt>
    <dgm:pt modelId="{B3661CBD-C22C-4258-AA81-CE453D86A709}" type="pres">
      <dgm:prSet presAssocID="{7F5B5201-88EE-4914-A037-C71DA3DFBD6A}" presName="Name0" presStyleCnt="0">
        <dgm:presLayoutVars>
          <dgm:chMax/>
          <dgm:chPref val="3"/>
          <dgm:dir/>
          <dgm:animOne val="branch"/>
          <dgm:animLvl val="lvl"/>
        </dgm:presLayoutVars>
      </dgm:prSet>
      <dgm:spPr/>
      <dgm:t>
        <a:bodyPr/>
        <a:lstStyle/>
        <a:p>
          <a:endParaRPr lang="en-US"/>
        </a:p>
      </dgm:t>
    </dgm:pt>
    <dgm:pt modelId="{0B6B739B-3A94-48EF-A553-8C90732F4DB2}" type="pres">
      <dgm:prSet presAssocID="{59043D63-91AC-4AF3-A6D1-A29BC5F889D1}" presName="composite" presStyleCnt="0"/>
      <dgm:spPr/>
    </dgm:pt>
    <dgm:pt modelId="{F5D6C9E6-5931-4C57-8CB8-217B7E3735F8}" type="pres">
      <dgm:prSet presAssocID="{59043D63-91AC-4AF3-A6D1-A29BC5F889D1}" presName="FirstChild" presStyleLbl="revTx" presStyleIdx="0" presStyleCnt="2">
        <dgm:presLayoutVars>
          <dgm:chMax val="0"/>
          <dgm:chPref val="0"/>
          <dgm:bulletEnabled val="1"/>
        </dgm:presLayoutVars>
      </dgm:prSet>
      <dgm:spPr/>
      <dgm:t>
        <a:bodyPr/>
        <a:lstStyle/>
        <a:p>
          <a:endParaRPr lang="en-US"/>
        </a:p>
      </dgm:t>
    </dgm:pt>
    <dgm:pt modelId="{6C2D00F1-92F2-4205-A514-9E4A54CEC997}" type="pres">
      <dgm:prSet presAssocID="{59043D63-91AC-4AF3-A6D1-A29BC5F889D1}" presName="Parent" presStyleLbl="alignNode1" presStyleIdx="0" presStyleCnt="1">
        <dgm:presLayoutVars>
          <dgm:chMax val="3"/>
          <dgm:chPref val="3"/>
          <dgm:bulletEnabled val="1"/>
        </dgm:presLayoutVars>
      </dgm:prSet>
      <dgm:spPr/>
      <dgm:t>
        <a:bodyPr/>
        <a:lstStyle/>
        <a:p>
          <a:endParaRPr lang="en-US"/>
        </a:p>
      </dgm:t>
    </dgm:pt>
    <dgm:pt modelId="{D8EF9213-AE01-45A5-BD3A-65B5D122860F}" type="pres">
      <dgm:prSet presAssocID="{59043D63-91AC-4AF3-A6D1-A29BC5F889D1}" presName="Accent" presStyleLbl="parChTrans1D1" presStyleIdx="0" presStyleCnt="1"/>
      <dgm:spPr/>
    </dgm:pt>
    <dgm:pt modelId="{8185A1B0-AC42-4750-89AE-E7596D9B42B6}" type="pres">
      <dgm:prSet presAssocID="{59043D63-91AC-4AF3-A6D1-A29BC5F889D1}" presName="Child" presStyleLbl="revTx" presStyleIdx="1" presStyleCnt="2">
        <dgm:presLayoutVars>
          <dgm:chMax val="0"/>
          <dgm:chPref val="0"/>
          <dgm:bulletEnabled val="1"/>
        </dgm:presLayoutVars>
      </dgm:prSet>
      <dgm:spPr/>
      <dgm:t>
        <a:bodyPr/>
        <a:lstStyle/>
        <a:p>
          <a:endParaRPr lang="en-US"/>
        </a:p>
      </dgm:t>
    </dgm:pt>
  </dgm:ptLst>
  <dgm:cxnLst>
    <dgm:cxn modelId="{B107FD88-8487-450A-9B91-E051C346A8D6}" type="presOf" srcId="{642141CD-B53D-4CF0-80ED-3E241695A526}" destId="{8185A1B0-AC42-4750-89AE-E7596D9B42B6}" srcOrd="0" destOrd="1" presId="urn:microsoft.com/office/officeart/2011/layout/TabList"/>
    <dgm:cxn modelId="{42D0CA69-75D1-44CC-92D8-AF06189026D0}" type="presOf" srcId="{59043D63-91AC-4AF3-A6D1-A29BC5F889D1}" destId="{6C2D00F1-92F2-4205-A514-9E4A54CEC997}" srcOrd="0" destOrd="0" presId="urn:microsoft.com/office/officeart/2011/layout/TabList"/>
    <dgm:cxn modelId="{512FFCF2-4329-4EFB-A828-6443F78099EA}" srcId="{59043D63-91AC-4AF3-A6D1-A29BC5F889D1}" destId="{CEF367C3-C2EB-4656-9970-66CEE03C4B40}" srcOrd="5" destOrd="0" parTransId="{B41E5271-68C5-4477-AD8B-2816E1B76CFC}" sibTransId="{A57E59ED-9C39-4677-BAEC-98C83B8502C8}"/>
    <dgm:cxn modelId="{97950D2D-01B2-4DFE-AA0C-AD4BF1F45FF0}" srcId="{59043D63-91AC-4AF3-A6D1-A29BC5F889D1}" destId="{8357A94F-8368-4B07-A2C7-ED1D9B335D12}" srcOrd="0" destOrd="0" parTransId="{CFE9A88A-522C-4AE4-87D6-03BB22DC3A1D}" sibTransId="{36ACC3D7-AD7E-47AA-B1F9-40C11C409BF8}"/>
    <dgm:cxn modelId="{1CCBCD06-A1A0-4ED6-8187-C594362E6429}" type="presOf" srcId="{CEF367C3-C2EB-4656-9970-66CEE03C4B40}" destId="{8185A1B0-AC42-4750-89AE-E7596D9B42B6}" srcOrd="0" destOrd="4" presId="urn:microsoft.com/office/officeart/2011/layout/TabList"/>
    <dgm:cxn modelId="{6EFFD1A4-B1DC-4668-9DBF-407ADBFC1B16}" type="presOf" srcId="{EE679064-0E07-48AD-BA2B-BB7AA5F08D61}" destId="{8185A1B0-AC42-4750-89AE-E7596D9B42B6}" srcOrd="0" destOrd="0" presId="urn:microsoft.com/office/officeart/2011/layout/TabList"/>
    <dgm:cxn modelId="{E9BFD09F-84E0-44C8-8B60-0049EFE16FE9}" type="presOf" srcId="{CDE88618-51AD-43C5-8960-FE8FD5234335}" destId="{8185A1B0-AC42-4750-89AE-E7596D9B42B6}" srcOrd="0" destOrd="2" presId="urn:microsoft.com/office/officeart/2011/layout/TabList"/>
    <dgm:cxn modelId="{189DEEBD-003E-463C-B02D-FA2090FCE684}" srcId="{59043D63-91AC-4AF3-A6D1-A29BC5F889D1}" destId="{E3E38970-188E-4E5C-8F76-D6B3D127B05C}" srcOrd="4" destOrd="0" parTransId="{85553FCB-FECE-4D43-B79C-3F221BFD23E5}" sibTransId="{839172D4-7B45-429F-A7FF-2333982CA201}"/>
    <dgm:cxn modelId="{FD42BA2F-C418-4F10-87E3-A4C971537966}" srcId="{7F5B5201-88EE-4914-A037-C71DA3DFBD6A}" destId="{59043D63-91AC-4AF3-A6D1-A29BC5F889D1}" srcOrd="0" destOrd="0" parTransId="{9EDD09B3-8C79-44FF-BB3C-41A55070155E}" sibTransId="{A699A9FA-5891-43FD-85D0-78E89EDE4806}"/>
    <dgm:cxn modelId="{DB057388-C38B-4DFD-9644-CD04F846A8DF}" type="presOf" srcId="{7F5B5201-88EE-4914-A037-C71DA3DFBD6A}" destId="{B3661CBD-C22C-4258-AA81-CE453D86A709}" srcOrd="0" destOrd="0" presId="urn:microsoft.com/office/officeart/2011/layout/TabList"/>
    <dgm:cxn modelId="{C339AD45-18AA-4A55-BBA0-17C0A6CC4851}" srcId="{59043D63-91AC-4AF3-A6D1-A29BC5F889D1}" destId="{CDE88618-51AD-43C5-8960-FE8FD5234335}" srcOrd="3" destOrd="0" parTransId="{BC5CFF59-C607-4890-9E3A-E6D80CA257C4}" sibTransId="{6268CEED-DEE5-4358-9CC5-40C405A948EF}"/>
    <dgm:cxn modelId="{B9DDD4EF-C576-43C3-A213-3DE84AB814E0}" type="presOf" srcId="{E3E38970-188E-4E5C-8F76-D6B3D127B05C}" destId="{8185A1B0-AC42-4750-89AE-E7596D9B42B6}" srcOrd="0" destOrd="3" presId="urn:microsoft.com/office/officeart/2011/layout/TabList"/>
    <dgm:cxn modelId="{992658FD-AEBC-4D47-968D-0C52AB090F41}" srcId="{59043D63-91AC-4AF3-A6D1-A29BC5F889D1}" destId="{EE679064-0E07-48AD-BA2B-BB7AA5F08D61}" srcOrd="1" destOrd="0" parTransId="{F3DE0C6E-4BB1-4D6F-BF9B-683FF6CD5916}" sibTransId="{D7175FFB-1F36-4F85-BB57-0920B89A2588}"/>
    <dgm:cxn modelId="{7C183A13-7A29-495C-883E-204C314A5E24}" srcId="{59043D63-91AC-4AF3-A6D1-A29BC5F889D1}" destId="{642141CD-B53D-4CF0-80ED-3E241695A526}" srcOrd="2" destOrd="0" parTransId="{DC40AB10-46F8-4F8C-B34C-AA403555F2A6}" sibTransId="{F5979E46-C8A0-4075-8570-FB121D10CCD8}"/>
    <dgm:cxn modelId="{BA907341-CFC5-44DB-BE18-67E18FD6A701}" type="presOf" srcId="{8357A94F-8368-4B07-A2C7-ED1D9B335D12}" destId="{F5D6C9E6-5931-4C57-8CB8-217B7E3735F8}" srcOrd="0" destOrd="0" presId="urn:microsoft.com/office/officeart/2011/layout/TabList"/>
    <dgm:cxn modelId="{9EE7F4E0-3D00-4CA1-B671-E24CF59F07C0}" type="presParOf" srcId="{B3661CBD-C22C-4258-AA81-CE453D86A709}" destId="{0B6B739B-3A94-48EF-A553-8C90732F4DB2}" srcOrd="0" destOrd="0" presId="urn:microsoft.com/office/officeart/2011/layout/TabList"/>
    <dgm:cxn modelId="{C2521DE5-D7FC-4D6C-818D-49708649B77A}" type="presParOf" srcId="{0B6B739B-3A94-48EF-A553-8C90732F4DB2}" destId="{F5D6C9E6-5931-4C57-8CB8-217B7E3735F8}" srcOrd="0" destOrd="0" presId="urn:microsoft.com/office/officeart/2011/layout/TabList"/>
    <dgm:cxn modelId="{1A218EEE-2F9C-4306-87F1-EC0C3F96FB4F}" type="presParOf" srcId="{0B6B739B-3A94-48EF-A553-8C90732F4DB2}" destId="{6C2D00F1-92F2-4205-A514-9E4A54CEC997}" srcOrd="1" destOrd="0" presId="urn:microsoft.com/office/officeart/2011/layout/TabList"/>
    <dgm:cxn modelId="{0C94B9A3-31FB-420A-AEAE-6913BDFAE1D3}" type="presParOf" srcId="{0B6B739B-3A94-48EF-A553-8C90732F4DB2}" destId="{D8EF9213-AE01-45A5-BD3A-65B5D122860F}" srcOrd="2" destOrd="0" presId="urn:microsoft.com/office/officeart/2011/layout/TabList"/>
    <dgm:cxn modelId="{423D236B-0279-4815-AF82-3A3011490A1C}" type="presParOf" srcId="{B3661CBD-C22C-4258-AA81-CE453D86A709}" destId="{8185A1B0-AC42-4750-89AE-E7596D9B42B6}" srcOrd="1" destOrd="0" presId="urn:microsoft.com/office/officeart/2011/layout/Tab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3A9C2-E6A3-4D3C-8F7F-87181043616E}">
      <dsp:nvSpPr>
        <dsp:cNvPr id="0" name=""/>
        <dsp:cNvSpPr/>
      </dsp:nvSpPr>
      <dsp:spPr>
        <a:xfrm>
          <a:off x="773239" y="973121"/>
          <a:ext cx="1340533" cy="1340600"/>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1D5422-AF6E-4CEF-BE62-080604C5E800}">
      <dsp:nvSpPr>
        <dsp:cNvPr id="0" name=""/>
        <dsp:cNvSpPr/>
      </dsp:nvSpPr>
      <dsp:spPr>
        <a:xfrm>
          <a:off x="1085269" y="1345176"/>
          <a:ext cx="748093" cy="37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Student Success and Diversify Enrollment</a:t>
          </a:r>
          <a:endParaRPr lang="en-US" sz="1000" kern="1200" dirty="0"/>
        </a:p>
      </dsp:txBody>
      <dsp:txXfrm>
        <a:off x="1085269" y="1345176"/>
        <a:ext cx="748093" cy="373879"/>
      </dsp:txXfrm>
    </dsp:sp>
    <dsp:sp modelId="{328D8E7D-1506-419F-BB26-F22BA100AC55}">
      <dsp:nvSpPr>
        <dsp:cNvPr id="0" name=""/>
        <dsp:cNvSpPr/>
      </dsp:nvSpPr>
      <dsp:spPr>
        <a:xfrm>
          <a:off x="400827" y="1743382"/>
          <a:ext cx="1340533" cy="1340600"/>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A19E83-39F2-413A-9461-B28B75BBA93A}">
      <dsp:nvSpPr>
        <dsp:cNvPr id="0" name=""/>
        <dsp:cNvSpPr/>
      </dsp:nvSpPr>
      <dsp:spPr>
        <a:xfrm>
          <a:off x="685801" y="2120653"/>
          <a:ext cx="748093" cy="37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Faculty Excellence &amp; AU Reputation</a:t>
          </a:r>
          <a:endParaRPr lang="en-US" sz="1000" kern="1200" dirty="0"/>
        </a:p>
      </dsp:txBody>
      <dsp:txXfrm>
        <a:off x="685801" y="2120653"/>
        <a:ext cx="748093" cy="373879"/>
      </dsp:txXfrm>
    </dsp:sp>
    <dsp:sp modelId="{3A7AD70A-CA55-4E7B-BD27-C1576604D891}">
      <dsp:nvSpPr>
        <dsp:cNvPr id="0" name=""/>
        <dsp:cNvSpPr/>
      </dsp:nvSpPr>
      <dsp:spPr>
        <a:xfrm>
          <a:off x="773239" y="2517105"/>
          <a:ext cx="1340533" cy="1340600"/>
        </a:xfrm>
        <a:prstGeom prst="circularArrow">
          <a:avLst>
            <a:gd name="adj1" fmla="val 10980"/>
            <a:gd name="adj2" fmla="val 1142322"/>
            <a:gd name="adj3" fmla="val 4500000"/>
            <a:gd name="adj4" fmla="val 135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5CF48E-2353-4078-A258-9868C366A66E}">
      <dsp:nvSpPr>
        <dsp:cNvPr id="0" name=""/>
        <dsp:cNvSpPr/>
      </dsp:nvSpPr>
      <dsp:spPr>
        <a:xfrm>
          <a:off x="1069207" y="3002197"/>
          <a:ext cx="748093" cy="37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Research, </a:t>
          </a:r>
          <a:r>
            <a:rPr lang="en-US" sz="1050" kern="1200" dirty="0" smtClean="0"/>
            <a:t>Scholarship</a:t>
          </a:r>
          <a:r>
            <a:rPr lang="en-US" sz="1000" kern="1200" dirty="0" smtClean="0"/>
            <a:t>, &amp; Creative Work</a:t>
          </a:r>
          <a:endParaRPr lang="en-US" sz="1000" kern="1200" dirty="0"/>
        </a:p>
      </dsp:txBody>
      <dsp:txXfrm>
        <a:off x="1069207" y="3002197"/>
        <a:ext cx="748093" cy="373879"/>
      </dsp:txXfrm>
    </dsp:sp>
    <dsp:sp modelId="{1139C309-904E-4041-BE0F-1955EE044FB9}">
      <dsp:nvSpPr>
        <dsp:cNvPr id="0" name=""/>
        <dsp:cNvSpPr/>
      </dsp:nvSpPr>
      <dsp:spPr>
        <a:xfrm>
          <a:off x="400827" y="3288665"/>
          <a:ext cx="1340533" cy="1340600"/>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B80C01-E1A2-4C12-826B-AF865D98BFF6}">
      <dsp:nvSpPr>
        <dsp:cNvPr id="0" name=""/>
        <dsp:cNvSpPr/>
      </dsp:nvSpPr>
      <dsp:spPr>
        <a:xfrm>
          <a:off x="695286" y="3774189"/>
          <a:ext cx="748093" cy="37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Public Engagement</a:t>
          </a:r>
          <a:endParaRPr lang="en-US" sz="1000" kern="1200" dirty="0"/>
        </a:p>
      </dsp:txBody>
      <dsp:txXfrm>
        <a:off x="695286" y="3774189"/>
        <a:ext cx="748093" cy="373879"/>
      </dsp:txXfrm>
    </dsp:sp>
    <dsp:sp modelId="{5CC9DB62-B21F-4B8C-B5A1-B8FDB3491883}">
      <dsp:nvSpPr>
        <dsp:cNvPr id="0" name=""/>
        <dsp:cNvSpPr/>
      </dsp:nvSpPr>
      <dsp:spPr>
        <a:xfrm>
          <a:off x="868542" y="4148068"/>
          <a:ext cx="1151686" cy="1152362"/>
        </a:xfrm>
        <a:prstGeom prst="blockArc">
          <a:avLst>
            <a:gd name="adj1" fmla="val 13500000"/>
            <a:gd name="adj2" fmla="val 10800000"/>
            <a:gd name="adj3" fmla="val 12740"/>
          </a:avLst>
        </a:prstGeom>
        <a:solidFill>
          <a:schemeClr val="accent1">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E203C-6100-4DAF-BDA9-E1443DBED30A}">
      <dsp:nvSpPr>
        <dsp:cNvPr id="0" name=""/>
        <dsp:cNvSpPr/>
      </dsp:nvSpPr>
      <dsp:spPr>
        <a:xfrm>
          <a:off x="1069207" y="4546181"/>
          <a:ext cx="748093" cy="37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Focus Resources</a:t>
          </a:r>
          <a:endParaRPr lang="en-US" sz="1000" kern="1200" dirty="0"/>
        </a:p>
      </dsp:txBody>
      <dsp:txXfrm>
        <a:off x="1069207" y="4546181"/>
        <a:ext cx="748093" cy="3738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7BDD4-42AB-4503-B1DF-602AA6BF1FF6}">
      <dsp:nvSpPr>
        <dsp:cNvPr id="0" name=""/>
        <dsp:cNvSpPr/>
      </dsp:nvSpPr>
      <dsp:spPr>
        <a:xfrm>
          <a:off x="3077369" y="2793509"/>
          <a:ext cx="1684599" cy="640120"/>
        </a:xfrm>
        <a:custGeom>
          <a:avLst/>
          <a:gdLst/>
          <a:ahLst/>
          <a:cxnLst/>
          <a:rect l="0" t="0" r="0" b="0"/>
          <a:pathLst>
            <a:path>
              <a:moveTo>
                <a:pt x="0" y="0"/>
              </a:moveTo>
              <a:lnTo>
                <a:pt x="0" y="387603"/>
              </a:lnTo>
              <a:lnTo>
                <a:pt x="1684599" y="387603"/>
              </a:lnTo>
              <a:lnTo>
                <a:pt x="1684599" y="64012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C0D86-99BA-40BA-B589-189E5923A907}">
      <dsp:nvSpPr>
        <dsp:cNvPr id="0" name=""/>
        <dsp:cNvSpPr/>
      </dsp:nvSpPr>
      <dsp:spPr>
        <a:xfrm>
          <a:off x="1860452" y="2793509"/>
          <a:ext cx="1216916" cy="640120"/>
        </a:xfrm>
        <a:custGeom>
          <a:avLst/>
          <a:gdLst/>
          <a:ahLst/>
          <a:cxnLst/>
          <a:rect l="0" t="0" r="0" b="0"/>
          <a:pathLst>
            <a:path>
              <a:moveTo>
                <a:pt x="1216916" y="0"/>
              </a:moveTo>
              <a:lnTo>
                <a:pt x="1216916" y="387603"/>
              </a:lnTo>
              <a:lnTo>
                <a:pt x="0" y="387603"/>
              </a:lnTo>
              <a:lnTo>
                <a:pt x="0" y="640120"/>
              </a:lnTo>
            </a:path>
          </a:pathLst>
        </a:custGeom>
        <a:noFill/>
        <a:ln w="285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F655C3-B56E-4CBD-9317-C1C4B46B536B}">
      <dsp:nvSpPr>
        <dsp:cNvPr id="0" name=""/>
        <dsp:cNvSpPr/>
      </dsp:nvSpPr>
      <dsp:spPr>
        <a:xfrm>
          <a:off x="3077369" y="1086013"/>
          <a:ext cx="209020" cy="625279"/>
        </a:xfrm>
        <a:custGeom>
          <a:avLst/>
          <a:gdLst/>
          <a:ahLst/>
          <a:cxnLst/>
          <a:rect l="0" t="0" r="0" b="0"/>
          <a:pathLst>
            <a:path>
              <a:moveTo>
                <a:pt x="209020" y="0"/>
              </a:moveTo>
              <a:lnTo>
                <a:pt x="209020" y="372763"/>
              </a:lnTo>
              <a:lnTo>
                <a:pt x="0" y="372763"/>
              </a:lnTo>
              <a:lnTo>
                <a:pt x="0" y="625279"/>
              </a:lnTo>
            </a:path>
          </a:pathLst>
        </a:cu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5AB1F-C971-4FEA-A588-FE57E53ECFEB}">
      <dsp:nvSpPr>
        <dsp:cNvPr id="0" name=""/>
        <dsp:cNvSpPr/>
      </dsp:nvSpPr>
      <dsp:spPr>
        <a:xfrm>
          <a:off x="2241287" y="3798"/>
          <a:ext cx="2090204" cy="1082215"/>
        </a:xfrm>
        <a:prstGeom prst="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52713" numCol="1" spcCol="1270" anchor="ctr" anchorCtr="0">
          <a:noAutofit/>
        </a:bodyPr>
        <a:lstStyle/>
        <a:p>
          <a:pPr lvl="0" algn="ctr" defTabSz="755650">
            <a:lnSpc>
              <a:spcPct val="90000"/>
            </a:lnSpc>
            <a:spcBef>
              <a:spcPct val="0"/>
            </a:spcBef>
            <a:spcAft>
              <a:spcPct val="35000"/>
            </a:spcAft>
          </a:pPr>
          <a:r>
            <a:rPr lang="en-US" sz="1700" kern="1200" dirty="0" smtClean="0"/>
            <a:t>Interim-President</a:t>
          </a:r>
          <a:endParaRPr lang="en-US" sz="1700" kern="1200" dirty="0"/>
        </a:p>
      </dsp:txBody>
      <dsp:txXfrm>
        <a:off x="2241287" y="3798"/>
        <a:ext cx="2090204" cy="1082215"/>
      </dsp:txXfrm>
    </dsp:sp>
    <dsp:sp modelId="{A1ED3127-D4B0-4DF1-AD06-FC13F43BFACE}">
      <dsp:nvSpPr>
        <dsp:cNvPr id="0" name=""/>
        <dsp:cNvSpPr/>
      </dsp:nvSpPr>
      <dsp:spPr>
        <a:xfrm>
          <a:off x="2659328" y="845521"/>
          <a:ext cx="1881184" cy="360738"/>
        </a:xfrm>
        <a:prstGeom prst="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25400" bIns="6350" numCol="1" spcCol="1270" anchor="ctr" anchorCtr="0">
          <a:noAutofit/>
        </a:bodyPr>
        <a:lstStyle/>
        <a:p>
          <a:pPr lvl="0" algn="ctr" defTabSz="444500">
            <a:lnSpc>
              <a:spcPct val="90000"/>
            </a:lnSpc>
            <a:spcBef>
              <a:spcPct val="0"/>
            </a:spcBef>
            <a:spcAft>
              <a:spcPct val="35000"/>
            </a:spcAft>
          </a:pPr>
          <a:r>
            <a:rPr lang="en-US" sz="1000" kern="1200" dirty="0" smtClean="0"/>
            <a:t>Dr. Jay </a:t>
          </a:r>
          <a:r>
            <a:rPr lang="en-US" sz="1000" kern="1200" dirty="0" err="1" smtClean="0"/>
            <a:t>Gogue</a:t>
          </a:r>
          <a:endParaRPr lang="en-US" sz="1000" kern="1200" dirty="0"/>
        </a:p>
      </dsp:txBody>
      <dsp:txXfrm>
        <a:off x="2659328" y="845521"/>
        <a:ext cx="1881184" cy="360738"/>
      </dsp:txXfrm>
    </dsp:sp>
    <dsp:sp modelId="{5950BA0E-913C-4F3D-9D75-638EE262A59F}">
      <dsp:nvSpPr>
        <dsp:cNvPr id="0" name=""/>
        <dsp:cNvSpPr/>
      </dsp:nvSpPr>
      <dsp:spPr>
        <a:xfrm>
          <a:off x="2032266" y="1711293"/>
          <a:ext cx="2090204" cy="1082215"/>
        </a:xfrm>
        <a:prstGeom prst="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52713" numCol="1" spcCol="1270" anchor="ctr" anchorCtr="0">
          <a:noAutofit/>
        </a:bodyPr>
        <a:lstStyle/>
        <a:p>
          <a:pPr lvl="0" algn="ctr" defTabSz="755650">
            <a:lnSpc>
              <a:spcPct val="90000"/>
            </a:lnSpc>
            <a:spcBef>
              <a:spcPct val="0"/>
            </a:spcBef>
            <a:spcAft>
              <a:spcPct val="35000"/>
            </a:spcAft>
          </a:pPr>
          <a:r>
            <a:rPr lang="en-US" sz="1700" kern="1200" smtClean="0"/>
            <a:t>Budget Advisory Committee </a:t>
          </a:r>
          <a:endParaRPr lang="en-US" sz="1700" kern="1200" dirty="0"/>
        </a:p>
      </dsp:txBody>
      <dsp:txXfrm>
        <a:off x="2032266" y="1711293"/>
        <a:ext cx="2090204" cy="1082215"/>
      </dsp:txXfrm>
    </dsp:sp>
    <dsp:sp modelId="{14240F43-B97F-43B7-A250-CE8A4FCEBC43}">
      <dsp:nvSpPr>
        <dsp:cNvPr id="0" name=""/>
        <dsp:cNvSpPr/>
      </dsp:nvSpPr>
      <dsp:spPr>
        <a:xfrm>
          <a:off x="2014766" y="2538176"/>
          <a:ext cx="2752266" cy="390420"/>
        </a:xfrm>
        <a:prstGeom prst="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5080" rIns="20320" bIns="5080" numCol="1" spcCol="1270" anchor="ctr" anchorCtr="0">
          <a:noAutofit/>
        </a:bodyPr>
        <a:lstStyle/>
        <a:p>
          <a:pPr lvl="0" algn="ctr" defTabSz="355600">
            <a:lnSpc>
              <a:spcPct val="90000"/>
            </a:lnSpc>
            <a:spcBef>
              <a:spcPct val="0"/>
            </a:spcBef>
            <a:spcAft>
              <a:spcPct val="35000"/>
            </a:spcAft>
          </a:pPr>
          <a:r>
            <a:rPr lang="en-US" sz="800" kern="1200" dirty="0" smtClean="0"/>
            <a:t>Provost &amp; Senior Vice President for Academic Affairs (chair) </a:t>
          </a:r>
        </a:p>
        <a:p>
          <a:pPr lvl="0" algn="ctr" defTabSz="355600">
            <a:lnSpc>
              <a:spcPct val="90000"/>
            </a:lnSpc>
            <a:spcBef>
              <a:spcPct val="0"/>
            </a:spcBef>
            <a:spcAft>
              <a:spcPct val="35000"/>
            </a:spcAft>
          </a:pPr>
          <a:r>
            <a:rPr lang="en-US" sz="800" kern="1200" dirty="0" smtClean="0"/>
            <a:t>Vice President for Business and Finance and CFO (chair)</a:t>
          </a:r>
          <a:endParaRPr lang="en-US" sz="800" kern="1200" dirty="0"/>
        </a:p>
      </dsp:txBody>
      <dsp:txXfrm>
        <a:off x="2014766" y="2538176"/>
        <a:ext cx="2752266" cy="390420"/>
      </dsp:txXfrm>
    </dsp:sp>
    <dsp:sp modelId="{045FEA56-961B-422C-917D-16D5B549CE89}">
      <dsp:nvSpPr>
        <dsp:cNvPr id="0" name=""/>
        <dsp:cNvSpPr/>
      </dsp:nvSpPr>
      <dsp:spPr>
        <a:xfrm>
          <a:off x="765708" y="3433629"/>
          <a:ext cx="2189489" cy="1243552"/>
        </a:xfrm>
        <a:prstGeom prst="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52713" numCol="1" spcCol="1270" anchor="ctr" anchorCtr="0">
          <a:noAutofit/>
        </a:bodyPr>
        <a:lstStyle/>
        <a:p>
          <a:pPr lvl="0" algn="ctr" defTabSz="755650">
            <a:lnSpc>
              <a:spcPct val="90000"/>
            </a:lnSpc>
            <a:spcBef>
              <a:spcPct val="0"/>
            </a:spcBef>
            <a:spcAft>
              <a:spcPct val="35000"/>
            </a:spcAft>
          </a:pPr>
          <a:r>
            <a:rPr lang="en-US" sz="1700" kern="1200" dirty="0" smtClean="0"/>
            <a:t>Space Management and Repair &amp; Renovations Committee</a:t>
          </a:r>
        </a:p>
        <a:p>
          <a:pPr lvl="0" algn="ctr" defTabSz="755650">
            <a:lnSpc>
              <a:spcPct val="90000"/>
            </a:lnSpc>
            <a:spcBef>
              <a:spcPct val="0"/>
            </a:spcBef>
            <a:spcAft>
              <a:spcPct val="35000"/>
            </a:spcAft>
          </a:pPr>
          <a:endParaRPr lang="en-US" sz="1700" kern="1200" dirty="0"/>
        </a:p>
      </dsp:txBody>
      <dsp:txXfrm>
        <a:off x="765708" y="3433629"/>
        <a:ext cx="2189489" cy="1243552"/>
      </dsp:txXfrm>
    </dsp:sp>
    <dsp:sp modelId="{ACF12A67-1E21-41D3-935C-B01FA106D631}">
      <dsp:nvSpPr>
        <dsp:cNvPr id="0" name=""/>
        <dsp:cNvSpPr/>
      </dsp:nvSpPr>
      <dsp:spPr>
        <a:xfrm>
          <a:off x="1676974" y="4363661"/>
          <a:ext cx="1881184" cy="360738"/>
        </a:xfrm>
        <a:prstGeom prst="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5080" rIns="20320" bIns="5080" numCol="1" spcCol="1270" anchor="ctr" anchorCtr="0">
          <a:noAutofit/>
        </a:bodyPr>
        <a:lstStyle/>
        <a:p>
          <a:pPr lvl="0" algn="ctr" defTabSz="355600">
            <a:lnSpc>
              <a:spcPct val="90000"/>
            </a:lnSpc>
            <a:spcBef>
              <a:spcPct val="0"/>
            </a:spcBef>
            <a:spcAft>
              <a:spcPct val="35000"/>
            </a:spcAft>
          </a:pPr>
          <a:r>
            <a:rPr lang="en-US" sz="800" kern="1200" dirty="0" smtClean="0"/>
            <a:t>Associate Vice President Facilities Division (chair)</a:t>
          </a:r>
          <a:endParaRPr lang="en-US" sz="800" kern="1200" dirty="0"/>
        </a:p>
      </dsp:txBody>
      <dsp:txXfrm>
        <a:off x="1676974" y="4363661"/>
        <a:ext cx="1881184" cy="360738"/>
      </dsp:txXfrm>
    </dsp:sp>
    <dsp:sp modelId="{4230191D-F397-4287-B408-E19BE4CDA756}">
      <dsp:nvSpPr>
        <dsp:cNvPr id="0" name=""/>
        <dsp:cNvSpPr/>
      </dsp:nvSpPr>
      <dsp:spPr>
        <a:xfrm>
          <a:off x="3619609" y="3433629"/>
          <a:ext cx="2284719" cy="1251235"/>
        </a:xfrm>
        <a:prstGeom prst="rect">
          <a:avLst/>
        </a:prstGeom>
        <a:solidFill>
          <a:schemeClr val="accent1">
            <a:hueOff val="0"/>
            <a:satOff val="0"/>
            <a:lumOff val="0"/>
            <a:alphaOff val="0"/>
          </a:schemeClr>
        </a:solidFill>
        <a:ln w="508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52713" numCol="1" spcCol="1270" anchor="ctr" anchorCtr="0">
          <a:noAutofit/>
        </a:bodyPr>
        <a:lstStyle/>
        <a:p>
          <a:pPr lvl="0" algn="ctr" defTabSz="755650">
            <a:lnSpc>
              <a:spcPct val="90000"/>
            </a:lnSpc>
            <a:spcBef>
              <a:spcPct val="0"/>
            </a:spcBef>
            <a:spcAft>
              <a:spcPct val="35000"/>
            </a:spcAft>
          </a:pPr>
          <a:r>
            <a:rPr lang="en-US" sz="1700" kern="1200" dirty="0" smtClean="0"/>
            <a:t>Central Unit Allocations Committee</a:t>
          </a:r>
          <a:endParaRPr lang="en-US" sz="1700" kern="1200" dirty="0"/>
        </a:p>
      </dsp:txBody>
      <dsp:txXfrm>
        <a:off x="3619609" y="3433629"/>
        <a:ext cx="2284719" cy="1251235"/>
      </dsp:txXfrm>
    </dsp:sp>
    <dsp:sp modelId="{8837F12F-F966-45B3-9124-80354B4E7513}">
      <dsp:nvSpPr>
        <dsp:cNvPr id="0" name=""/>
        <dsp:cNvSpPr/>
      </dsp:nvSpPr>
      <dsp:spPr>
        <a:xfrm>
          <a:off x="4383167" y="4363661"/>
          <a:ext cx="1881184" cy="360738"/>
        </a:xfrm>
        <a:prstGeom prst="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5080" rIns="20320" bIns="5080" numCol="1" spcCol="1270" anchor="ctr" anchorCtr="0">
          <a:noAutofit/>
        </a:bodyPr>
        <a:lstStyle/>
        <a:p>
          <a:pPr lvl="0" algn="ctr" defTabSz="355600">
            <a:lnSpc>
              <a:spcPct val="90000"/>
            </a:lnSpc>
            <a:spcBef>
              <a:spcPct val="0"/>
            </a:spcBef>
            <a:spcAft>
              <a:spcPct val="35000"/>
            </a:spcAft>
          </a:pPr>
          <a:r>
            <a:rPr lang="en-US" sz="800" kern="1200" dirty="0" smtClean="0"/>
            <a:t>Vice President for Business and Finance and CFO (chair)</a:t>
          </a:r>
          <a:endParaRPr lang="en-US" sz="800" kern="1200" dirty="0"/>
        </a:p>
      </dsp:txBody>
      <dsp:txXfrm>
        <a:off x="4383167" y="4363661"/>
        <a:ext cx="1881184" cy="3607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540E4-7D15-403A-94C5-9DFA254D82C8}">
      <dsp:nvSpPr>
        <dsp:cNvPr id="0" name=""/>
        <dsp:cNvSpPr/>
      </dsp:nvSpPr>
      <dsp:spPr>
        <a:xfrm>
          <a:off x="2619" y="828398"/>
          <a:ext cx="1574859" cy="555943"/>
        </a:xfrm>
        <a:prstGeom prst="rect">
          <a:avLst/>
        </a:prstGeom>
        <a:solidFill>
          <a:srgbClr val="1C314E"/>
        </a:solidFill>
        <a:ln w="28575"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Undergraduate Tuition</a:t>
          </a:r>
          <a:endParaRPr lang="en-US" sz="1600" kern="1200" dirty="0"/>
        </a:p>
      </dsp:txBody>
      <dsp:txXfrm>
        <a:off x="2619" y="828398"/>
        <a:ext cx="1574859" cy="555943"/>
      </dsp:txXfrm>
    </dsp:sp>
    <dsp:sp modelId="{73861070-38E9-40F2-9881-C406DCD63D34}">
      <dsp:nvSpPr>
        <dsp:cNvPr id="0" name=""/>
        <dsp:cNvSpPr/>
      </dsp:nvSpPr>
      <dsp:spPr>
        <a:xfrm>
          <a:off x="2619" y="1384341"/>
          <a:ext cx="1574859" cy="1777387"/>
        </a:xfrm>
        <a:prstGeom prst="rect">
          <a:avLst/>
        </a:prstGeom>
        <a:solidFill>
          <a:schemeClr val="bg1">
            <a:alpha val="90000"/>
          </a:schemeClr>
        </a:solidFill>
        <a:ln w="28575"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70% to college of instruction</a:t>
          </a:r>
          <a:endParaRPr lang="en-US" sz="1600" kern="1200" dirty="0"/>
        </a:p>
        <a:p>
          <a:pPr marL="171450" lvl="1" indent="-171450" algn="l" defTabSz="711200">
            <a:lnSpc>
              <a:spcPct val="90000"/>
            </a:lnSpc>
            <a:spcBef>
              <a:spcPct val="0"/>
            </a:spcBef>
            <a:spcAft>
              <a:spcPct val="15000"/>
            </a:spcAft>
            <a:buChar char="••"/>
          </a:pPr>
          <a:r>
            <a:rPr lang="en-US" sz="1600" kern="1200" dirty="0" smtClean="0"/>
            <a:t>30% to college of record</a:t>
          </a:r>
          <a:endParaRPr lang="en-US" sz="1600" kern="1200" dirty="0"/>
        </a:p>
      </dsp:txBody>
      <dsp:txXfrm>
        <a:off x="2619" y="1384341"/>
        <a:ext cx="1574859" cy="1777387"/>
      </dsp:txXfrm>
    </dsp:sp>
    <dsp:sp modelId="{25D7CE6E-C282-45E1-BB4B-3F231E39DDB2}">
      <dsp:nvSpPr>
        <dsp:cNvPr id="0" name=""/>
        <dsp:cNvSpPr/>
      </dsp:nvSpPr>
      <dsp:spPr>
        <a:xfrm>
          <a:off x="1797958" y="828398"/>
          <a:ext cx="1574859" cy="555943"/>
        </a:xfrm>
        <a:prstGeom prst="rect">
          <a:avLst/>
        </a:prstGeom>
        <a:solidFill>
          <a:srgbClr val="1C314E"/>
        </a:solidFill>
        <a:ln w="28575"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Graduate Tuition</a:t>
          </a:r>
          <a:endParaRPr lang="en-US" sz="1600" kern="1200" dirty="0"/>
        </a:p>
      </dsp:txBody>
      <dsp:txXfrm>
        <a:off x="1797958" y="828398"/>
        <a:ext cx="1574859" cy="555943"/>
      </dsp:txXfrm>
    </dsp:sp>
    <dsp:sp modelId="{24C93BF8-3CF9-4F2D-9C53-09309C1F88CB}">
      <dsp:nvSpPr>
        <dsp:cNvPr id="0" name=""/>
        <dsp:cNvSpPr/>
      </dsp:nvSpPr>
      <dsp:spPr>
        <a:xfrm>
          <a:off x="1797958" y="1384341"/>
          <a:ext cx="1574859" cy="1777387"/>
        </a:xfrm>
        <a:prstGeom prst="rect">
          <a:avLst/>
        </a:prstGeom>
        <a:solidFill>
          <a:schemeClr val="bg1">
            <a:alpha val="90000"/>
          </a:schemeClr>
        </a:solidFill>
        <a:ln w="28575"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0% to college of instruction</a:t>
          </a:r>
          <a:endParaRPr lang="en-US" sz="1600" kern="1200" dirty="0"/>
        </a:p>
        <a:p>
          <a:pPr marL="171450" lvl="1" indent="-171450" algn="l" defTabSz="711200">
            <a:lnSpc>
              <a:spcPct val="90000"/>
            </a:lnSpc>
            <a:spcBef>
              <a:spcPct val="0"/>
            </a:spcBef>
            <a:spcAft>
              <a:spcPct val="15000"/>
            </a:spcAft>
            <a:buChar char="••"/>
          </a:pPr>
          <a:r>
            <a:rPr lang="en-US" sz="1600" kern="1200" dirty="0" smtClean="0"/>
            <a:t>100% to college of record</a:t>
          </a:r>
          <a:endParaRPr lang="en-US" sz="1600" kern="1200" dirty="0"/>
        </a:p>
      </dsp:txBody>
      <dsp:txXfrm>
        <a:off x="1797958" y="1384341"/>
        <a:ext cx="1574859" cy="1777387"/>
      </dsp:txXfrm>
    </dsp:sp>
    <dsp:sp modelId="{57A56A11-2231-4CF9-BDA5-D21010E05A13}">
      <dsp:nvSpPr>
        <dsp:cNvPr id="0" name=""/>
        <dsp:cNvSpPr/>
      </dsp:nvSpPr>
      <dsp:spPr>
        <a:xfrm>
          <a:off x="3593298" y="828398"/>
          <a:ext cx="1574859" cy="555943"/>
        </a:xfrm>
        <a:prstGeom prst="rect">
          <a:avLst/>
        </a:prstGeom>
        <a:solidFill>
          <a:srgbClr val="1C314E"/>
        </a:solidFill>
        <a:ln w="28575"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Student Aid and Waivers</a:t>
          </a:r>
          <a:endParaRPr lang="en-US" sz="1600" kern="1200" dirty="0"/>
        </a:p>
      </dsp:txBody>
      <dsp:txXfrm>
        <a:off x="3593298" y="828398"/>
        <a:ext cx="1574859" cy="555943"/>
      </dsp:txXfrm>
    </dsp:sp>
    <dsp:sp modelId="{B74D9377-2BFE-4A93-BF14-AF113E4DDBB5}">
      <dsp:nvSpPr>
        <dsp:cNvPr id="0" name=""/>
        <dsp:cNvSpPr/>
      </dsp:nvSpPr>
      <dsp:spPr>
        <a:xfrm>
          <a:off x="3593298" y="1384341"/>
          <a:ext cx="1574859" cy="1777387"/>
        </a:xfrm>
        <a:prstGeom prst="rect">
          <a:avLst/>
        </a:prstGeom>
        <a:solidFill>
          <a:schemeClr val="bg1">
            <a:alpha val="90000"/>
          </a:schemeClr>
        </a:solidFill>
        <a:ln w="28575"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Offset to Tuition</a:t>
          </a:r>
          <a:endParaRPr lang="en-US" sz="1600" kern="1200" dirty="0"/>
        </a:p>
        <a:p>
          <a:pPr marL="171450" lvl="1" indent="-171450" algn="l" defTabSz="711200">
            <a:lnSpc>
              <a:spcPct val="90000"/>
            </a:lnSpc>
            <a:spcBef>
              <a:spcPct val="0"/>
            </a:spcBef>
            <a:spcAft>
              <a:spcPct val="15000"/>
            </a:spcAft>
            <a:buChar char="••"/>
          </a:pPr>
          <a:r>
            <a:rPr lang="en-US" sz="1600" kern="1200" dirty="0" smtClean="0"/>
            <a:t>Relative to the amount of undergraduate tuition received</a:t>
          </a:r>
          <a:endParaRPr lang="en-US" sz="1600" kern="1200" dirty="0"/>
        </a:p>
      </dsp:txBody>
      <dsp:txXfrm>
        <a:off x="3593298" y="1384341"/>
        <a:ext cx="1574859" cy="1777387"/>
      </dsp:txXfrm>
    </dsp:sp>
    <dsp:sp modelId="{2496EA37-C566-4419-8903-439828B17D1D}">
      <dsp:nvSpPr>
        <dsp:cNvPr id="0" name=""/>
        <dsp:cNvSpPr/>
      </dsp:nvSpPr>
      <dsp:spPr>
        <a:xfrm>
          <a:off x="5388638" y="828398"/>
          <a:ext cx="1574859" cy="555943"/>
        </a:xfrm>
        <a:prstGeom prst="rect">
          <a:avLst/>
        </a:prstGeom>
        <a:solidFill>
          <a:srgbClr val="1C314E"/>
        </a:solidFill>
        <a:ln w="28575"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n-US" sz="1600" kern="1200" dirty="0" smtClean="0"/>
            <a:t>State Appropriation</a:t>
          </a:r>
          <a:endParaRPr lang="en-US" sz="1600" kern="1200" dirty="0"/>
        </a:p>
      </dsp:txBody>
      <dsp:txXfrm>
        <a:off x="5388638" y="828398"/>
        <a:ext cx="1574859" cy="555943"/>
      </dsp:txXfrm>
    </dsp:sp>
    <dsp:sp modelId="{CE6122CD-7F59-418A-9EA7-ECB5DB59D6C6}">
      <dsp:nvSpPr>
        <dsp:cNvPr id="0" name=""/>
        <dsp:cNvSpPr/>
      </dsp:nvSpPr>
      <dsp:spPr>
        <a:xfrm>
          <a:off x="5388638" y="1384341"/>
          <a:ext cx="1574859" cy="1777387"/>
        </a:xfrm>
        <a:prstGeom prst="rect">
          <a:avLst/>
        </a:prstGeom>
        <a:solidFill>
          <a:schemeClr val="bg1">
            <a:alpha val="90000"/>
          </a:schemeClr>
        </a:solidFill>
        <a:ln w="28575" cap="flat" cmpd="sng" algn="ctr">
          <a:solidFill>
            <a:schemeClr val="bg1">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70% relative to resident tuition received</a:t>
          </a:r>
          <a:endParaRPr lang="en-US" sz="1600" kern="1200" dirty="0"/>
        </a:p>
        <a:p>
          <a:pPr marL="171450" lvl="1" indent="-171450" algn="l" defTabSz="711200">
            <a:lnSpc>
              <a:spcPct val="90000"/>
            </a:lnSpc>
            <a:spcBef>
              <a:spcPct val="0"/>
            </a:spcBef>
            <a:spcAft>
              <a:spcPct val="15000"/>
            </a:spcAft>
            <a:buChar char="••"/>
          </a:pPr>
          <a:r>
            <a:rPr lang="en-US" sz="1600" kern="1200" dirty="0" smtClean="0"/>
            <a:t>30% relative to sponsored activities</a:t>
          </a:r>
          <a:endParaRPr lang="en-US" sz="1600" kern="1200" dirty="0"/>
        </a:p>
      </dsp:txBody>
      <dsp:txXfrm>
        <a:off x="5388638" y="1384341"/>
        <a:ext cx="1574859" cy="17773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EF9213-AE01-45A5-BD3A-65B5D122860F}">
      <dsp:nvSpPr>
        <dsp:cNvPr id="0" name=""/>
        <dsp:cNvSpPr/>
      </dsp:nvSpPr>
      <dsp:spPr>
        <a:xfrm>
          <a:off x="0" y="876889"/>
          <a:ext cx="8566317" cy="0"/>
        </a:xfrm>
        <a:prstGeom prst="line">
          <a:avLst/>
        </a:prstGeom>
        <a:noFill/>
        <a:ln w="285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6C9E6-5931-4C57-8CB8-217B7E3735F8}">
      <dsp:nvSpPr>
        <dsp:cNvPr id="0" name=""/>
        <dsp:cNvSpPr/>
      </dsp:nvSpPr>
      <dsp:spPr>
        <a:xfrm>
          <a:off x="2227242" y="0"/>
          <a:ext cx="6339074" cy="8768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4295" tIns="74295" rIns="74295" bIns="74295" numCol="1" spcCol="1270" anchor="b" anchorCtr="0">
          <a:noAutofit/>
        </a:bodyPr>
        <a:lstStyle/>
        <a:p>
          <a:pPr lvl="0" algn="l" defTabSz="1733550">
            <a:lnSpc>
              <a:spcPct val="90000"/>
            </a:lnSpc>
            <a:spcBef>
              <a:spcPct val="0"/>
            </a:spcBef>
            <a:spcAft>
              <a:spcPct val="35000"/>
            </a:spcAft>
          </a:pPr>
          <a:r>
            <a:rPr lang="en-US" sz="3900" kern="1200" dirty="0" smtClean="0"/>
            <a:t> </a:t>
          </a:r>
          <a:r>
            <a:rPr lang="en-US" sz="2000" kern="1200" dirty="0" smtClean="0"/>
            <a:t>Flows Directly to the College</a:t>
          </a:r>
          <a:endParaRPr lang="en-US" sz="3900" kern="1200" dirty="0"/>
        </a:p>
      </dsp:txBody>
      <dsp:txXfrm>
        <a:off x="2227242" y="0"/>
        <a:ext cx="6339074" cy="876889"/>
      </dsp:txXfrm>
    </dsp:sp>
    <dsp:sp modelId="{6C2D00F1-92F2-4205-A514-9E4A54CEC997}">
      <dsp:nvSpPr>
        <dsp:cNvPr id="0" name=""/>
        <dsp:cNvSpPr/>
      </dsp:nvSpPr>
      <dsp:spPr>
        <a:xfrm>
          <a:off x="0" y="0"/>
          <a:ext cx="2227242" cy="876889"/>
        </a:xfrm>
        <a:prstGeom prst="round2SameRect">
          <a:avLst>
            <a:gd name="adj1" fmla="val 16670"/>
            <a:gd name="adj2" fmla="val 0"/>
          </a:avLst>
        </a:prstGeom>
        <a:solidFill>
          <a:srgbClr val="1C314E"/>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kern="1200" dirty="0" smtClean="0"/>
            <a:t>Unit-Generated Revenue</a:t>
          </a:r>
          <a:endParaRPr lang="en-US" sz="2000" kern="1200" dirty="0"/>
        </a:p>
      </dsp:txBody>
      <dsp:txXfrm>
        <a:off x="42814" y="42814"/>
        <a:ext cx="2141614" cy="834075"/>
      </dsp:txXfrm>
    </dsp:sp>
    <dsp:sp modelId="{8185A1B0-AC42-4750-89AE-E7596D9B42B6}">
      <dsp:nvSpPr>
        <dsp:cNvPr id="0" name=""/>
        <dsp:cNvSpPr/>
      </dsp:nvSpPr>
      <dsp:spPr>
        <a:xfrm>
          <a:off x="0" y="876889"/>
          <a:ext cx="8566317" cy="1754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t>Differential Tuition and Course Fees</a:t>
          </a:r>
          <a:endParaRPr lang="en-US" sz="2100" kern="1200" dirty="0"/>
        </a:p>
        <a:p>
          <a:pPr marL="228600" lvl="1" indent="-228600" algn="l" defTabSz="933450">
            <a:lnSpc>
              <a:spcPct val="90000"/>
            </a:lnSpc>
            <a:spcBef>
              <a:spcPct val="0"/>
            </a:spcBef>
            <a:spcAft>
              <a:spcPct val="15000"/>
            </a:spcAft>
            <a:buChar char="••"/>
          </a:pPr>
          <a:r>
            <a:rPr lang="en-US" sz="2100" kern="1200" dirty="0" smtClean="0"/>
            <a:t>Distance Learning Fees</a:t>
          </a:r>
          <a:endParaRPr lang="en-US" sz="2100" kern="1200" dirty="0"/>
        </a:p>
        <a:p>
          <a:pPr marL="228600" lvl="1" indent="-228600" algn="l" defTabSz="933450">
            <a:lnSpc>
              <a:spcPct val="90000"/>
            </a:lnSpc>
            <a:spcBef>
              <a:spcPct val="0"/>
            </a:spcBef>
            <a:spcAft>
              <a:spcPct val="15000"/>
            </a:spcAft>
            <a:buChar char="••"/>
          </a:pPr>
          <a:r>
            <a:rPr lang="en-US" sz="2100" kern="1200" dirty="0" smtClean="0"/>
            <a:t>Contracts and Grants</a:t>
          </a:r>
          <a:endParaRPr lang="en-US" sz="2100" kern="1200" dirty="0"/>
        </a:p>
        <a:p>
          <a:pPr marL="228600" lvl="1" indent="-228600" algn="l" defTabSz="933450">
            <a:lnSpc>
              <a:spcPct val="90000"/>
            </a:lnSpc>
            <a:spcBef>
              <a:spcPct val="0"/>
            </a:spcBef>
            <a:spcAft>
              <a:spcPct val="15000"/>
            </a:spcAft>
            <a:buChar char="••"/>
          </a:pPr>
          <a:r>
            <a:rPr lang="en-US" sz="2100" kern="1200" dirty="0" smtClean="0"/>
            <a:t>Indirect Cost Recovery Revenue</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a:off x="0" y="876889"/>
        <a:ext cx="8566317" cy="175404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dirty="0"/>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08196D89-0866-D54A-B2B9-B461C1AEFACD}" type="datetimeFigureOut">
              <a:rPr lang="en-US" smtClean="0"/>
              <a:t>11/7/2019</a:t>
            </a:fld>
            <a:endParaRPr lang="en-US" dirty="0"/>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E9E93405-4E1A-384F-8ABB-355CDAE63423}" type="slidenum">
              <a:rPr lang="en-US" smtClean="0"/>
              <a:t>‹#›</a:t>
            </a:fld>
            <a:endParaRPr lang="en-US" dirty="0"/>
          </a:p>
        </p:txBody>
      </p:sp>
    </p:spTree>
    <p:extLst>
      <p:ext uri="{BB962C8B-B14F-4D97-AF65-F5344CB8AC3E}">
        <p14:creationId xmlns:p14="http://schemas.microsoft.com/office/powerpoint/2010/main" val="1475293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154"/>
          </a:xfrm>
          <a:prstGeom prst="rect">
            <a:avLst/>
          </a:prstGeom>
        </p:spPr>
        <p:txBody>
          <a:bodyPr vert="horz" lIns="93921" tIns="46960" rIns="93921" bIns="46960" rtlCol="0"/>
          <a:lstStyle>
            <a:lvl1pPr algn="l">
              <a:defRPr sz="1200"/>
            </a:lvl1pPr>
          </a:lstStyle>
          <a:p>
            <a:endParaRPr lang="en-US" dirty="0"/>
          </a:p>
        </p:txBody>
      </p:sp>
      <p:sp>
        <p:nvSpPr>
          <p:cNvPr id="3" name="Date Placeholder 2"/>
          <p:cNvSpPr>
            <a:spLocks noGrp="1"/>
          </p:cNvSpPr>
          <p:nvPr>
            <p:ph type="dt" idx="1"/>
          </p:nvPr>
        </p:nvSpPr>
        <p:spPr>
          <a:xfrm>
            <a:off x="4008706" y="0"/>
            <a:ext cx="3066733" cy="468154"/>
          </a:xfrm>
          <a:prstGeom prst="rect">
            <a:avLst/>
          </a:prstGeom>
        </p:spPr>
        <p:txBody>
          <a:bodyPr vert="horz" lIns="93921" tIns="46960" rIns="93921" bIns="46960" rtlCol="0"/>
          <a:lstStyle>
            <a:lvl1pPr algn="r">
              <a:defRPr sz="1200"/>
            </a:lvl1pPr>
          </a:lstStyle>
          <a:p>
            <a:fld id="{B240603E-75EC-415A-AA02-98546A55D807}" type="datetimeFigureOut">
              <a:rPr lang="en-US" smtClean="0"/>
              <a:pPr/>
              <a:t>11/7/2019</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21" tIns="46960" rIns="93921" bIns="46960"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21" tIns="46960" rIns="93921" bIns="4696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6"/>
            <a:ext cx="3066733" cy="468154"/>
          </a:xfrm>
          <a:prstGeom prst="rect">
            <a:avLst/>
          </a:prstGeom>
        </p:spPr>
        <p:txBody>
          <a:bodyPr vert="horz" lIns="93921" tIns="46960" rIns="93921" bIns="469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6" y="8893296"/>
            <a:ext cx="3066733" cy="468154"/>
          </a:xfrm>
          <a:prstGeom prst="rect">
            <a:avLst/>
          </a:prstGeom>
        </p:spPr>
        <p:txBody>
          <a:bodyPr vert="horz" lIns="93921" tIns="46960" rIns="93921" bIns="46960" rtlCol="0" anchor="b"/>
          <a:lstStyle>
            <a:lvl1pPr algn="r">
              <a:defRPr sz="1200"/>
            </a:lvl1pPr>
          </a:lstStyle>
          <a:p>
            <a:fld id="{324BB7CD-B56E-47B4-87C1-60528E95A6EC}" type="slidenum">
              <a:rPr lang="en-US" smtClean="0"/>
              <a:pPr/>
              <a:t>‹#›</a:t>
            </a:fld>
            <a:endParaRPr lang="en-US" dirty="0"/>
          </a:p>
        </p:txBody>
      </p:sp>
    </p:spTree>
    <p:extLst>
      <p:ext uri="{BB962C8B-B14F-4D97-AF65-F5344CB8AC3E}">
        <p14:creationId xmlns:p14="http://schemas.microsoft.com/office/powerpoint/2010/main" val="1307752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4BB7CD-B56E-47B4-87C1-60528E95A6EC}" type="slidenum">
              <a:rPr lang="en-US" smtClean="0"/>
              <a:pPr/>
              <a:t>1</a:t>
            </a:fld>
            <a:endParaRPr lang="en-US" dirty="0"/>
          </a:p>
        </p:txBody>
      </p:sp>
    </p:spTree>
    <p:extLst>
      <p:ext uri="{BB962C8B-B14F-4D97-AF65-F5344CB8AC3E}">
        <p14:creationId xmlns:p14="http://schemas.microsoft.com/office/powerpoint/2010/main" val="2920310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a history of the SBI emphasizing the Guiding Principles and full disclosure that this model is not perfect.  “SIMPLE.</a:t>
            </a:r>
            <a:r>
              <a:rPr lang="en-US" baseline="0" dirty="0" smtClean="0"/>
              <a:t>  TRANSPARENT.  LOGICAL”</a:t>
            </a:r>
            <a:endParaRPr lang="en-US" dirty="0"/>
          </a:p>
        </p:txBody>
      </p:sp>
      <p:sp>
        <p:nvSpPr>
          <p:cNvPr id="4" name="Slide Number Placeholder 3"/>
          <p:cNvSpPr>
            <a:spLocks noGrp="1"/>
          </p:cNvSpPr>
          <p:nvPr>
            <p:ph type="sldNum" sz="quarter" idx="10"/>
          </p:nvPr>
        </p:nvSpPr>
        <p:spPr/>
        <p:txBody>
          <a:bodyPr/>
          <a:lstStyle/>
          <a:p>
            <a:fld id="{324BB7CD-B56E-47B4-87C1-60528E95A6EC}" type="slidenum">
              <a:rPr lang="en-US" smtClean="0"/>
              <a:pPr/>
              <a:t>2</a:t>
            </a:fld>
            <a:endParaRPr lang="en-US" dirty="0"/>
          </a:p>
        </p:txBody>
      </p:sp>
    </p:spTree>
    <p:extLst>
      <p:ext uri="{BB962C8B-B14F-4D97-AF65-F5344CB8AC3E}">
        <p14:creationId xmlns:p14="http://schemas.microsoft.com/office/powerpoint/2010/main" val="15392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panose="02020603050405020304" pitchFamily="18" charset="0"/>
              </a:rPr>
              <a:t>The</a:t>
            </a:r>
            <a:r>
              <a:rPr lang="en-US" altLang="en-US" baseline="0" dirty="0" smtClean="0">
                <a:latin typeface="Times" panose="02020603050405020304" pitchFamily="18" charset="0"/>
              </a:rPr>
              <a:t> evolution of the SBI started before 2013, but a formal committee was engaged and began its work in 2013.  We fully implemented in FY17 (animation) and are currently 7 days into our 4</a:t>
            </a:r>
            <a:r>
              <a:rPr lang="en-US" altLang="en-US" baseline="30000" dirty="0" smtClean="0">
                <a:latin typeface="Times" panose="02020603050405020304" pitchFamily="18" charset="0"/>
              </a:rPr>
              <a:t>th</a:t>
            </a:r>
            <a:r>
              <a:rPr lang="en-US" altLang="en-US" baseline="0" dirty="0" smtClean="0">
                <a:latin typeface="Times" panose="02020603050405020304" pitchFamily="18" charset="0"/>
              </a:rPr>
              <a:t> year under this methodology (animation).  </a:t>
            </a:r>
            <a:endParaRPr lang="en-US" altLang="en-US" dirty="0">
              <a:latin typeface="Times" panose="02020603050405020304" pitchFamily="18" charset="0"/>
            </a:endParaRPr>
          </a:p>
        </p:txBody>
      </p:sp>
      <p:sp>
        <p:nvSpPr>
          <p:cNvPr id="102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53769" indent="-289665">
              <a:spcBef>
                <a:spcPct val="30000"/>
              </a:spcBef>
              <a:defRPr sz="1200">
                <a:solidFill>
                  <a:schemeClr val="tx1"/>
                </a:solidFill>
                <a:latin typeface="Times" panose="02020603050405020304" pitchFamily="18" charset="0"/>
              </a:defRPr>
            </a:lvl2pPr>
            <a:lvl3pPr marL="1160261" indent="-232053">
              <a:spcBef>
                <a:spcPct val="30000"/>
              </a:spcBef>
              <a:defRPr sz="1200">
                <a:solidFill>
                  <a:schemeClr val="tx1"/>
                </a:solidFill>
                <a:latin typeface="Times" panose="02020603050405020304" pitchFamily="18" charset="0"/>
              </a:defRPr>
            </a:lvl3pPr>
            <a:lvl4pPr marL="1625964" indent="-232053">
              <a:spcBef>
                <a:spcPct val="30000"/>
              </a:spcBef>
              <a:defRPr sz="1200">
                <a:solidFill>
                  <a:schemeClr val="tx1"/>
                </a:solidFill>
                <a:latin typeface="Times" panose="02020603050405020304" pitchFamily="18" charset="0"/>
              </a:defRPr>
            </a:lvl4pPr>
            <a:lvl5pPr marL="2090069" indent="-232053">
              <a:spcBef>
                <a:spcPct val="30000"/>
              </a:spcBef>
              <a:defRPr sz="1200">
                <a:solidFill>
                  <a:schemeClr val="tx1"/>
                </a:solidFill>
                <a:latin typeface="Times" panose="02020603050405020304" pitchFamily="18" charset="0"/>
              </a:defRPr>
            </a:lvl5pPr>
            <a:lvl6pPr marL="2550972" indent="-232053" eaLnBrk="0" fontAlgn="base" hangingPunct="0">
              <a:spcBef>
                <a:spcPct val="30000"/>
              </a:spcBef>
              <a:spcAft>
                <a:spcPct val="0"/>
              </a:spcAft>
              <a:defRPr sz="1200">
                <a:solidFill>
                  <a:schemeClr val="tx1"/>
                </a:solidFill>
                <a:latin typeface="Times" panose="02020603050405020304" pitchFamily="18" charset="0"/>
              </a:defRPr>
            </a:lvl6pPr>
            <a:lvl7pPr marL="3011875" indent="-232053" eaLnBrk="0" fontAlgn="base" hangingPunct="0">
              <a:spcBef>
                <a:spcPct val="30000"/>
              </a:spcBef>
              <a:spcAft>
                <a:spcPct val="0"/>
              </a:spcAft>
              <a:defRPr sz="1200">
                <a:solidFill>
                  <a:schemeClr val="tx1"/>
                </a:solidFill>
                <a:latin typeface="Times" panose="02020603050405020304" pitchFamily="18" charset="0"/>
              </a:defRPr>
            </a:lvl7pPr>
            <a:lvl8pPr marL="3472778" indent="-232053" eaLnBrk="0" fontAlgn="base" hangingPunct="0">
              <a:spcBef>
                <a:spcPct val="30000"/>
              </a:spcBef>
              <a:spcAft>
                <a:spcPct val="0"/>
              </a:spcAft>
              <a:defRPr sz="1200">
                <a:solidFill>
                  <a:schemeClr val="tx1"/>
                </a:solidFill>
                <a:latin typeface="Times" panose="02020603050405020304" pitchFamily="18" charset="0"/>
              </a:defRPr>
            </a:lvl8pPr>
            <a:lvl9pPr marL="3933682" indent="-232053"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C7409A6C-D1CC-415D-84AA-411720FB01C8}" type="slidenum">
              <a:rPr lang="en-US" altLang="en-US" smtClean="0"/>
              <a:pPr>
                <a:spcBef>
                  <a:spcPct val="0"/>
                </a:spcBef>
              </a:pPr>
              <a:t>3</a:t>
            </a:fld>
            <a:endParaRPr lang="en-US" altLang="en-US"/>
          </a:p>
        </p:txBody>
      </p:sp>
    </p:spTree>
    <p:extLst>
      <p:ext uri="{BB962C8B-B14F-4D97-AF65-F5344CB8AC3E}">
        <p14:creationId xmlns:p14="http://schemas.microsoft.com/office/powerpoint/2010/main" val="2728930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data to determine</a:t>
            </a:r>
            <a:r>
              <a:rPr lang="en-US" baseline="0" dirty="0" smtClean="0"/>
              <a:t> the allocation formula is from 2 years in arrears.  For FY20, we used data from the FY2017-18 and the fall 2017-spring 2018-summer 2018.</a:t>
            </a:r>
          </a:p>
          <a:p>
            <a:r>
              <a:rPr lang="en-US" baseline="0" dirty="0" smtClean="0"/>
              <a:t>All allocations are based on proportionate shares (pie chart).  Not one-to-one.</a:t>
            </a:r>
            <a:endParaRPr lang="en-US" dirty="0"/>
          </a:p>
        </p:txBody>
      </p:sp>
      <p:sp>
        <p:nvSpPr>
          <p:cNvPr id="4" name="Slide Number Placeholder 3"/>
          <p:cNvSpPr>
            <a:spLocks noGrp="1"/>
          </p:cNvSpPr>
          <p:nvPr>
            <p:ph type="sldNum" sz="quarter" idx="10"/>
          </p:nvPr>
        </p:nvSpPr>
        <p:spPr/>
        <p:txBody>
          <a:bodyPr/>
          <a:lstStyle/>
          <a:p>
            <a:fld id="{324BB7CD-B56E-47B4-87C1-60528E95A6EC}" type="slidenum">
              <a:rPr lang="en-US" smtClean="0"/>
              <a:pPr/>
              <a:t>8</a:t>
            </a:fld>
            <a:endParaRPr lang="en-US" dirty="0"/>
          </a:p>
        </p:txBody>
      </p:sp>
    </p:spTree>
    <p:extLst>
      <p:ext uri="{BB962C8B-B14F-4D97-AF65-F5344CB8AC3E}">
        <p14:creationId xmlns:p14="http://schemas.microsoft.com/office/powerpoint/2010/main" val="2655544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Rectangle 7"/>
          <p:cNvSpPr/>
          <p:nvPr/>
        </p:nvSpPr>
        <p:spPr>
          <a:xfrm>
            <a:off x="152400" y="153923"/>
            <a:ext cx="8839200" cy="28940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3" name="Subtitle 2"/>
          <p:cNvSpPr>
            <a:spLocks noGrp="1"/>
          </p:cNvSpPr>
          <p:nvPr>
            <p:ph type="subTitle" idx="1"/>
          </p:nvPr>
        </p:nvSpPr>
        <p:spPr>
          <a:xfrm>
            <a:off x="4191000" y="3429000"/>
            <a:ext cx="4626646"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832FB18A-AD88-4313-899B-D1091DD68F60}" type="datetimeFigureOut">
              <a:rPr lang="en-US" smtClean="0"/>
              <a:pPr/>
              <a:t>11/7/2019</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09F98FA-5DBF-4623-B728-96C7D126D3A5}"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304800" y="1138560"/>
            <a:ext cx="6324600" cy="1828800"/>
          </a:xfrm>
        </p:spPr>
        <p:txBody>
          <a:bodyPr/>
          <a:lstStyle>
            <a:lvl1pPr algn="r">
              <a:defRPr sz="4200" spc="150" baseline="0"/>
            </a:lvl1pPr>
          </a:lstStyle>
          <a:p>
            <a:endParaRPr lang="en-US" dirty="0"/>
          </a:p>
        </p:txBody>
      </p:sp>
      <p:sp>
        <p:nvSpPr>
          <p:cNvPr id="2" name="Rectangle 1"/>
          <p:cNvSpPr/>
          <p:nvPr userDrawn="1"/>
        </p:nvSpPr>
        <p:spPr>
          <a:xfrm>
            <a:off x="152400" y="3200400"/>
            <a:ext cx="8839200" cy="3581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2734" y="5189479"/>
            <a:ext cx="1286930" cy="128693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2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6477000" cy="6478524"/>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endParaRPr lang="en-US" dirty="0"/>
          </a:p>
        </p:txBody>
      </p:sp>
      <p:cxnSp>
        <p:nvCxnSpPr>
          <p:cNvPr id="12" name="Straight Connector 11"/>
          <p:cNvCxnSpPr/>
          <p:nvPr userDrawn="1"/>
        </p:nvCxnSpPr>
        <p:spPr>
          <a:xfrm>
            <a:off x="381000" y="990600"/>
            <a:ext cx="6400800"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0000" y="5766385"/>
            <a:ext cx="837829" cy="837829"/>
          </a:xfrm>
          <a:prstGeom prst="rect">
            <a:avLst/>
          </a:prstGeom>
        </p:spPr>
      </p:pic>
    </p:spTree>
    <p:extLst>
      <p:ext uri="{BB962C8B-B14F-4D97-AF65-F5344CB8AC3E}">
        <p14:creationId xmlns:p14="http://schemas.microsoft.com/office/powerpoint/2010/main" val="506367938"/>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endParaRPr lang="en-US" dirty="0"/>
          </a:p>
        </p:txBody>
      </p:sp>
    </p:spTree>
    <p:extLst>
      <p:ext uri="{BB962C8B-B14F-4D97-AF65-F5344CB8AC3E}">
        <p14:creationId xmlns:p14="http://schemas.microsoft.com/office/powerpoint/2010/main" val="284933250"/>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9F98FA-5DBF-4623-B728-96C7D126D3A5}" type="slidenum">
              <a:rPr lang="en-US" smtClean="0"/>
              <a:pPr/>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32FB18A-AD88-4313-899B-D1091DD68F60}" type="datetimeFigureOut">
              <a:rPr lang="en-US" smtClean="0"/>
              <a:pPr/>
              <a:t>11/7/2019</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pic>
        <p:nvPicPr>
          <p:cNvPr id="4" name="Picture 3">
            <a:extLst>
              <a:ext uri="{FF2B5EF4-FFF2-40B4-BE49-F238E27FC236}">
                <a16:creationId xmlns:a16="http://schemas.microsoft.com/office/drawing/2014/main" id="{C5CE657E-176F-0747-8899-9E3C6BA0630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01512" y="5496980"/>
            <a:ext cx="1128075" cy="112807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9F98FA-5DBF-4623-B728-96C7D126D3A5}"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9F98FA-5DBF-4623-B728-96C7D126D3A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9F98FA-5DBF-4623-B728-96C7D126D3A5}" type="slidenum">
              <a:rPr lang="en-US" smtClean="0"/>
              <a:pPr/>
              <a:t>‹#›</a:t>
            </a:fld>
            <a:endParaRPr lang="en-US" dirty="0"/>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832FB18A-AD88-4313-899B-D1091DD68F60}" type="datetimeFigureOut">
              <a:rPr lang="en-US" smtClean="0"/>
              <a:pPr/>
              <a:t>11/7/2019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9F98FA-5DBF-4623-B728-96C7D126D3A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04800" y="6019800"/>
            <a:ext cx="8686800" cy="6873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8686800" cy="5486400"/>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cxnSp>
        <p:nvCxnSpPr>
          <p:cNvPr id="12" name="Straight Connector 11"/>
          <p:cNvCxnSpPr/>
          <p:nvPr userDrawn="1"/>
        </p:nvCxnSpPr>
        <p:spPr>
          <a:xfrm>
            <a:off x="381000" y="762000"/>
            <a:ext cx="84544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70395" y="6180299"/>
            <a:ext cx="1347303" cy="449101"/>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304800" y="6019800"/>
            <a:ext cx="8686800" cy="6873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04800" y="228600"/>
            <a:ext cx="8686800" cy="5714321"/>
          </a:xfrm>
        </p:spPr>
        <p:txBody>
          <a:bodyPr/>
          <a:lstStyle>
            <a:lvl1pPr marL="4572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endParaRPr lang="en-US" dirty="0"/>
          </a:p>
        </p:txBody>
      </p:sp>
      <p:cxnSp>
        <p:nvCxnSpPr>
          <p:cNvPr id="12" name="Straight Connector 11"/>
          <p:cNvCxnSpPr/>
          <p:nvPr userDrawn="1"/>
        </p:nvCxnSpPr>
        <p:spPr>
          <a:xfrm>
            <a:off x="304800" y="1066800"/>
            <a:ext cx="8530612" cy="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0797" y="6158006"/>
            <a:ext cx="1414182" cy="471394"/>
          </a:xfrm>
          <a:prstGeom prst="rect">
            <a:avLst/>
          </a:prstGeom>
        </p:spPr>
      </p:pic>
    </p:spTree>
    <p:extLst>
      <p:ext uri="{BB962C8B-B14F-4D97-AF65-F5344CB8AC3E}">
        <p14:creationId xmlns:p14="http://schemas.microsoft.com/office/powerpoint/2010/main" val="171733401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832FB18A-AD88-4313-899B-D1091DD68F60}" type="datetimeFigureOut">
              <a:rPr lang="en-US" smtClean="0"/>
              <a:pPr/>
              <a:t>11/7/2019</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09F98FA-5DBF-4623-B728-96C7D126D3A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34" r:id="rId9"/>
    <p:sldLayoutId id="2147483733" r:id="rId10"/>
    <p:sldLayoutId id="2147483732" r:id="rId11"/>
    <p:sldLayoutId id="2147483729" r:id="rId12"/>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a:xfrm>
            <a:off x="7010400" y="3886200"/>
            <a:ext cx="1904999" cy="1645920"/>
          </a:xfrm>
        </p:spPr>
        <p:txBody>
          <a:bodyPr>
            <a:normAutofit/>
          </a:bodyPr>
          <a:lstStyle/>
          <a:p>
            <a:pPr algn="r"/>
            <a:r>
              <a:rPr lang="en-US" sz="1200" dirty="0" smtClean="0">
                <a:solidFill>
                  <a:schemeClr val="bg1"/>
                </a:solidFill>
                <a:latin typeface="Times New Roman" charset="0"/>
                <a:ea typeface="Times New Roman" charset="0"/>
                <a:cs typeface="Times New Roman" charset="0"/>
              </a:rPr>
              <a:t>Kelli Shomaker, CPA</a:t>
            </a:r>
          </a:p>
          <a:p>
            <a:pPr algn="r"/>
            <a:r>
              <a:rPr lang="en-US" sz="1200" dirty="0" smtClean="0">
                <a:solidFill>
                  <a:schemeClr val="bg1"/>
                </a:solidFill>
                <a:latin typeface="Times New Roman" charset="0"/>
                <a:ea typeface="Times New Roman" charset="0"/>
                <a:cs typeface="Times New Roman" charset="0"/>
              </a:rPr>
              <a:t>Vice President for Business &amp; Finance, Chief Financial Officer</a:t>
            </a:r>
            <a:endParaRPr lang="en-US" sz="1200" dirty="0">
              <a:solidFill>
                <a:schemeClr val="bg1"/>
              </a:solidFill>
              <a:latin typeface="Times New Roman" charset="0"/>
              <a:ea typeface="Times New Roman" charset="0"/>
              <a:cs typeface="Times New Roman" charset="0"/>
            </a:endParaRPr>
          </a:p>
        </p:txBody>
      </p:sp>
      <p:sp>
        <p:nvSpPr>
          <p:cNvPr id="4" name="Title 3"/>
          <p:cNvSpPr>
            <a:spLocks noGrp="1"/>
          </p:cNvSpPr>
          <p:nvPr>
            <p:ph type="title"/>
          </p:nvPr>
        </p:nvSpPr>
        <p:spPr/>
        <p:txBody>
          <a:bodyPr/>
          <a:lstStyle/>
          <a:p>
            <a:r>
              <a:rPr lang="en-US" sz="2800" dirty="0" smtClean="0"/>
              <a:t>Strategic budgeting initiative </a:t>
            </a:r>
            <a:br>
              <a:rPr lang="en-US" sz="2800" dirty="0" smtClean="0"/>
            </a:br>
            <a:r>
              <a:rPr lang="en-US" sz="2000" i="1" dirty="0" smtClean="0"/>
              <a:t>November 12, 2019</a:t>
            </a:r>
            <a:endParaRPr lang="en-US" sz="2000" i="1" dirty="0"/>
          </a:p>
        </p:txBody>
      </p:sp>
    </p:spTree>
    <p:extLst>
      <p:ext uri="{BB962C8B-B14F-4D97-AF65-F5344CB8AC3E}">
        <p14:creationId xmlns:p14="http://schemas.microsoft.com/office/powerpoint/2010/main" val="2776847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half" idx="2"/>
            <p:extLst>
              <p:ext uri="{D42A27DB-BD31-4B8C-83A1-F6EECF244321}">
                <p14:modId xmlns:p14="http://schemas.microsoft.com/office/powerpoint/2010/main" val="1588454107"/>
              </p:ext>
            </p:extLst>
          </p:nvPr>
        </p:nvGraphicFramePr>
        <p:xfrm>
          <a:off x="362527" y="906382"/>
          <a:ext cx="2514600" cy="62735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4"/>
          <p:cNvSpPr>
            <a:spLocks noGrp="1"/>
          </p:cNvSpPr>
          <p:nvPr>
            <p:ph type="body" sz="quarter" idx="3"/>
          </p:nvPr>
        </p:nvSpPr>
        <p:spPr>
          <a:xfrm>
            <a:off x="3998913" y="1722438"/>
            <a:ext cx="4041775" cy="868362"/>
          </a:xfrm>
        </p:spPr>
        <p:txBody>
          <a:bodyPr>
            <a:normAutofit fontScale="77500" lnSpcReduction="20000"/>
          </a:bodyPr>
          <a:lstStyle/>
          <a:p>
            <a:r>
              <a:rPr lang="en-US" sz="2800" dirty="0" smtClean="0"/>
              <a:t>Strategic Budgeting Initiative Guiding Principles</a:t>
            </a:r>
            <a:endParaRPr lang="en-US" sz="2800" dirty="0"/>
          </a:p>
        </p:txBody>
      </p:sp>
      <p:sp>
        <p:nvSpPr>
          <p:cNvPr id="6" name="Content Placeholder 5"/>
          <p:cNvSpPr>
            <a:spLocks noGrp="1"/>
          </p:cNvSpPr>
          <p:nvPr>
            <p:ph sz="quarter" idx="4"/>
          </p:nvPr>
        </p:nvSpPr>
        <p:spPr>
          <a:xfrm>
            <a:off x="3352801" y="2713037"/>
            <a:ext cx="5334000" cy="3687763"/>
          </a:xfrm>
        </p:spPr>
        <p:txBody>
          <a:bodyPr>
            <a:noAutofit/>
          </a:bodyPr>
          <a:lstStyle/>
          <a:p>
            <a:pPr>
              <a:defRPr/>
            </a:pPr>
            <a:r>
              <a:rPr lang="en-US" sz="1400" dirty="0"/>
              <a:t>Prioritize funding of strategic initiatives aligned with Auburn’s mission</a:t>
            </a:r>
          </a:p>
          <a:p>
            <a:pPr marL="0" indent="0">
              <a:buFont typeface="Wingdings" pitchFamily="2" charset="2"/>
              <a:buNone/>
              <a:defRPr/>
            </a:pPr>
            <a:endParaRPr lang="en-US" sz="1400" dirty="0"/>
          </a:p>
          <a:p>
            <a:pPr>
              <a:defRPr/>
            </a:pPr>
            <a:r>
              <a:rPr lang="en-US" sz="1400" dirty="0"/>
              <a:t>Deliver consistent, accurate, and realistic financial projections, while allowing flexibility to respond to future opportunities and unknowns</a:t>
            </a:r>
          </a:p>
          <a:p>
            <a:pPr marL="0" indent="0">
              <a:buFont typeface="Wingdings" pitchFamily="2" charset="2"/>
              <a:buNone/>
              <a:defRPr/>
            </a:pPr>
            <a:endParaRPr lang="en-US" sz="1400" dirty="0"/>
          </a:p>
          <a:p>
            <a:pPr>
              <a:defRPr/>
            </a:pPr>
            <a:r>
              <a:rPr lang="en-US" sz="1400" dirty="0"/>
              <a:t>Promote authority, responsibility, and accountability, both locally and university-wide </a:t>
            </a:r>
          </a:p>
          <a:p>
            <a:pPr marL="0" indent="0">
              <a:buFont typeface="Wingdings" pitchFamily="2" charset="2"/>
              <a:buNone/>
              <a:defRPr/>
            </a:pPr>
            <a:endParaRPr lang="en-US" sz="1400" dirty="0"/>
          </a:p>
          <a:p>
            <a:pPr>
              <a:defRPr/>
            </a:pPr>
            <a:r>
              <a:rPr lang="en-US" sz="1400" dirty="0"/>
              <a:t>Provide incentives for effective management of both revenues and expenses and reward creativity and innovation</a:t>
            </a:r>
          </a:p>
          <a:p>
            <a:pPr marL="0" indent="0">
              <a:buFont typeface="Wingdings" pitchFamily="2" charset="2"/>
              <a:buNone/>
              <a:defRPr/>
            </a:pPr>
            <a:endParaRPr lang="en-US" sz="1400" dirty="0"/>
          </a:p>
          <a:p>
            <a:pPr>
              <a:defRPr/>
            </a:pPr>
            <a:r>
              <a:rPr lang="en-US" sz="1400" dirty="0"/>
              <a:t>Be simple, transparent, and logical</a:t>
            </a:r>
          </a:p>
        </p:txBody>
      </p:sp>
      <p:sp>
        <p:nvSpPr>
          <p:cNvPr id="3" name="Title 2"/>
          <p:cNvSpPr>
            <a:spLocks noGrp="1"/>
          </p:cNvSpPr>
          <p:nvPr>
            <p:ph type="title"/>
          </p:nvPr>
        </p:nvSpPr>
        <p:spPr/>
        <p:txBody>
          <a:bodyPr/>
          <a:lstStyle/>
          <a:p>
            <a:r>
              <a:rPr lang="en-US" sz="3600" dirty="0" smtClean="0"/>
              <a:t>2013-2018 strategic plan</a:t>
            </a:r>
            <a:endParaRPr lang="en-US" sz="3600" dirty="0"/>
          </a:p>
        </p:txBody>
      </p:sp>
    </p:spTree>
    <p:extLst>
      <p:ext uri="{BB962C8B-B14F-4D97-AF65-F5344CB8AC3E}">
        <p14:creationId xmlns:p14="http://schemas.microsoft.com/office/powerpoint/2010/main" val="2514020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218" name="Straight Connector 8"/>
          <p:cNvCxnSpPr>
            <a:cxnSpLocks noChangeShapeType="1"/>
            <a:endCxn id="10" idx="3"/>
          </p:cNvCxnSpPr>
          <p:nvPr/>
        </p:nvCxnSpPr>
        <p:spPr bwMode="auto">
          <a:xfrm>
            <a:off x="381000" y="3276600"/>
            <a:ext cx="8382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19" name="Straight Connector 10"/>
          <p:cNvCxnSpPr>
            <a:cxnSpLocks noChangeShapeType="1"/>
          </p:cNvCxnSpPr>
          <p:nvPr/>
        </p:nvCxnSpPr>
        <p:spPr bwMode="auto">
          <a:xfrm>
            <a:off x="838200" y="3073400"/>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21" name="TextBox 12"/>
          <p:cNvSpPr txBox="1">
            <a:spLocks noChangeArrowheads="1"/>
          </p:cNvSpPr>
          <p:nvPr/>
        </p:nvSpPr>
        <p:spPr bwMode="auto">
          <a:xfrm>
            <a:off x="279400" y="2033081"/>
            <a:ext cx="109220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spcBef>
                <a:spcPct val="20000"/>
              </a:spcBef>
              <a:buClr>
                <a:schemeClr val="bg2"/>
              </a:buClr>
              <a:buSzPct val="75000"/>
              <a:buFont typeface="Wingdings" panose="05000000000000000000" pitchFamily="2" charset="2"/>
              <a:buChar char="•"/>
              <a:defRPr sz="3200" b="1">
                <a:solidFill>
                  <a:schemeClr val="tx1"/>
                </a:solidFill>
                <a:latin typeface="Times" panose="02020603050405020304" pitchFamily="18" charset="0"/>
              </a:defRPr>
            </a:lvl1pPr>
            <a:lvl2pPr marL="742950" indent="-285750">
              <a:spcBef>
                <a:spcPct val="20000"/>
              </a:spcBef>
              <a:buClr>
                <a:schemeClr val="accent2"/>
              </a:buClr>
              <a:buSzPct val="80000"/>
              <a:buFont typeface="Times" panose="02020603050405020304" pitchFamily="18" charset="0"/>
              <a:buChar char="•"/>
              <a:defRPr sz="2800" b="1">
                <a:solidFill>
                  <a:schemeClr val="tx1"/>
                </a:solidFill>
                <a:latin typeface="Times" panose="02020603050405020304" pitchFamily="18" charset="0"/>
              </a:defRPr>
            </a:lvl2pPr>
            <a:lvl3pPr marL="1143000" indent="-228600">
              <a:spcBef>
                <a:spcPct val="20000"/>
              </a:spcBef>
              <a:buClr>
                <a:schemeClr val="accent2"/>
              </a:buClr>
              <a:buSzPct val="80000"/>
              <a:buChar char="•"/>
              <a:defRPr sz="2400" b="1">
                <a:solidFill>
                  <a:schemeClr val="tx1"/>
                </a:solidFill>
                <a:latin typeface="Times" panose="02020603050405020304" pitchFamily="18" charset="0"/>
              </a:defRPr>
            </a:lvl3pPr>
            <a:lvl4pPr marL="16002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4pPr>
            <a:lvl5pPr marL="20574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5pPr>
            <a:lvl6pPr marL="25146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6pPr>
            <a:lvl7pPr marL="29718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7pPr>
            <a:lvl8pPr marL="34290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8pPr>
            <a:lvl9pPr marL="38862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9pPr>
          </a:lstStyle>
          <a:p>
            <a:pPr>
              <a:spcBef>
                <a:spcPct val="0"/>
              </a:spcBef>
              <a:buClrTx/>
              <a:buSzTx/>
              <a:buFontTx/>
              <a:buNone/>
            </a:pPr>
            <a:r>
              <a:rPr lang="en-US" altLang="en-US" sz="1100" dirty="0"/>
              <a:t>January 2013</a:t>
            </a:r>
          </a:p>
          <a:p>
            <a:pPr>
              <a:spcBef>
                <a:spcPct val="0"/>
              </a:spcBef>
              <a:buClrTx/>
              <a:buSzTx/>
              <a:buFontTx/>
              <a:buNone/>
            </a:pPr>
            <a:r>
              <a:rPr lang="en-US" altLang="en-US" sz="1100" b="0" dirty="0"/>
              <a:t>Strategic Budget Steering Committee formed</a:t>
            </a:r>
          </a:p>
        </p:txBody>
      </p:sp>
      <p:sp>
        <p:nvSpPr>
          <p:cNvPr id="9225" name="TextBox 16"/>
          <p:cNvSpPr txBox="1">
            <a:spLocks noChangeArrowheads="1"/>
          </p:cNvSpPr>
          <p:nvPr/>
        </p:nvSpPr>
        <p:spPr bwMode="auto">
          <a:xfrm>
            <a:off x="558800" y="3584575"/>
            <a:ext cx="12700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buClr>
                <a:schemeClr val="bg2"/>
              </a:buClr>
              <a:buSzPct val="75000"/>
              <a:buFont typeface="Wingdings" panose="05000000000000000000" pitchFamily="2" charset="2"/>
              <a:buChar char="•"/>
              <a:defRPr sz="3200" b="1">
                <a:solidFill>
                  <a:schemeClr val="tx1"/>
                </a:solidFill>
                <a:latin typeface="Times" panose="02020603050405020304" pitchFamily="18" charset="0"/>
              </a:defRPr>
            </a:lvl1pPr>
            <a:lvl2pPr marL="742950" indent="-285750">
              <a:spcBef>
                <a:spcPct val="20000"/>
              </a:spcBef>
              <a:buClr>
                <a:schemeClr val="accent2"/>
              </a:buClr>
              <a:buSzPct val="80000"/>
              <a:buFont typeface="Times" panose="02020603050405020304" pitchFamily="18" charset="0"/>
              <a:buChar char="•"/>
              <a:defRPr sz="2800" b="1">
                <a:solidFill>
                  <a:schemeClr val="tx1"/>
                </a:solidFill>
                <a:latin typeface="Times" panose="02020603050405020304" pitchFamily="18" charset="0"/>
              </a:defRPr>
            </a:lvl2pPr>
            <a:lvl3pPr marL="1143000" indent="-228600">
              <a:spcBef>
                <a:spcPct val="20000"/>
              </a:spcBef>
              <a:buClr>
                <a:schemeClr val="accent2"/>
              </a:buClr>
              <a:buSzPct val="80000"/>
              <a:buChar char="•"/>
              <a:defRPr sz="2400" b="1">
                <a:solidFill>
                  <a:schemeClr val="tx1"/>
                </a:solidFill>
                <a:latin typeface="Times" panose="02020603050405020304" pitchFamily="18" charset="0"/>
              </a:defRPr>
            </a:lvl3pPr>
            <a:lvl4pPr marL="16002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4pPr>
            <a:lvl5pPr marL="20574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5pPr>
            <a:lvl6pPr marL="25146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6pPr>
            <a:lvl7pPr marL="29718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7pPr>
            <a:lvl8pPr marL="34290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8pPr>
            <a:lvl9pPr marL="38862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9pPr>
          </a:lstStyle>
          <a:p>
            <a:pPr>
              <a:spcBef>
                <a:spcPct val="0"/>
              </a:spcBef>
              <a:buClrTx/>
              <a:buSzTx/>
              <a:buFontTx/>
              <a:buNone/>
            </a:pPr>
            <a:r>
              <a:rPr lang="en-US" altLang="en-US" sz="1100" dirty="0"/>
              <a:t>May 2013</a:t>
            </a:r>
          </a:p>
          <a:p>
            <a:pPr>
              <a:spcBef>
                <a:spcPct val="0"/>
              </a:spcBef>
              <a:buClrTx/>
              <a:buSzTx/>
              <a:buFontTx/>
              <a:buNone/>
            </a:pPr>
            <a:r>
              <a:rPr lang="en-US" altLang="en-US" sz="1100" b="0" dirty="0"/>
              <a:t>Steering Committee accepts recommendation to develop an “Auburn Model”</a:t>
            </a:r>
          </a:p>
        </p:txBody>
      </p:sp>
      <p:cxnSp>
        <p:nvCxnSpPr>
          <p:cNvPr id="9232" name="Straight Connector 23"/>
          <p:cNvCxnSpPr>
            <a:cxnSpLocks noChangeShapeType="1"/>
          </p:cNvCxnSpPr>
          <p:nvPr/>
        </p:nvCxnSpPr>
        <p:spPr bwMode="auto">
          <a:xfrm>
            <a:off x="4953000" y="3048000"/>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37" name="Straight Connector 28"/>
          <p:cNvCxnSpPr>
            <a:cxnSpLocks noChangeShapeType="1"/>
          </p:cNvCxnSpPr>
          <p:nvPr/>
        </p:nvCxnSpPr>
        <p:spPr bwMode="auto">
          <a:xfrm>
            <a:off x="4038600" y="3067916"/>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40" name="TextBox 31"/>
          <p:cNvSpPr txBox="1">
            <a:spLocks noChangeArrowheads="1"/>
          </p:cNvSpPr>
          <p:nvPr/>
        </p:nvSpPr>
        <p:spPr bwMode="auto">
          <a:xfrm>
            <a:off x="2025650" y="2045347"/>
            <a:ext cx="1479550"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buClr>
                <a:schemeClr val="bg2"/>
              </a:buClr>
              <a:buSzPct val="75000"/>
              <a:buFont typeface="Wingdings" panose="05000000000000000000" pitchFamily="2" charset="2"/>
              <a:buChar char="•"/>
              <a:defRPr sz="3200" b="1">
                <a:solidFill>
                  <a:schemeClr val="tx1"/>
                </a:solidFill>
                <a:latin typeface="Times" panose="02020603050405020304" pitchFamily="18" charset="0"/>
              </a:defRPr>
            </a:lvl1pPr>
            <a:lvl2pPr marL="742950" indent="-285750">
              <a:spcBef>
                <a:spcPct val="20000"/>
              </a:spcBef>
              <a:buClr>
                <a:schemeClr val="accent2"/>
              </a:buClr>
              <a:buSzPct val="80000"/>
              <a:buFont typeface="Times" panose="02020603050405020304" pitchFamily="18" charset="0"/>
              <a:buChar char="•"/>
              <a:defRPr sz="2800" b="1">
                <a:solidFill>
                  <a:schemeClr val="tx1"/>
                </a:solidFill>
                <a:latin typeface="Times" panose="02020603050405020304" pitchFamily="18" charset="0"/>
              </a:defRPr>
            </a:lvl2pPr>
            <a:lvl3pPr marL="1143000" indent="-228600">
              <a:spcBef>
                <a:spcPct val="20000"/>
              </a:spcBef>
              <a:buClr>
                <a:schemeClr val="accent2"/>
              </a:buClr>
              <a:buSzPct val="80000"/>
              <a:buChar char="•"/>
              <a:defRPr sz="2400" b="1">
                <a:solidFill>
                  <a:schemeClr val="tx1"/>
                </a:solidFill>
                <a:latin typeface="Times" panose="02020603050405020304" pitchFamily="18" charset="0"/>
              </a:defRPr>
            </a:lvl3pPr>
            <a:lvl4pPr marL="16002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4pPr>
            <a:lvl5pPr marL="20574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5pPr>
            <a:lvl6pPr marL="25146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6pPr>
            <a:lvl7pPr marL="29718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7pPr>
            <a:lvl8pPr marL="34290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8pPr>
            <a:lvl9pPr marL="38862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9pPr>
          </a:lstStyle>
          <a:p>
            <a:pPr>
              <a:spcBef>
                <a:spcPct val="0"/>
              </a:spcBef>
              <a:buClrTx/>
              <a:buSzTx/>
              <a:buFontTx/>
              <a:buNone/>
            </a:pPr>
            <a:r>
              <a:rPr lang="en-US" altLang="en-US" sz="1100" b="0" dirty="0"/>
              <a:t>J</a:t>
            </a:r>
            <a:r>
              <a:rPr lang="en-US" altLang="en-US" sz="1100" dirty="0"/>
              <a:t>uly 2015</a:t>
            </a:r>
          </a:p>
          <a:p>
            <a:pPr>
              <a:spcBef>
                <a:spcPct val="0"/>
              </a:spcBef>
              <a:buClrTx/>
              <a:buSzTx/>
              <a:buFontTx/>
              <a:buNone/>
            </a:pPr>
            <a:r>
              <a:rPr lang="en-US" altLang="en-US" sz="1100" b="0" dirty="0"/>
              <a:t>Strategic Budget Steering Committee </a:t>
            </a:r>
            <a:r>
              <a:rPr lang="en-US" altLang="en-US" sz="1100" b="0" dirty="0" smtClean="0"/>
              <a:t>proposes </a:t>
            </a:r>
            <a:r>
              <a:rPr lang="en-US" altLang="en-US" sz="1100" b="0" dirty="0"/>
              <a:t>a parallel year in FY2016</a:t>
            </a:r>
          </a:p>
        </p:txBody>
      </p:sp>
      <p:sp>
        <p:nvSpPr>
          <p:cNvPr id="5" name="Content Placeholder 4"/>
          <p:cNvSpPr>
            <a:spLocks noGrp="1"/>
          </p:cNvSpPr>
          <p:nvPr>
            <p:ph idx="1"/>
          </p:nvPr>
        </p:nvSpPr>
        <p:spPr>
          <a:xfrm>
            <a:off x="304800" y="228600"/>
            <a:ext cx="8686800" cy="609600"/>
          </a:xfrm>
        </p:spPr>
        <p:txBody>
          <a:bodyPr/>
          <a:lstStyle/>
          <a:p>
            <a:r>
              <a:rPr lang="en-US" dirty="0" smtClean="0"/>
              <a:t>SBI Timeline</a:t>
            </a:r>
            <a:endParaRPr lang="en-US" dirty="0"/>
          </a:p>
        </p:txBody>
      </p:sp>
      <p:sp>
        <p:nvSpPr>
          <p:cNvPr id="29" name="TextBox 7"/>
          <p:cNvSpPr txBox="1">
            <a:spLocks noChangeArrowheads="1"/>
          </p:cNvSpPr>
          <p:nvPr/>
        </p:nvSpPr>
        <p:spPr bwMode="auto">
          <a:xfrm>
            <a:off x="2555875" y="3530600"/>
            <a:ext cx="125412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spcBef>
                <a:spcPct val="20000"/>
              </a:spcBef>
              <a:buClr>
                <a:schemeClr val="bg2"/>
              </a:buClr>
              <a:buSzPct val="75000"/>
              <a:buFont typeface="Wingdings" panose="05000000000000000000" pitchFamily="2" charset="2"/>
              <a:buChar char="•"/>
              <a:defRPr sz="3200" b="1">
                <a:solidFill>
                  <a:schemeClr val="tx1"/>
                </a:solidFill>
                <a:latin typeface="Times" panose="02020603050405020304" pitchFamily="18" charset="0"/>
              </a:defRPr>
            </a:lvl1pPr>
            <a:lvl2pPr marL="742950" indent="-285750">
              <a:spcBef>
                <a:spcPct val="20000"/>
              </a:spcBef>
              <a:buClr>
                <a:schemeClr val="accent2"/>
              </a:buClr>
              <a:buSzPct val="80000"/>
              <a:buFont typeface="Times" panose="02020603050405020304" pitchFamily="18" charset="0"/>
              <a:buChar char="•"/>
              <a:defRPr sz="2800" b="1">
                <a:solidFill>
                  <a:schemeClr val="tx1"/>
                </a:solidFill>
                <a:latin typeface="Times" panose="02020603050405020304" pitchFamily="18" charset="0"/>
              </a:defRPr>
            </a:lvl2pPr>
            <a:lvl3pPr marL="1143000" indent="-228600">
              <a:spcBef>
                <a:spcPct val="20000"/>
              </a:spcBef>
              <a:buClr>
                <a:schemeClr val="accent2"/>
              </a:buClr>
              <a:buSzPct val="80000"/>
              <a:buChar char="•"/>
              <a:defRPr sz="2400" b="1">
                <a:solidFill>
                  <a:schemeClr val="tx1"/>
                </a:solidFill>
                <a:latin typeface="Times" panose="02020603050405020304" pitchFamily="18" charset="0"/>
              </a:defRPr>
            </a:lvl3pPr>
            <a:lvl4pPr marL="16002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4pPr>
            <a:lvl5pPr marL="2057400" indent="-228600">
              <a:spcBef>
                <a:spcPct val="20000"/>
              </a:spcBef>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5pPr>
            <a:lvl6pPr marL="25146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6pPr>
            <a:lvl7pPr marL="29718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7pPr>
            <a:lvl8pPr marL="34290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8pPr>
            <a:lvl9pPr marL="3886200" indent="-228600" eaLnBrk="0" fontAlgn="base" hangingPunct="0">
              <a:spcBef>
                <a:spcPct val="20000"/>
              </a:spcBef>
              <a:spcAft>
                <a:spcPct val="0"/>
              </a:spcAft>
              <a:buClr>
                <a:schemeClr val="accent2"/>
              </a:buClr>
              <a:buSzPct val="80000"/>
              <a:buFont typeface="Times" panose="02020603050405020304" pitchFamily="18" charset="0"/>
              <a:buChar char="•"/>
              <a:defRPr sz="2000" b="1">
                <a:solidFill>
                  <a:schemeClr val="tx1"/>
                </a:solidFill>
                <a:latin typeface="Times" panose="02020603050405020304" pitchFamily="18" charset="0"/>
              </a:defRPr>
            </a:lvl9pPr>
          </a:lstStyle>
          <a:p>
            <a:pPr>
              <a:spcBef>
                <a:spcPct val="0"/>
              </a:spcBef>
              <a:buClrTx/>
              <a:buSzTx/>
              <a:buFontTx/>
              <a:buNone/>
            </a:pPr>
            <a:r>
              <a:rPr lang="en-US" altLang="en-US" sz="1100" dirty="0"/>
              <a:t>November 2015</a:t>
            </a:r>
          </a:p>
          <a:p>
            <a:pPr>
              <a:spcBef>
                <a:spcPct val="0"/>
              </a:spcBef>
              <a:buClrTx/>
              <a:buSzTx/>
              <a:buFontTx/>
              <a:buNone/>
            </a:pPr>
            <a:r>
              <a:rPr lang="en-US" altLang="en-US" sz="1100" b="0" dirty="0"/>
              <a:t>Workgroup established to begin testing implementation</a:t>
            </a:r>
          </a:p>
        </p:txBody>
      </p:sp>
      <p:sp>
        <p:nvSpPr>
          <p:cNvPr id="30" name="TextBox 16"/>
          <p:cNvSpPr txBox="1">
            <a:spLocks noChangeArrowheads="1"/>
          </p:cNvSpPr>
          <p:nvPr/>
        </p:nvSpPr>
        <p:spPr bwMode="auto">
          <a:xfrm>
            <a:off x="3370262" y="2337735"/>
            <a:ext cx="1277938"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cs typeface="Arial" panose="020B0604020202020204" pitchFamily="34" charset="0"/>
              </a:defRPr>
            </a:lvl1pPr>
            <a:lvl2pPr marL="742950" indent="-285750">
              <a:defRPr sz="2400">
                <a:solidFill>
                  <a:schemeClr val="tx1"/>
                </a:solidFill>
                <a:latin typeface="Times" panose="02020603050405020304" pitchFamily="18" charset="0"/>
                <a:cs typeface="Arial" panose="020B0604020202020204" pitchFamily="34" charset="0"/>
              </a:defRPr>
            </a:lvl2pPr>
            <a:lvl3pPr marL="1143000" indent="-228600">
              <a:defRPr sz="2400">
                <a:solidFill>
                  <a:schemeClr val="tx1"/>
                </a:solidFill>
                <a:latin typeface="Times" panose="02020603050405020304" pitchFamily="18" charset="0"/>
                <a:cs typeface="Arial" panose="020B0604020202020204" pitchFamily="34" charset="0"/>
              </a:defRPr>
            </a:lvl3pPr>
            <a:lvl4pPr marL="1600200" indent="-228600">
              <a:defRPr sz="2400">
                <a:solidFill>
                  <a:schemeClr val="tx1"/>
                </a:solidFill>
                <a:latin typeface="Times" panose="02020603050405020304" pitchFamily="18" charset="0"/>
                <a:cs typeface="Arial" panose="020B0604020202020204" pitchFamily="34" charset="0"/>
              </a:defRPr>
            </a:lvl4pPr>
            <a:lvl5pPr marL="2057400" indent="-228600">
              <a:defRPr sz="2400">
                <a:solidFill>
                  <a:schemeClr val="tx1"/>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9pPr>
          </a:lstStyle>
          <a:p>
            <a:pPr algn="ctr">
              <a:defRPr/>
            </a:pPr>
            <a:r>
              <a:rPr lang="en-US" altLang="en-US" sz="1100" b="1" dirty="0" smtClean="0"/>
              <a:t>FY2015-2016</a:t>
            </a:r>
            <a:endParaRPr lang="en-US" altLang="en-US" sz="1100" b="1" dirty="0"/>
          </a:p>
          <a:p>
            <a:pPr algn="ctr">
              <a:defRPr/>
            </a:pPr>
            <a:r>
              <a:rPr lang="en-US" altLang="en-US" sz="1100" dirty="0" smtClean="0"/>
              <a:t>Shadow </a:t>
            </a:r>
          </a:p>
          <a:p>
            <a:pPr algn="ctr">
              <a:defRPr/>
            </a:pPr>
            <a:r>
              <a:rPr lang="en-US" altLang="en-US" sz="1100" dirty="0" smtClean="0"/>
              <a:t>Strategic Budget</a:t>
            </a:r>
            <a:endParaRPr lang="en-US" altLang="en-US" sz="1100" dirty="0"/>
          </a:p>
        </p:txBody>
      </p:sp>
      <p:cxnSp>
        <p:nvCxnSpPr>
          <p:cNvPr id="35" name="Straight Connector 10"/>
          <p:cNvCxnSpPr>
            <a:cxnSpLocks noChangeShapeType="1"/>
          </p:cNvCxnSpPr>
          <p:nvPr/>
        </p:nvCxnSpPr>
        <p:spPr bwMode="auto">
          <a:xfrm>
            <a:off x="1219200" y="3089275"/>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6" name="Straight Connector 10"/>
          <p:cNvCxnSpPr>
            <a:cxnSpLocks noChangeShapeType="1"/>
          </p:cNvCxnSpPr>
          <p:nvPr/>
        </p:nvCxnSpPr>
        <p:spPr bwMode="auto">
          <a:xfrm>
            <a:off x="2743200" y="3037176"/>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7" name="Straight Connector 10"/>
          <p:cNvCxnSpPr>
            <a:cxnSpLocks noChangeShapeType="1"/>
          </p:cNvCxnSpPr>
          <p:nvPr/>
        </p:nvCxnSpPr>
        <p:spPr bwMode="auto">
          <a:xfrm>
            <a:off x="3124200" y="3048000"/>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 name="Straight Connector 23"/>
          <p:cNvCxnSpPr>
            <a:cxnSpLocks noChangeShapeType="1"/>
          </p:cNvCxnSpPr>
          <p:nvPr/>
        </p:nvCxnSpPr>
        <p:spPr bwMode="auto">
          <a:xfrm>
            <a:off x="5715000" y="3037176"/>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9" name="Straight Connector 23"/>
          <p:cNvCxnSpPr>
            <a:cxnSpLocks noChangeShapeType="1"/>
          </p:cNvCxnSpPr>
          <p:nvPr/>
        </p:nvCxnSpPr>
        <p:spPr bwMode="auto">
          <a:xfrm>
            <a:off x="6477000" y="3037176"/>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 name="Straight Connector 23"/>
          <p:cNvCxnSpPr>
            <a:cxnSpLocks noChangeShapeType="1"/>
          </p:cNvCxnSpPr>
          <p:nvPr/>
        </p:nvCxnSpPr>
        <p:spPr bwMode="auto">
          <a:xfrm>
            <a:off x="8001000" y="3037176"/>
            <a:ext cx="0"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2" name="TextBox 16"/>
          <p:cNvSpPr txBox="1">
            <a:spLocks noChangeArrowheads="1"/>
          </p:cNvSpPr>
          <p:nvPr/>
        </p:nvSpPr>
        <p:spPr bwMode="auto">
          <a:xfrm>
            <a:off x="4360862" y="3545390"/>
            <a:ext cx="127793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cs typeface="Arial" panose="020B0604020202020204" pitchFamily="34" charset="0"/>
              </a:defRPr>
            </a:lvl1pPr>
            <a:lvl2pPr marL="742950" indent="-285750">
              <a:defRPr sz="2400">
                <a:solidFill>
                  <a:schemeClr val="tx1"/>
                </a:solidFill>
                <a:latin typeface="Times" panose="02020603050405020304" pitchFamily="18" charset="0"/>
                <a:cs typeface="Arial" panose="020B0604020202020204" pitchFamily="34" charset="0"/>
              </a:defRPr>
            </a:lvl2pPr>
            <a:lvl3pPr marL="1143000" indent="-228600">
              <a:defRPr sz="2400">
                <a:solidFill>
                  <a:schemeClr val="tx1"/>
                </a:solidFill>
                <a:latin typeface="Times" panose="02020603050405020304" pitchFamily="18" charset="0"/>
                <a:cs typeface="Arial" panose="020B0604020202020204" pitchFamily="34" charset="0"/>
              </a:defRPr>
            </a:lvl3pPr>
            <a:lvl4pPr marL="1600200" indent="-228600">
              <a:defRPr sz="2400">
                <a:solidFill>
                  <a:schemeClr val="tx1"/>
                </a:solidFill>
                <a:latin typeface="Times" panose="02020603050405020304" pitchFamily="18" charset="0"/>
                <a:cs typeface="Arial" panose="020B0604020202020204" pitchFamily="34" charset="0"/>
              </a:defRPr>
            </a:lvl4pPr>
            <a:lvl5pPr marL="2057400" indent="-228600">
              <a:defRPr sz="2400">
                <a:solidFill>
                  <a:schemeClr val="tx1"/>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9pPr>
          </a:lstStyle>
          <a:p>
            <a:pPr algn="ctr">
              <a:defRPr/>
            </a:pPr>
            <a:r>
              <a:rPr lang="en-US" altLang="en-US" sz="1100" b="1" dirty="0" smtClean="0"/>
              <a:t>FY2016-17</a:t>
            </a:r>
            <a:endParaRPr lang="en-US" altLang="en-US" sz="1100" b="1" dirty="0"/>
          </a:p>
          <a:p>
            <a:pPr algn="ctr">
              <a:defRPr/>
            </a:pPr>
            <a:r>
              <a:rPr lang="en-US" altLang="en-US" sz="1100" dirty="0" smtClean="0"/>
              <a:t>Full Implementation</a:t>
            </a:r>
          </a:p>
          <a:p>
            <a:pPr algn="ctr">
              <a:defRPr/>
            </a:pPr>
            <a:r>
              <a:rPr lang="en-US" altLang="en-US" sz="1100" dirty="0" smtClean="0"/>
              <a:t>Strategic Budget</a:t>
            </a:r>
            <a:endParaRPr lang="en-US" altLang="en-US" sz="1100" dirty="0"/>
          </a:p>
        </p:txBody>
      </p:sp>
      <p:sp>
        <p:nvSpPr>
          <p:cNvPr id="10" name="Right Arrow 9"/>
          <p:cNvSpPr/>
          <p:nvPr/>
        </p:nvSpPr>
        <p:spPr>
          <a:xfrm>
            <a:off x="4953000" y="3124200"/>
            <a:ext cx="3810000" cy="304800"/>
          </a:xfrm>
          <a:prstGeom prst="rightArrow">
            <a:avLst/>
          </a:prstGeom>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5-Point Star 10"/>
          <p:cNvSpPr/>
          <p:nvPr/>
        </p:nvSpPr>
        <p:spPr>
          <a:xfrm>
            <a:off x="6981536" y="3060772"/>
            <a:ext cx="486064" cy="44442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696618" y="2719925"/>
            <a:ext cx="1075782" cy="261610"/>
          </a:xfrm>
          <a:prstGeom prst="rect">
            <a:avLst/>
          </a:prstGeom>
          <a:noFill/>
        </p:spPr>
        <p:txBody>
          <a:bodyPr wrap="square" rtlCol="0">
            <a:spAutoFit/>
          </a:bodyPr>
          <a:lstStyle/>
          <a:p>
            <a:r>
              <a:rPr lang="en-US" sz="1100" b="1" dirty="0" smtClean="0">
                <a:latin typeface="Times" panose="02020603050405020304" pitchFamily="18" charset="0"/>
                <a:cs typeface="Times" panose="02020603050405020304" pitchFamily="18" charset="0"/>
              </a:rPr>
              <a:t>FY2019-2020</a:t>
            </a:r>
            <a:endParaRPr lang="en-US" sz="11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val="421086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1000" fill="hold"/>
                                        <p:tgtEl>
                                          <p:spTgt spid="11"/>
                                        </p:tgtEl>
                                        <p:attrNameLst>
                                          <p:attrName>ppt_w</p:attrName>
                                        </p:attrNameLst>
                                      </p:cBhvr>
                                      <p:tavLst>
                                        <p:tav tm="0">
                                          <p:val>
                                            <p:fltVal val="0"/>
                                          </p:val>
                                        </p:tav>
                                        <p:tav tm="100000">
                                          <p:val>
                                            <p:strVal val="#ppt_w"/>
                                          </p:val>
                                        </p:tav>
                                      </p:tavLst>
                                    </p:anim>
                                    <p:anim calcmode="lin" valueType="num">
                                      <p:cBhvr>
                                        <p:cTn id="13" dur="1000" fill="hold"/>
                                        <p:tgtEl>
                                          <p:spTgt spid="11"/>
                                        </p:tgtEl>
                                        <p:attrNameLst>
                                          <p:attrName>ppt_h</p:attrName>
                                        </p:attrNameLst>
                                      </p:cBhvr>
                                      <p:tavLst>
                                        <p:tav tm="0">
                                          <p:val>
                                            <p:fltVal val="0"/>
                                          </p:val>
                                        </p:tav>
                                        <p:tav tm="100000">
                                          <p:val>
                                            <p:strVal val="#ppt_h"/>
                                          </p:val>
                                        </p:tav>
                                      </p:tavLst>
                                    </p:anim>
                                    <p:anim calcmode="lin" valueType="num">
                                      <p:cBhvr>
                                        <p:cTn id="14" dur="1000" fill="hold"/>
                                        <p:tgtEl>
                                          <p:spTgt spid="11"/>
                                        </p:tgtEl>
                                        <p:attrNameLst>
                                          <p:attrName>style.rotation</p:attrName>
                                        </p:attrNameLst>
                                      </p:cBhvr>
                                      <p:tavLst>
                                        <p:tav tm="0">
                                          <p:val>
                                            <p:fltVal val="90"/>
                                          </p:val>
                                        </p:tav>
                                        <p:tav tm="100000">
                                          <p:val>
                                            <p:fltVal val="0"/>
                                          </p:val>
                                        </p:tav>
                                      </p:tavLst>
                                    </p:anim>
                                    <p:animEffect transition="in" filter="fade">
                                      <p:cBhvr>
                                        <p:cTn id="1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Wave 42"/>
          <p:cNvSpPr/>
          <p:nvPr/>
        </p:nvSpPr>
        <p:spPr>
          <a:xfrm>
            <a:off x="381000" y="314119"/>
            <a:ext cx="8382000" cy="2732355"/>
          </a:xfrm>
          <a:prstGeom prst="wav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1520819" y="471100"/>
            <a:ext cx="2300822" cy="584775"/>
          </a:xfrm>
          <a:prstGeom prst="rect">
            <a:avLst/>
          </a:prstGeom>
          <a:noFill/>
        </p:spPr>
        <p:txBody>
          <a:bodyPr wrap="none" rtlCol="0">
            <a:spAutoFit/>
          </a:bodyPr>
          <a:lstStyle/>
          <a:p>
            <a:pPr algn="ctr"/>
            <a:r>
              <a:rPr lang="en-US" dirty="0" smtClean="0"/>
              <a:t>Institutional Revenues</a:t>
            </a:r>
          </a:p>
          <a:p>
            <a:pPr algn="ctr"/>
            <a:r>
              <a:rPr lang="en-US" sz="1400" i="1" dirty="0" smtClean="0"/>
              <a:t>(Tuition, State Appropriation)</a:t>
            </a:r>
            <a:endParaRPr lang="en-US" sz="1400" i="1" dirty="0"/>
          </a:p>
        </p:txBody>
      </p:sp>
      <p:cxnSp>
        <p:nvCxnSpPr>
          <p:cNvPr id="4" name="Straight Arrow Connector 3"/>
          <p:cNvCxnSpPr/>
          <p:nvPr/>
        </p:nvCxnSpPr>
        <p:spPr>
          <a:xfrm flipH="1">
            <a:off x="2650398" y="1066800"/>
            <a:ext cx="3293" cy="43331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419600" y="1524000"/>
            <a:ext cx="2667000" cy="800219"/>
          </a:xfrm>
          <a:prstGeom prst="rect">
            <a:avLst/>
          </a:prstGeom>
          <a:noFill/>
        </p:spPr>
        <p:txBody>
          <a:bodyPr wrap="square" rtlCol="0">
            <a:spAutoFit/>
          </a:bodyPr>
          <a:lstStyle/>
          <a:p>
            <a:pPr algn="ctr"/>
            <a:r>
              <a:rPr lang="en-US" dirty="0" smtClean="0"/>
              <a:t>Unit-Generated Revenues</a:t>
            </a:r>
          </a:p>
          <a:p>
            <a:pPr algn="ctr"/>
            <a:r>
              <a:rPr lang="en-US" sz="1400" i="1" dirty="0" smtClean="0"/>
              <a:t>(Professional Fees, Contracts &amp; Grants, Gifts, Sales &amp; Service)</a:t>
            </a:r>
            <a:endParaRPr lang="en-US" sz="1400" i="1" dirty="0"/>
          </a:p>
        </p:txBody>
      </p:sp>
      <p:cxnSp>
        <p:nvCxnSpPr>
          <p:cNvPr id="8" name="Straight Arrow Connector 7"/>
          <p:cNvCxnSpPr/>
          <p:nvPr/>
        </p:nvCxnSpPr>
        <p:spPr>
          <a:xfrm flipH="1">
            <a:off x="4038600" y="1981200"/>
            <a:ext cx="330991" cy="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H="1">
            <a:off x="1647035" y="2362200"/>
            <a:ext cx="612323" cy="67342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3048000" y="2362200"/>
            <a:ext cx="773641" cy="67342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4369591" y="3810000"/>
            <a:ext cx="0" cy="5592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53393" y="3113355"/>
            <a:ext cx="2534852" cy="584775"/>
          </a:xfrm>
          <a:prstGeom prst="rect">
            <a:avLst/>
          </a:prstGeom>
          <a:noFill/>
        </p:spPr>
        <p:txBody>
          <a:bodyPr wrap="square" rtlCol="0">
            <a:spAutoFit/>
          </a:bodyPr>
          <a:lstStyle/>
          <a:p>
            <a:pPr algn="ctr"/>
            <a:r>
              <a:rPr lang="en-US" dirty="0" smtClean="0"/>
              <a:t>Unit-Level Expenses</a:t>
            </a:r>
          </a:p>
          <a:p>
            <a:pPr algn="ctr"/>
            <a:r>
              <a:rPr lang="en-US" sz="1400" i="1" dirty="0" smtClean="0"/>
              <a:t>(Compensation, Travel, Equipment)</a:t>
            </a:r>
            <a:endParaRPr lang="en-US" sz="1400" i="1" dirty="0"/>
          </a:p>
        </p:txBody>
      </p:sp>
      <p:sp>
        <p:nvSpPr>
          <p:cNvPr id="17" name="TextBox 16"/>
          <p:cNvSpPr txBox="1"/>
          <p:nvPr/>
        </p:nvSpPr>
        <p:spPr>
          <a:xfrm>
            <a:off x="3110294" y="3113355"/>
            <a:ext cx="2394856" cy="584775"/>
          </a:xfrm>
          <a:prstGeom prst="rect">
            <a:avLst/>
          </a:prstGeom>
          <a:noFill/>
        </p:spPr>
        <p:txBody>
          <a:bodyPr wrap="square" rtlCol="0">
            <a:spAutoFit/>
          </a:bodyPr>
          <a:lstStyle/>
          <a:p>
            <a:pPr algn="ctr"/>
            <a:r>
              <a:rPr lang="en-US" dirty="0" smtClean="0"/>
              <a:t>Institutional Expenses</a:t>
            </a:r>
          </a:p>
          <a:p>
            <a:pPr algn="ctr"/>
            <a:r>
              <a:rPr lang="en-US" sz="1400" i="1" dirty="0" smtClean="0"/>
              <a:t>(Central Unit Allocations)</a:t>
            </a:r>
            <a:endParaRPr lang="en-US" sz="1400" i="1" dirty="0"/>
          </a:p>
        </p:txBody>
      </p:sp>
      <p:sp>
        <p:nvSpPr>
          <p:cNvPr id="18" name="TextBox 17"/>
          <p:cNvSpPr txBox="1"/>
          <p:nvPr/>
        </p:nvSpPr>
        <p:spPr>
          <a:xfrm>
            <a:off x="6077146" y="4584412"/>
            <a:ext cx="2590800" cy="584775"/>
          </a:xfrm>
          <a:prstGeom prst="rect">
            <a:avLst/>
          </a:prstGeom>
          <a:noFill/>
        </p:spPr>
        <p:txBody>
          <a:bodyPr wrap="square" rtlCol="0">
            <a:spAutoFit/>
          </a:bodyPr>
          <a:lstStyle/>
          <a:p>
            <a:pPr algn="ctr"/>
            <a:r>
              <a:rPr lang="en-US" dirty="0" smtClean="0"/>
              <a:t>Unit-Generated Revenues</a:t>
            </a:r>
          </a:p>
          <a:p>
            <a:pPr algn="ctr"/>
            <a:r>
              <a:rPr lang="en-US" sz="1400" i="1" dirty="0" smtClean="0"/>
              <a:t>(Sales &amp; Service)</a:t>
            </a:r>
            <a:endParaRPr lang="en-US" sz="1400" i="1" dirty="0"/>
          </a:p>
        </p:txBody>
      </p:sp>
      <p:sp>
        <p:nvSpPr>
          <p:cNvPr id="19" name="Right Brace 18"/>
          <p:cNvSpPr/>
          <p:nvPr/>
        </p:nvSpPr>
        <p:spPr>
          <a:xfrm>
            <a:off x="7136609" y="1066800"/>
            <a:ext cx="204503" cy="1839725"/>
          </a:xfrm>
          <a:prstGeom prst="rightBrace">
            <a:avLst/>
          </a:prstGeom>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TextBox 19"/>
          <p:cNvSpPr txBox="1"/>
          <p:nvPr/>
        </p:nvSpPr>
        <p:spPr>
          <a:xfrm>
            <a:off x="7369209" y="1556069"/>
            <a:ext cx="1824659" cy="923330"/>
          </a:xfrm>
          <a:prstGeom prst="rect">
            <a:avLst/>
          </a:prstGeom>
          <a:noFill/>
        </p:spPr>
        <p:txBody>
          <a:bodyPr wrap="square" rtlCol="0">
            <a:spAutoFit/>
          </a:bodyPr>
          <a:lstStyle/>
          <a:p>
            <a:r>
              <a:rPr lang="en-US" dirty="0" smtClean="0"/>
              <a:t>Mission Enhancement Fund</a:t>
            </a:r>
            <a:endParaRPr lang="en-US" dirty="0"/>
          </a:p>
        </p:txBody>
      </p:sp>
      <p:cxnSp>
        <p:nvCxnSpPr>
          <p:cNvPr id="23" name="Straight Arrow Connector 22"/>
          <p:cNvCxnSpPr/>
          <p:nvPr/>
        </p:nvCxnSpPr>
        <p:spPr>
          <a:xfrm flipH="1">
            <a:off x="5516036" y="4876800"/>
            <a:ext cx="503764" cy="0"/>
          </a:xfrm>
          <a:prstGeom prst="straightConnector1">
            <a:avLst/>
          </a:prstGeom>
          <a:ln>
            <a:solidFill>
              <a:schemeClr val="accent1"/>
            </a:solidFill>
            <a:tailEnd type="triangle"/>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1416091" y="1600200"/>
            <a:ext cx="2468615" cy="684273"/>
          </a:xfrm>
          <a:prstGeom prst="ellipse">
            <a:avLst/>
          </a:prstGeom>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solidFill>
                  <a:schemeClr val="tx1"/>
                </a:solidFill>
              </a:rPr>
              <a:t>Colleges and Schools</a:t>
            </a:r>
            <a:endParaRPr lang="en-US" dirty="0">
              <a:solidFill>
                <a:schemeClr val="tx1"/>
              </a:solidFill>
            </a:endParaRPr>
          </a:p>
        </p:txBody>
      </p:sp>
      <p:sp>
        <p:nvSpPr>
          <p:cNvPr id="33" name="Oval 32"/>
          <p:cNvSpPr/>
          <p:nvPr/>
        </p:nvSpPr>
        <p:spPr>
          <a:xfrm>
            <a:off x="3247396" y="4495800"/>
            <a:ext cx="2211294" cy="742269"/>
          </a:xfrm>
          <a:prstGeom prst="ellipse">
            <a:avLst/>
          </a:prstGeom>
          <a:ln>
            <a:solidFill>
              <a:schemeClr val="accent3"/>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solidFill>
                  <a:schemeClr val="tx1"/>
                </a:solidFill>
              </a:rPr>
              <a:t>Administrative Offices</a:t>
            </a:r>
            <a:endParaRPr lang="en-US" dirty="0">
              <a:solidFill>
                <a:schemeClr val="tx1"/>
              </a:solidFill>
            </a:endParaRPr>
          </a:p>
        </p:txBody>
      </p:sp>
      <p:sp>
        <p:nvSpPr>
          <p:cNvPr id="35" name="TextBox 34"/>
          <p:cNvSpPr txBox="1"/>
          <p:nvPr/>
        </p:nvSpPr>
        <p:spPr>
          <a:xfrm>
            <a:off x="3037114" y="5791200"/>
            <a:ext cx="2633855" cy="584775"/>
          </a:xfrm>
          <a:prstGeom prst="rect">
            <a:avLst/>
          </a:prstGeom>
          <a:noFill/>
        </p:spPr>
        <p:txBody>
          <a:bodyPr wrap="square" rtlCol="0">
            <a:spAutoFit/>
          </a:bodyPr>
          <a:lstStyle/>
          <a:p>
            <a:pPr algn="ctr"/>
            <a:r>
              <a:rPr lang="en-US" dirty="0" smtClean="0"/>
              <a:t>Unit-Level Expenses</a:t>
            </a:r>
          </a:p>
          <a:p>
            <a:pPr algn="ctr"/>
            <a:r>
              <a:rPr lang="en-US" sz="1400" i="1" dirty="0" smtClean="0"/>
              <a:t>(Compensation, Travel, Equipment)</a:t>
            </a:r>
            <a:endParaRPr lang="en-US" sz="1400" i="1" dirty="0"/>
          </a:p>
        </p:txBody>
      </p:sp>
      <p:cxnSp>
        <p:nvCxnSpPr>
          <p:cNvPr id="39" name="Straight Arrow Connector 38"/>
          <p:cNvCxnSpPr/>
          <p:nvPr/>
        </p:nvCxnSpPr>
        <p:spPr>
          <a:xfrm>
            <a:off x="4369591" y="5410200"/>
            <a:ext cx="0" cy="366958"/>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86474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par>
                                <p:cTn id="28" presetID="10" presetClass="entr" presetSubtype="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par>
                                <p:cTn id="42" presetID="10" presetClass="entr" presetSubtype="0" fill="hold"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fade">
                                      <p:cBhvr>
                                        <p:cTn id="44" dur="500"/>
                                        <p:tgtEl>
                                          <p:spTgt spid="2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dissolve">
                                      <p:cBhvr>
                                        <p:cTn id="60" dur="500"/>
                                        <p:tgtEl>
                                          <p:spTgt spid="43"/>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dissolve">
                                      <p:cBhvr>
                                        <p:cTn id="63" dur="500"/>
                                        <p:tgtEl>
                                          <p:spTgt spid="19"/>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dissolve">
                                      <p:cBhvr>
                                        <p:cTn id="6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 grpId="0"/>
      <p:bldP spid="6" grpId="0"/>
      <p:bldP spid="16" grpId="0"/>
      <p:bldP spid="17" grpId="0"/>
      <p:bldP spid="18" grpId="0"/>
      <p:bldP spid="19" grpId="0" animBg="1"/>
      <p:bldP spid="20" grpId="0"/>
      <p:bldP spid="27" grpId="0" animBg="1"/>
      <p:bldP spid="33" grpId="0" animBg="1"/>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governance</a:t>
            </a:r>
            <a:endParaRPr lang="en-US" dirty="0"/>
          </a:p>
        </p:txBody>
      </p:sp>
      <p:graphicFrame>
        <p:nvGraphicFramePr>
          <p:cNvPr id="3" name="Diagram 2"/>
          <p:cNvGraphicFramePr/>
          <p:nvPr>
            <p:extLst>
              <p:ext uri="{D42A27DB-BD31-4B8C-83A1-F6EECF244321}">
                <p14:modId xmlns:p14="http://schemas.microsoft.com/office/powerpoint/2010/main" val="1689228615"/>
              </p:ext>
            </p:extLst>
          </p:nvPr>
        </p:nvGraphicFramePr>
        <p:xfrm>
          <a:off x="1524000" y="1752600"/>
          <a:ext cx="67818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1174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a:bodyPr>
          <a:lstStyle/>
          <a:p>
            <a:r>
              <a:rPr lang="en-US" sz="1350" dirty="0" smtClean="0"/>
              <a:t>Provost and Senior Vice President for Academic Affairs (co-chair)</a:t>
            </a:r>
          </a:p>
          <a:p>
            <a:endParaRPr lang="en-US" sz="1350" dirty="0" smtClean="0"/>
          </a:p>
          <a:p>
            <a:r>
              <a:rPr lang="en-US" sz="1350" dirty="0" smtClean="0"/>
              <a:t>Vice President for Business &amp; Finance and CFO (co-chair)</a:t>
            </a:r>
            <a:endParaRPr lang="en-US" sz="1350" dirty="0"/>
          </a:p>
        </p:txBody>
      </p:sp>
      <p:sp>
        <p:nvSpPr>
          <p:cNvPr id="4" name="Title 3"/>
          <p:cNvSpPr>
            <a:spLocks noGrp="1"/>
          </p:cNvSpPr>
          <p:nvPr>
            <p:ph type="title"/>
          </p:nvPr>
        </p:nvSpPr>
        <p:spPr/>
        <p:txBody>
          <a:bodyPr/>
          <a:lstStyle/>
          <a:p>
            <a:r>
              <a:rPr lang="en-US" sz="1800" dirty="0" smtClean="0">
                <a:solidFill>
                  <a:srgbClr val="002060"/>
                </a:solidFill>
              </a:rPr>
              <a:t>Budget advisory committee</a:t>
            </a:r>
            <a:endParaRPr lang="en-US" sz="1800" dirty="0">
              <a:solidFill>
                <a:srgbClr val="002060"/>
              </a:solidFill>
            </a:endParaRPr>
          </a:p>
        </p:txBody>
      </p:sp>
      <p:sp>
        <p:nvSpPr>
          <p:cNvPr id="5" name="TextBox 4"/>
          <p:cNvSpPr txBox="1"/>
          <p:nvPr/>
        </p:nvSpPr>
        <p:spPr>
          <a:xfrm>
            <a:off x="304801" y="381000"/>
            <a:ext cx="6324600" cy="3200876"/>
          </a:xfrm>
          <a:prstGeom prst="rect">
            <a:avLst/>
          </a:prstGeom>
          <a:noFill/>
        </p:spPr>
        <p:txBody>
          <a:bodyPr wrap="square" rtlCol="0">
            <a:spAutoFit/>
          </a:bodyPr>
          <a:lstStyle/>
          <a:p>
            <a:endParaRPr lang="en-US" sz="2800" dirty="0" smtClean="0">
              <a:solidFill>
                <a:srgbClr val="002060"/>
              </a:solidFill>
              <a:latin typeface="+mj-lt"/>
            </a:endParaRPr>
          </a:p>
          <a:p>
            <a:endParaRPr lang="en-US" sz="2800" dirty="0" smtClean="0">
              <a:solidFill>
                <a:srgbClr val="002060"/>
              </a:solidFill>
              <a:latin typeface="+mj-lt"/>
            </a:endParaRPr>
          </a:p>
          <a:p>
            <a:r>
              <a:rPr lang="en-US" sz="2800" dirty="0" smtClean="0">
                <a:solidFill>
                  <a:srgbClr val="002060"/>
                </a:solidFill>
                <a:latin typeface="+mj-lt"/>
              </a:rPr>
              <a:t>CHARGE</a:t>
            </a:r>
          </a:p>
          <a:p>
            <a:r>
              <a:rPr lang="en-US" dirty="0">
                <a:solidFill>
                  <a:srgbClr val="002060"/>
                </a:solidFill>
              </a:rPr>
              <a:t>The committee shall review and recommend to senior leadership the comprehensive University budget submitted to the President for final approval by the Board of Trustees. </a:t>
            </a:r>
            <a:r>
              <a:rPr lang="en-US" dirty="0" smtClean="0">
                <a:solidFill>
                  <a:srgbClr val="002060"/>
                </a:solidFill>
              </a:rPr>
              <a:t> </a:t>
            </a:r>
          </a:p>
          <a:p>
            <a:endParaRPr lang="en-US" dirty="0">
              <a:solidFill>
                <a:srgbClr val="002060"/>
              </a:solidFill>
            </a:endParaRPr>
          </a:p>
          <a:p>
            <a:endParaRPr lang="en-US" dirty="0" smtClean="0">
              <a:solidFill>
                <a:srgbClr val="002060"/>
              </a:solidFill>
            </a:endParaRPr>
          </a:p>
          <a:p>
            <a:r>
              <a:rPr lang="en-US" sz="2800" dirty="0" smtClean="0">
                <a:solidFill>
                  <a:srgbClr val="002060"/>
                </a:solidFill>
              </a:rPr>
              <a:t>COMPOSITION</a:t>
            </a:r>
            <a:endParaRPr lang="en-US" sz="2800" dirty="0">
              <a:solidFill>
                <a:srgbClr val="00206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260533655"/>
              </p:ext>
            </p:extLst>
          </p:nvPr>
        </p:nvGraphicFramePr>
        <p:xfrm>
          <a:off x="381000" y="3486023"/>
          <a:ext cx="6248401" cy="2152777"/>
        </p:xfrm>
        <a:graphic>
          <a:graphicData uri="http://schemas.openxmlformats.org/drawingml/2006/table">
            <a:tbl>
              <a:tblPr firstRow="1" firstCol="1" bandRow="1">
                <a:tableStyleId>{B301B821-A1FF-4177-AEE7-76D212191A09}</a:tableStyleId>
              </a:tblPr>
              <a:tblGrid>
                <a:gridCol w="2585546">
                  <a:extLst>
                    <a:ext uri="{9D8B030D-6E8A-4147-A177-3AD203B41FA5}">
                      <a16:colId xmlns:a16="http://schemas.microsoft.com/office/drawing/2014/main" val="3767379189"/>
                    </a:ext>
                  </a:extLst>
                </a:gridCol>
                <a:gridCol w="3662855">
                  <a:extLst>
                    <a:ext uri="{9D8B030D-6E8A-4147-A177-3AD203B41FA5}">
                      <a16:colId xmlns:a16="http://schemas.microsoft.com/office/drawing/2014/main" val="208771084"/>
                    </a:ext>
                  </a:extLst>
                </a:gridCol>
              </a:tblGrid>
              <a:tr h="172937">
                <a:tc>
                  <a:txBody>
                    <a:bodyPr/>
                    <a:lstStyle/>
                    <a:p>
                      <a:pPr marL="0" marR="0">
                        <a:lnSpc>
                          <a:spcPct val="107000"/>
                        </a:lnSpc>
                        <a:spcBef>
                          <a:spcPts val="0"/>
                        </a:spcBef>
                        <a:spcAft>
                          <a:spcPts val="0"/>
                        </a:spcAft>
                      </a:pPr>
                      <a:r>
                        <a:rPr lang="en-US" sz="1200" dirty="0" smtClean="0">
                          <a:effectLst/>
                        </a:rPr>
                        <a:t>Academic, </a:t>
                      </a:r>
                      <a:r>
                        <a:rPr lang="en-US" sz="1200" dirty="0">
                          <a:effectLst/>
                        </a:rPr>
                        <a:t>Voting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Ex Officio, Voting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7967382"/>
                  </a:ext>
                </a:extLst>
              </a:tr>
              <a:tr h="172937">
                <a:tc>
                  <a:txBody>
                    <a:bodyPr/>
                    <a:lstStyle/>
                    <a:p>
                      <a:pPr marL="0" marR="0">
                        <a:lnSpc>
                          <a:spcPct val="107000"/>
                        </a:lnSpc>
                        <a:spcBef>
                          <a:spcPts val="0"/>
                        </a:spcBef>
                        <a:spcAft>
                          <a:spcPts val="0"/>
                        </a:spcAft>
                      </a:pPr>
                      <a:r>
                        <a:rPr lang="en-US" sz="1200" b="0" dirty="0">
                          <a:effectLst/>
                        </a:rPr>
                        <a:t>4 Deans</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Provost (co-Chair), Bill Hardgrave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14458"/>
                  </a:ext>
                </a:extLst>
              </a:tr>
              <a:tr h="172937">
                <a:tc>
                  <a:txBody>
                    <a:bodyPr/>
                    <a:lstStyle/>
                    <a:p>
                      <a:pPr marL="0" marR="0">
                        <a:lnSpc>
                          <a:spcPct val="107000"/>
                        </a:lnSpc>
                        <a:spcBef>
                          <a:spcPts val="0"/>
                        </a:spcBef>
                        <a:spcAft>
                          <a:spcPts val="0"/>
                        </a:spcAft>
                      </a:pPr>
                      <a:r>
                        <a:rPr lang="en-US" sz="1200" b="0" dirty="0">
                          <a:effectLst/>
                        </a:rPr>
                        <a:t>       Vini Nathan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VP for Business &amp; Finance (co-Chair), Kelli Shomaker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2694450"/>
                  </a:ext>
                </a:extLst>
              </a:tr>
              <a:tr h="172937">
                <a:tc>
                  <a:txBody>
                    <a:bodyPr/>
                    <a:lstStyle/>
                    <a:p>
                      <a:pPr marL="0" marR="0">
                        <a:lnSpc>
                          <a:spcPct val="107000"/>
                        </a:lnSpc>
                        <a:spcBef>
                          <a:spcPts val="0"/>
                        </a:spcBef>
                        <a:spcAft>
                          <a:spcPts val="0"/>
                        </a:spcAft>
                      </a:pPr>
                      <a:r>
                        <a:rPr lang="en-US" sz="1200" b="0" dirty="0">
                          <a:effectLst/>
                        </a:rPr>
                        <a:t>       Janaki Alavalapati</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Immediate Past Chair, University Senate, Michael Baginski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1233939"/>
                  </a:ext>
                </a:extLst>
              </a:tr>
              <a:tr h="172937">
                <a:tc>
                  <a:txBody>
                    <a:bodyPr/>
                    <a:lstStyle/>
                    <a:p>
                      <a:pPr marL="0" marR="0">
                        <a:lnSpc>
                          <a:spcPct val="107000"/>
                        </a:lnSpc>
                        <a:spcBef>
                          <a:spcPts val="0"/>
                        </a:spcBef>
                        <a:spcAft>
                          <a:spcPts val="0"/>
                        </a:spcAft>
                      </a:pPr>
                      <a:r>
                        <a:rPr lang="en-US" sz="1200" b="0" dirty="0">
                          <a:effectLst/>
                        </a:rPr>
                        <a:t>      Richard Hansen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Immediate Past Chair, A&amp;P Assembly, Robert Kulick</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3816266"/>
                  </a:ext>
                </a:extLst>
              </a:tr>
              <a:tr h="172937">
                <a:tc>
                  <a:txBody>
                    <a:bodyPr/>
                    <a:lstStyle/>
                    <a:p>
                      <a:pPr marL="0" marR="0">
                        <a:lnSpc>
                          <a:spcPct val="107000"/>
                        </a:lnSpc>
                        <a:spcBef>
                          <a:spcPts val="0"/>
                        </a:spcBef>
                        <a:spcAft>
                          <a:spcPts val="0"/>
                        </a:spcAft>
                      </a:pPr>
                      <a:r>
                        <a:rPr lang="en-US" sz="1200" b="0" dirty="0">
                          <a:effectLst/>
                        </a:rPr>
                        <a:t>      Annette Ranft</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a:effectLst/>
                        </a:rPr>
                        <a:t>Immediate Past Chair, Staff Council, Tammy Williams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6293759"/>
                  </a:ext>
                </a:extLst>
              </a:tr>
              <a:tr h="172937">
                <a:tc>
                  <a:txBody>
                    <a:bodyPr/>
                    <a:lstStyle/>
                    <a:p>
                      <a:pPr marL="0" marR="0">
                        <a:lnSpc>
                          <a:spcPct val="107000"/>
                        </a:lnSpc>
                        <a:spcBef>
                          <a:spcPts val="0"/>
                        </a:spcBef>
                        <a:spcAft>
                          <a:spcPts val="0"/>
                        </a:spcAft>
                      </a:pPr>
                      <a:r>
                        <a:rPr lang="en-US" sz="1200" b="0" dirty="0">
                          <a:effectLst/>
                        </a:rPr>
                        <a:t>4 Faculty, Dept Head/Chair</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097744"/>
                  </a:ext>
                </a:extLst>
              </a:tr>
              <a:tr h="172937">
                <a:tc>
                  <a:txBody>
                    <a:bodyPr/>
                    <a:lstStyle/>
                    <a:p>
                      <a:pPr marL="0" marR="0">
                        <a:lnSpc>
                          <a:spcPct val="107000"/>
                        </a:lnSpc>
                        <a:spcBef>
                          <a:spcPts val="0"/>
                        </a:spcBef>
                        <a:spcAft>
                          <a:spcPts val="0"/>
                        </a:spcAft>
                      </a:pPr>
                      <a:r>
                        <a:rPr lang="en-US" sz="1200" b="0" dirty="0">
                          <a:effectLst/>
                        </a:rPr>
                        <a:t>      Andrew </a:t>
                      </a:r>
                      <a:r>
                        <a:rPr lang="en-US" sz="1200" b="0" dirty="0" err="1">
                          <a:effectLst/>
                        </a:rPr>
                        <a:t>Pendola</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r>
                        <a:rPr lang="en-US" sz="1200" b="1" dirty="0" smtClean="0">
                          <a:solidFill>
                            <a:schemeClr val="tx1"/>
                          </a:solidFill>
                          <a:effectLst/>
                        </a:rPr>
                        <a:t>Ex Officio, Non-Voting</a:t>
                      </a:r>
                      <a:endPar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1626994269"/>
                  </a:ext>
                </a:extLst>
              </a:tr>
              <a:tr h="172937">
                <a:tc>
                  <a:txBody>
                    <a:bodyPr/>
                    <a:lstStyle/>
                    <a:p>
                      <a:pPr marL="0" marR="0">
                        <a:lnSpc>
                          <a:spcPct val="107000"/>
                        </a:lnSpc>
                        <a:spcBef>
                          <a:spcPts val="0"/>
                        </a:spcBef>
                        <a:spcAft>
                          <a:spcPts val="0"/>
                        </a:spcAft>
                      </a:pPr>
                      <a:r>
                        <a:rPr lang="en-US" sz="1200" b="0">
                          <a:effectLst/>
                        </a:rPr>
                        <a:t>      Jeff Suhling</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r>
                        <a:rPr lang="en-US" sz="1200" dirty="0" smtClean="0">
                          <a:effectLst/>
                        </a:rPr>
                        <a:t>Associate Provost, Emmett Winn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0585316"/>
                  </a:ext>
                </a:extLst>
              </a:tr>
              <a:tr h="172937">
                <a:tc>
                  <a:txBody>
                    <a:bodyPr/>
                    <a:lstStyle/>
                    <a:p>
                      <a:pPr marL="0" marR="0">
                        <a:lnSpc>
                          <a:spcPct val="107000"/>
                        </a:lnSpc>
                        <a:spcBef>
                          <a:spcPts val="0"/>
                        </a:spcBef>
                        <a:spcAft>
                          <a:spcPts val="0"/>
                        </a:spcAft>
                      </a:pPr>
                      <a:r>
                        <a:rPr lang="en-US" sz="1200" b="0">
                          <a:effectLst/>
                        </a:rPr>
                        <a:t>      Pamela Ulrich</a:t>
                      </a:r>
                      <a:endParaRPr lang="en-US" sz="16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r>
                        <a:rPr lang="en-US" sz="1200" dirty="0" smtClean="0">
                          <a:effectLst/>
                        </a:rPr>
                        <a:t>Budget Services, Bryan Elmore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3981589"/>
                  </a:ext>
                </a:extLst>
              </a:tr>
              <a:tr h="172937">
                <a:tc>
                  <a:txBody>
                    <a:bodyPr/>
                    <a:lstStyle/>
                    <a:p>
                      <a:pPr marL="0" marR="0">
                        <a:lnSpc>
                          <a:spcPct val="107000"/>
                        </a:lnSpc>
                        <a:spcBef>
                          <a:spcPts val="0"/>
                        </a:spcBef>
                        <a:spcAft>
                          <a:spcPts val="0"/>
                        </a:spcAft>
                      </a:pPr>
                      <a:r>
                        <a:rPr lang="en-US" sz="1200" b="0" dirty="0">
                          <a:effectLst/>
                        </a:rPr>
                        <a:t>      Adelia Grabowsky</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4981591"/>
                  </a:ext>
                </a:extLst>
              </a:tr>
            </a:tbl>
          </a:graphicData>
        </a:graphic>
      </p:graphicFrame>
    </p:spTree>
    <p:extLst>
      <p:ext uri="{BB962C8B-B14F-4D97-AF65-F5344CB8AC3E}">
        <p14:creationId xmlns:p14="http://schemas.microsoft.com/office/powerpoint/2010/main" val="1166199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7086600" y="2133600"/>
            <a:ext cx="1676400" cy="2971800"/>
          </a:xfrm>
        </p:spPr>
        <p:txBody>
          <a:bodyPr>
            <a:normAutofit/>
          </a:bodyPr>
          <a:lstStyle/>
          <a:p>
            <a:r>
              <a:rPr lang="en-US" sz="1350" dirty="0" smtClean="0"/>
              <a:t>Vice President for Business &amp; Finance and CFO (co-chair)</a:t>
            </a:r>
            <a:endParaRPr lang="en-US" sz="1350" dirty="0"/>
          </a:p>
        </p:txBody>
      </p:sp>
      <p:sp>
        <p:nvSpPr>
          <p:cNvPr id="4" name="Title 3"/>
          <p:cNvSpPr>
            <a:spLocks noGrp="1"/>
          </p:cNvSpPr>
          <p:nvPr>
            <p:ph type="title"/>
          </p:nvPr>
        </p:nvSpPr>
        <p:spPr>
          <a:xfrm>
            <a:off x="7086600" y="460248"/>
            <a:ext cx="1828800" cy="1673352"/>
          </a:xfrm>
        </p:spPr>
        <p:txBody>
          <a:bodyPr/>
          <a:lstStyle/>
          <a:p>
            <a:r>
              <a:rPr lang="en-US" sz="1800" dirty="0" smtClean="0">
                <a:solidFill>
                  <a:srgbClr val="002060"/>
                </a:solidFill>
              </a:rPr>
              <a:t>Central unit allocation committee</a:t>
            </a:r>
            <a:endParaRPr lang="en-US" sz="1800" dirty="0">
              <a:solidFill>
                <a:srgbClr val="002060"/>
              </a:solidFill>
            </a:endParaRPr>
          </a:p>
        </p:txBody>
      </p:sp>
      <p:sp>
        <p:nvSpPr>
          <p:cNvPr id="5" name="TextBox 4"/>
          <p:cNvSpPr txBox="1"/>
          <p:nvPr/>
        </p:nvSpPr>
        <p:spPr>
          <a:xfrm>
            <a:off x="304801" y="381000"/>
            <a:ext cx="6324600" cy="3477875"/>
          </a:xfrm>
          <a:prstGeom prst="rect">
            <a:avLst/>
          </a:prstGeom>
          <a:noFill/>
        </p:spPr>
        <p:txBody>
          <a:bodyPr wrap="square" rtlCol="0">
            <a:spAutoFit/>
          </a:bodyPr>
          <a:lstStyle/>
          <a:p>
            <a:endParaRPr lang="en-US" sz="2800" dirty="0" smtClean="0">
              <a:solidFill>
                <a:srgbClr val="002060"/>
              </a:solidFill>
              <a:latin typeface="+mj-lt"/>
            </a:endParaRPr>
          </a:p>
          <a:p>
            <a:endParaRPr lang="en-US" sz="2800" dirty="0" smtClean="0">
              <a:solidFill>
                <a:schemeClr val="accent1"/>
              </a:solidFill>
              <a:latin typeface="+mj-lt"/>
            </a:endParaRPr>
          </a:p>
          <a:p>
            <a:r>
              <a:rPr lang="en-US" sz="2800" dirty="0" smtClean="0">
                <a:solidFill>
                  <a:schemeClr val="accent1"/>
                </a:solidFill>
                <a:latin typeface="+mj-lt"/>
              </a:rPr>
              <a:t>CHARGE</a:t>
            </a:r>
          </a:p>
          <a:p>
            <a:r>
              <a:rPr lang="en-US" dirty="0">
                <a:solidFill>
                  <a:schemeClr val="accent1"/>
                </a:solidFill>
              </a:rPr>
              <a:t>The committee will promote collaboration between academic and central support units, clarify expected service levels by the central units, and evaluate the funding levels required to deliver those services at desired and realistic levels.</a:t>
            </a:r>
          </a:p>
          <a:p>
            <a:endParaRPr lang="en-US" dirty="0" smtClean="0">
              <a:solidFill>
                <a:srgbClr val="002060"/>
              </a:solidFill>
            </a:endParaRPr>
          </a:p>
          <a:p>
            <a:endParaRPr lang="en-US" dirty="0" smtClean="0">
              <a:solidFill>
                <a:srgbClr val="002060"/>
              </a:solidFill>
            </a:endParaRPr>
          </a:p>
          <a:p>
            <a:r>
              <a:rPr lang="en-US" sz="2800" dirty="0" smtClean="0">
                <a:solidFill>
                  <a:srgbClr val="002060"/>
                </a:solidFill>
              </a:rPr>
              <a:t>COMPOSITION</a:t>
            </a:r>
            <a:endParaRPr lang="en-US" sz="2800" dirty="0">
              <a:solidFill>
                <a:srgbClr val="00206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581128327"/>
              </p:ext>
            </p:extLst>
          </p:nvPr>
        </p:nvGraphicFramePr>
        <p:xfrm>
          <a:off x="381000" y="3842385"/>
          <a:ext cx="6400800" cy="1796415"/>
        </p:xfrm>
        <a:graphic>
          <a:graphicData uri="http://schemas.openxmlformats.org/drawingml/2006/table">
            <a:tbl>
              <a:tblPr firstRow="1" firstCol="1" bandRow="1">
                <a:tableStyleId>{B301B821-A1FF-4177-AEE7-76D212191A09}</a:tableStyleId>
              </a:tblPr>
              <a:tblGrid>
                <a:gridCol w="1524000">
                  <a:extLst>
                    <a:ext uri="{9D8B030D-6E8A-4147-A177-3AD203B41FA5}">
                      <a16:colId xmlns:a16="http://schemas.microsoft.com/office/drawing/2014/main" val="3660954515"/>
                    </a:ext>
                  </a:extLst>
                </a:gridCol>
                <a:gridCol w="2819400">
                  <a:extLst>
                    <a:ext uri="{9D8B030D-6E8A-4147-A177-3AD203B41FA5}">
                      <a16:colId xmlns:a16="http://schemas.microsoft.com/office/drawing/2014/main" val="2566441442"/>
                    </a:ext>
                  </a:extLst>
                </a:gridCol>
                <a:gridCol w="2057400">
                  <a:extLst>
                    <a:ext uri="{9D8B030D-6E8A-4147-A177-3AD203B41FA5}">
                      <a16:colId xmlns:a16="http://schemas.microsoft.com/office/drawing/2014/main" val="2086956783"/>
                    </a:ext>
                  </a:extLst>
                </a:gridCol>
              </a:tblGrid>
              <a:tr h="0">
                <a:tc>
                  <a:txBody>
                    <a:bodyPr/>
                    <a:lstStyle/>
                    <a:p>
                      <a:pPr marL="0" marR="0">
                        <a:lnSpc>
                          <a:spcPct val="107000"/>
                        </a:lnSpc>
                        <a:spcBef>
                          <a:spcPts val="0"/>
                        </a:spcBef>
                        <a:spcAft>
                          <a:spcPts val="0"/>
                        </a:spcAft>
                      </a:pPr>
                      <a:r>
                        <a:rPr lang="en-US" sz="1000" dirty="0" smtClean="0">
                          <a:effectLst/>
                        </a:rPr>
                        <a:t>Academic, </a:t>
                      </a:r>
                      <a:r>
                        <a:rPr lang="en-US" sz="1000" dirty="0">
                          <a:effectLst/>
                        </a:rPr>
                        <a:t>Voting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Ex Officio, Voting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Ex-Officio, Non-Voting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5117776"/>
                  </a:ext>
                </a:extLst>
              </a:tr>
              <a:tr h="0">
                <a:tc>
                  <a:txBody>
                    <a:bodyPr/>
                    <a:lstStyle/>
                    <a:p>
                      <a:pPr marL="0" marR="0">
                        <a:lnSpc>
                          <a:spcPct val="107000"/>
                        </a:lnSpc>
                        <a:spcBef>
                          <a:spcPts val="0"/>
                        </a:spcBef>
                        <a:spcAft>
                          <a:spcPts val="0"/>
                        </a:spcAft>
                      </a:pPr>
                      <a:r>
                        <a:rPr lang="en-US" sz="1000" b="0" dirty="0">
                          <a:effectLst/>
                        </a:rPr>
                        <a:t>4 Deans</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VP for Business &amp; Finance </a:t>
                      </a:r>
                      <a:r>
                        <a:rPr lang="en-US" sz="900" dirty="0">
                          <a:effectLst/>
                        </a:rPr>
                        <a:t>(chair)</a:t>
                      </a:r>
                      <a:r>
                        <a:rPr lang="en-US" sz="1000" dirty="0">
                          <a:effectLst/>
                        </a:rPr>
                        <a:t>, Kelli Shomaker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Institutional Research, Drew Clark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3926004"/>
                  </a:ext>
                </a:extLst>
              </a:tr>
              <a:tr h="0">
                <a:tc>
                  <a:txBody>
                    <a:bodyPr/>
                    <a:lstStyle/>
                    <a:p>
                      <a:pPr marL="0" marR="0">
                        <a:lnSpc>
                          <a:spcPct val="107000"/>
                        </a:lnSpc>
                        <a:spcBef>
                          <a:spcPts val="0"/>
                        </a:spcBef>
                        <a:spcAft>
                          <a:spcPts val="0"/>
                        </a:spcAft>
                      </a:pPr>
                      <a:r>
                        <a:rPr lang="en-US" sz="1000" b="0" dirty="0">
                          <a:effectLst/>
                        </a:rPr>
                        <a:t>      Calvin Johnson</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Senate Chair, Nedret Billor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Budget Services, Bryan Elmore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7923380"/>
                  </a:ext>
                </a:extLst>
              </a:tr>
              <a:tr h="0">
                <a:tc>
                  <a:txBody>
                    <a:bodyPr/>
                    <a:lstStyle/>
                    <a:p>
                      <a:pPr marL="0" marR="0">
                        <a:lnSpc>
                          <a:spcPct val="107000"/>
                        </a:lnSpc>
                        <a:spcBef>
                          <a:spcPts val="0"/>
                        </a:spcBef>
                        <a:spcAft>
                          <a:spcPts val="0"/>
                        </a:spcAft>
                      </a:pPr>
                      <a:r>
                        <a:rPr lang="en-US" sz="1000" b="0" dirty="0">
                          <a:effectLst/>
                        </a:rPr>
                        <a:t>      Betty Lou Whitford</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Administrative Assembly Chair, Mark Bransby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5616957"/>
                  </a:ext>
                </a:extLst>
              </a:tr>
              <a:tr h="0">
                <a:tc>
                  <a:txBody>
                    <a:bodyPr/>
                    <a:lstStyle/>
                    <a:p>
                      <a:pPr marL="0" marR="0">
                        <a:lnSpc>
                          <a:spcPct val="107000"/>
                        </a:lnSpc>
                        <a:spcBef>
                          <a:spcPts val="0"/>
                        </a:spcBef>
                        <a:spcAft>
                          <a:spcPts val="0"/>
                        </a:spcAft>
                      </a:pPr>
                      <a:r>
                        <a:rPr lang="en-US" sz="1000" b="0" dirty="0">
                          <a:effectLst/>
                        </a:rPr>
                        <a:t>      Chris Roberts       </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Staff Council Chair, Kim Brumbeloe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2610936"/>
                  </a:ext>
                </a:extLst>
              </a:tr>
              <a:tr h="0">
                <a:tc>
                  <a:txBody>
                    <a:bodyPr/>
                    <a:lstStyle/>
                    <a:p>
                      <a:pPr marL="0" marR="0">
                        <a:lnSpc>
                          <a:spcPct val="107000"/>
                        </a:lnSpc>
                        <a:spcBef>
                          <a:spcPts val="0"/>
                        </a:spcBef>
                        <a:spcAft>
                          <a:spcPts val="0"/>
                        </a:spcAft>
                      </a:pPr>
                      <a:r>
                        <a:rPr lang="en-US" sz="1000" b="0" dirty="0">
                          <a:effectLst/>
                        </a:rPr>
                        <a:t>      George Flowers</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AAES, Art Appel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3777140"/>
                  </a:ext>
                </a:extLst>
              </a:tr>
              <a:tr h="165735">
                <a:tc>
                  <a:txBody>
                    <a:bodyPr/>
                    <a:lstStyle/>
                    <a:p>
                      <a:pPr marL="0" marR="0">
                        <a:lnSpc>
                          <a:spcPct val="107000"/>
                        </a:lnSpc>
                        <a:spcBef>
                          <a:spcPts val="0"/>
                        </a:spcBef>
                        <a:spcAft>
                          <a:spcPts val="0"/>
                        </a:spcAft>
                      </a:pPr>
                      <a:r>
                        <a:rPr lang="en-US" sz="1000" b="0" dirty="0">
                          <a:effectLst/>
                        </a:rPr>
                        <a:t>4 Faculty, Dept </a:t>
                      </a:r>
                      <a:r>
                        <a:rPr lang="en-US" sz="1000" b="0" dirty="0" smtClean="0">
                          <a:effectLst/>
                        </a:rPr>
                        <a:t>Head</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ACES, Gary Lemme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5610675"/>
                  </a:ext>
                </a:extLst>
              </a:tr>
              <a:tr h="0">
                <a:tc>
                  <a:txBody>
                    <a:bodyPr/>
                    <a:lstStyle/>
                    <a:p>
                      <a:pPr marL="0" marR="0">
                        <a:lnSpc>
                          <a:spcPct val="107000"/>
                        </a:lnSpc>
                        <a:spcBef>
                          <a:spcPts val="0"/>
                        </a:spcBef>
                        <a:spcAft>
                          <a:spcPts val="0"/>
                        </a:spcAft>
                      </a:pPr>
                      <a:r>
                        <a:rPr lang="en-US" sz="1000" b="0" dirty="0">
                          <a:effectLst/>
                        </a:rPr>
                        <a:t>      James Hanson</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Auxiliary, vacant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3952586"/>
                  </a:ext>
                </a:extLst>
              </a:tr>
              <a:tr h="0">
                <a:tc>
                  <a:txBody>
                    <a:bodyPr/>
                    <a:lstStyle/>
                    <a:p>
                      <a:pPr marL="0" marR="0">
                        <a:lnSpc>
                          <a:spcPct val="107000"/>
                        </a:lnSpc>
                        <a:spcBef>
                          <a:spcPts val="0"/>
                        </a:spcBef>
                        <a:spcAft>
                          <a:spcPts val="0"/>
                        </a:spcAft>
                      </a:pPr>
                      <a:r>
                        <a:rPr lang="en-US" sz="1000" b="0" dirty="0">
                          <a:effectLst/>
                        </a:rPr>
                        <a:t>      Wayne Greene</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Central Unit Leader, Royrickers Cook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2976434"/>
                  </a:ext>
                </a:extLst>
              </a:tr>
              <a:tr h="0">
                <a:tc>
                  <a:txBody>
                    <a:bodyPr/>
                    <a:lstStyle/>
                    <a:p>
                      <a:pPr marL="0" marR="0">
                        <a:lnSpc>
                          <a:spcPct val="107000"/>
                        </a:lnSpc>
                        <a:spcBef>
                          <a:spcPts val="0"/>
                        </a:spcBef>
                        <a:spcAft>
                          <a:spcPts val="0"/>
                        </a:spcAft>
                      </a:pPr>
                      <a:r>
                        <a:rPr lang="en-US" sz="1000" b="0" dirty="0">
                          <a:effectLst/>
                        </a:rPr>
                        <a:t>      John </a:t>
                      </a:r>
                      <a:r>
                        <a:rPr lang="en-US" sz="1000" b="0" dirty="0" err="1">
                          <a:effectLst/>
                        </a:rPr>
                        <a:t>Carvalho</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Central Unit Leader, Taffye Clayton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2538134"/>
                  </a:ext>
                </a:extLst>
              </a:tr>
              <a:tr h="0">
                <a:tc>
                  <a:txBody>
                    <a:bodyPr/>
                    <a:lstStyle/>
                    <a:p>
                      <a:pPr marL="0" marR="0">
                        <a:lnSpc>
                          <a:spcPct val="107000"/>
                        </a:lnSpc>
                        <a:spcBef>
                          <a:spcPts val="0"/>
                        </a:spcBef>
                        <a:spcAft>
                          <a:spcPts val="0"/>
                        </a:spcAft>
                      </a:pPr>
                      <a:r>
                        <a:rPr lang="en-US" sz="1000" b="0" dirty="0">
                          <a:effectLst/>
                        </a:rPr>
                        <a:t>      Keven Yost</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1157164"/>
                  </a:ext>
                </a:extLst>
              </a:tr>
            </a:tbl>
          </a:graphicData>
        </a:graphic>
      </p:graphicFrame>
    </p:spTree>
    <p:extLst>
      <p:ext uri="{BB962C8B-B14F-4D97-AF65-F5344CB8AC3E}">
        <p14:creationId xmlns:p14="http://schemas.microsoft.com/office/powerpoint/2010/main" val="1391936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distribution</a:t>
            </a:r>
            <a:endParaRPr lang="en-US" dirty="0"/>
          </a:p>
        </p:txBody>
      </p:sp>
      <p:graphicFrame>
        <p:nvGraphicFramePr>
          <p:cNvPr id="9" name="Diagram 8"/>
          <p:cNvGraphicFramePr/>
          <p:nvPr>
            <p:extLst>
              <p:ext uri="{D42A27DB-BD31-4B8C-83A1-F6EECF244321}">
                <p14:modId xmlns:p14="http://schemas.microsoft.com/office/powerpoint/2010/main" val="2346521747"/>
              </p:ext>
            </p:extLst>
          </p:nvPr>
        </p:nvGraphicFramePr>
        <p:xfrm>
          <a:off x="1828800" y="886673"/>
          <a:ext cx="6966117" cy="39901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extLst>
              <p:ext uri="{D42A27DB-BD31-4B8C-83A1-F6EECF244321}">
                <p14:modId xmlns:p14="http://schemas.microsoft.com/office/powerpoint/2010/main" val="3181072088"/>
              </p:ext>
            </p:extLst>
          </p:nvPr>
        </p:nvGraphicFramePr>
        <p:xfrm>
          <a:off x="228600" y="4380959"/>
          <a:ext cx="8566317" cy="26309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TextBox 10"/>
          <p:cNvSpPr txBox="1"/>
          <p:nvPr/>
        </p:nvSpPr>
        <p:spPr>
          <a:xfrm>
            <a:off x="4724400" y="5210783"/>
            <a:ext cx="4135748" cy="1384995"/>
          </a:xfrm>
          <a:prstGeom prst="rect">
            <a:avLst/>
          </a:prstGeom>
          <a:noFill/>
        </p:spPr>
        <p:txBody>
          <a:bodyPr wrap="none" rtlCol="0">
            <a:spAutoFit/>
          </a:bodyPr>
          <a:lstStyle/>
          <a:p>
            <a:pPr marL="285750" indent="-285750">
              <a:buFont typeface="Arial" panose="020B0604020202020204" pitchFamily="34" charset="0"/>
              <a:buChar char="•"/>
            </a:pPr>
            <a:r>
              <a:rPr lang="en-US" sz="2100" dirty="0" smtClean="0"/>
              <a:t>Gift and Private Support Revenue</a:t>
            </a:r>
          </a:p>
          <a:p>
            <a:pPr marL="285750" indent="-285750">
              <a:buFont typeface="Arial" panose="020B0604020202020204" pitchFamily="34" charset="0"/>
              <a:buChar char="•"/>
            </a:pPr>
            <a:r>
              <a:rPr lang="en-US" sz="2100" dirty="0" smtClean="0"/>
              <a:t>Investment Income</a:t>
            </a:r>
          </a:p>
          <a:p>
            <a:pPr marL="285750" indent="-285750">
              <a:buFont typeface="Arial" panose="020B0604020202020204" pitchFamily="34" charset="0"/>
              <a:buChar char="•"/>
            </a:pPr>
            <a:r>
              <a:rPr lang="en-US" sz="2100" dirty="0" smtClean="0"/>
              <a:t>Sales &amp; Service Revenue</a:t>
            </a:r>
          </a:p>
          <a:p>
            <a:pPr marL="285750" indent="-285750">
              <a:buFont typeface="Arial" panose="020B0604020202020204" pitchFamily="34" charset="0"/>
              <a:buChar char="•"/>
            </a:pPr>
            <a:r>
              <a:rPr lang="en-US" sz="2100" dirty="0" smtClean="0"/>
              <a:t>Other Revenue</a:t>
            </a:r>
            <a:endParaRPr lang="en-US" sz="2100" dirty="0"/>
          </a:p>
        </p:txBody>
      </p:sp>
      <p:sp>
        <p:nvSpPr>
          <p:cNvPr id="12" name="Round Diagonal Corner Rectangle 11"/>
          <p:cNvSpPr/>
          <p:nvPr/>
        </p:nvSpPr>
        <p:spPr>
          <a:xfrm>
            <a:off x="228600" y="1752600"/>
            <a:ext cx="1447800" cy="2286000"/>
          </a:xfrm>
          <a:prstGeom prst="round2DiagRect">
            <a:avLst/>
          </a:prstGeom>
          <a:solidFill>
            <a:srgbClr val="1C31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Institutional Revenues</a:t>
            </a:r>
          </a:p>
          <a:p>
            <a:pPr algn="ctr"/>
            <a:endParaRPr lang="en-US" dirty="0">
              <a:solidFill>
                <a:schemeClr val="bg1"/>
              </a:solidFill>
            </a:endParaRPr>
          </a:p>
          <a:p>
            <a:pPr algn="ctr"/>
            <a:r>
              <a:rPr lang="en-US" dirty="0" smtClean="0">
                <a:solidFill>
                  <a:schemeClr val="bg1"/>
                </a:solidFill>
              </a:rPr>
              <a:t>Allocated by Formula</a:t>
            </a:r>
            <a:endParaRPr lang="en-US" dirty="0">
              <a:solidFill>
                <a:schemeClr val="bg1"/>
              </a:solidFill>
            </a:endParaRPr>
          </a:p>
        </p:txBody>
      </p:sp>
    </p:spTree>
    <p:extLst>
      <p:ext uri="{BB962C8B-B14F-4D97-AF65-F5344CB8AC3E}">
        <p14:creationId xmlns:p14="http://schemas.microsoft.com/office/powerpoint/2010/main" val="3709796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7086600" y="2133600"/>
            <a:ext cx="1676400" cy="2971800"/>
          </a:xfrm>
        </p:spPr>
        <p:txBody>
          <a:bodyPr>
            <a:normAutofit/>
          </a:bodyPr>
          <a:lstStyle/>
          <a:p>
            <a:r>
              <a:rPr lang="en-US" sz="1350" dirty="0" smtClean="0"/>
              <a:t>Associate Vice President, Facilities Division </a:t>
            </a:r>
          </a:p>
          <a:p>
            <a:r>
              <a:rPr lang="en-US" sz="1350" dirty="0" smtClean="0"/>
              <a:t>(co-chair)</a:t>
            </a:r>
            <a:endParaRPr lang="en-US" sz="1350" dirty="0"/>
          </a:p>
        </p:txBody>
      </p:sp>
      <p:sp>
        <p:nvSpPr>
          <p:cNvPr id="4" name="Title 3"/>
          <p:cNvSpPr>
            <a:spLocks noGrp="1"/>
          </p:cNvSpPr>
          <p:nvPr>
            <p:ph type="title"/>
          </p:nvPr>
        </p:nvSpPr>
        <p:spPr>
          <a:xfrm>
            <a:off x="7086600" y="460248"/>
            <a:ext cx="1828800" cy="1673352"/>
          </a:xfrm>
        </p:spPr>
        <p:txBody>
          <a:bodyPr/>
          <a:lstStyle/>
          <a:p>
            <a:r>
              <a:rPr lang="en-US" sz="1600" dirty="0" smtClean="0">
                <a:solidFill>
                  <a:srgbClr val="002060"/>
                </a:solidFill>
              </a:rPr>
              <a:t>Space management and repair and renovations committee</a:t>
            </a:r>
            <a:endParaRPr lang="en-US" sz="1600" dirty="0">
              <a:solidFill>
                <a:srgbClr val="002060"/>
              </a:solidFill>
            </a:endParaRPr>
          </a:p>
        </p:txBody>
      </p:sp>
      <p:sp>
        <p:nvSpPr>
          <p:cNvPr id="5" name="TextBox 4"/>
          <p:cNvSpPr txBox="1"/>
          <p:nvPr/>
        </p:nvSpPr>
        <p:spPr>
          <a:xfrm>
            <a:off x="304801" y="381000"/>
            <a:ext cx="6324600" cy="3877985"/>
          </a:xfrm>
          <a:prstGeom prst="rect">
            <a:avLst/>
          </a:prstGeom>
          <a:noFill/>
        </p:spPr>
        <p:txBody>
          <a:bodyPr wrap="square" rtlCol="0">
            <a:spAutoFit/>
          </a:bodyPr>
          <a:lstStyle/>
          <a:p>
            <a:endParaRPr lang="en-US" sz="2800" dirty="0" smtClean="0">
              <a:solidFill>
                <a:schemeClr val="accent1"/>
              </a:solidFill>
              <a:latin typeface="+mj-lt"/>
            </a:endParaRPr>
          </a:p>
          <a:p>
            <a:r>
              <a:rPr lang="en-US" sz="2800" dirty="0" smtClean="0">
                <a:solidFill>
                  <a:schemeClr val="accent1"/>
                </a:solidFill>
                <a:latin typeface="+mj-lt"/>
              </a:rPr>
              <a:t>CHARGE</a:t>
            </a:r>
          </a:p>
          <a:p>
            <a:r>
              <a:rPr lang="en-US" dirty="0">
                <a:solidFill>
                  <a:schemeClr val="accent1"/>
                </a:solidFill>
              </a:rPr>
              <a:t>The committee shall advise University leadership on the use of the University’s repair and renovation (R&amp;R) funding to support the maintenance, repair, and improvements to facilities and grounds across the University</a:t>
            </a:r>
            <a:r>
              <a:rPr lang="en-US" dirty="0" smtClean="0">
                <a:solidFill>
                  <a:schemeClr val="accent1"/>
                </a:solidFill>
              </a:rPr>
              <a:t>.  </a:t>
            </a:r>
            <a:r>
              <a:rPr lang="en-US" dirty="0">
                <a:solidFill>
                  <a:schemeClr val="accent1"/>
                </a:solidFill>
              </a:rPr>
              <a:t>Additionally, the committee shall serve as a broker for units wishing to give up or acquire space and shall advise University leadership on the development of policies and procedures for the management and brokerage of space. </a:t>
            </a:r>
            <a:endParaRPr lang="en-US" dirty="0" smtClean="0">
              <a:solidFill>
                <a:schemeClr val="accent1"/>
              </a:solidFill>
            </a:endParaRPr>
          </a:p>
          <a:p>
            <a:endParaRPr lang="en-US" dirty="0" smtClean="0">
              <a:solidFill>
                <a:srgbClr val="002060"/>
              </a:solidFill>
            </a:endParaRPr>
          </a:p>
          <a:p>
            <a:endParaRPr lang="en-US" dirty="0" smtClean="0">
              <a:solidFill>
                <a:srgbClr val="002060"/>
              </a:solidFill>
            </a:endParaRPr>
          </a:p>
          <a:p>
            <a:r>
              <a:rPr lang="en-US" sz="2800" dirty="0" smtClean="0">
                <a:solidFill>
                  <a:srgbClr val="002060"/>
                </a:solidFill>
              </a:rPr>
              <a:t>COMPOSITION</a:t>
            </a:r>
            <a:endParaRPr lang="en-US" sz="2800" dirty="0">
              <a:solidFill>
                <a:srgbClr val="00206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34241293"/>
              </p:ext>
            </p:extLst>
          </p:nvPr>
        </p:nvGraphicFramePr>
        <p:xfrm>
          <a:off x="348095" y="4236720"/>
          <a:ext cx="6281306" cy="1630680"/>
        </p:xfrm>
        <a:graphic>
          <a:graphicData uri="http://schemas.openxmlformats.org/drawingml/2006/table">
            <a:tbl>
              <a:tblPr firstRow="1" firstCol="1" bandRow="1">
                <a:tableStyleId>{B301B821-A1FF-4177-AEE7-76D212191A09}</a:tableStyleId>
              </a:tblPr>
              <a:tblGrid>
                <a:gridCol w="1519389">
                  <a:extLst>
                    <a:ext uri="{9D8B030D-6E8A-4147-A177-3AD203B41FA5}">
                      <a16:colId xmlns:a16="http://schemas.microsoft.com/office/drawing/2014/main" val="3373451666"/>
                    </a:ext>
                  </a:extLst>
                </a:gridCol>
                <a:gridCol w="2200495">
                  <a:extLst>
                    <a:ext uri="{9D8B030D-6E8A-4147-A177-3AD203B41FA5}">
                      <a16:colId xmlns:a16="http://schemas.microsoft.com/office/drawing/2014/main" val="2233862276"/>
                    </a:ext>
                  </a:extLst>
                </a:gridCol>
                <a:gridCol w="2561422">
                  <a:extLst>
                    <a:ext uri="{9D8B030D-6E8A-4147-A177-3AD203B41FA5}">
                      <a16:colId xmlns:a16="http://schemas.microsoft.com/office/drawing/2014/main" val="442973836"/>
                    </a:ext>
                  </a:extLst>
                </a:gridCol>
              </a:tblGrid>
              <a:tr h="0">
                <a:tc>
                  <a:txBody>
                    <a:bodyPr/>
                    <a:lstStyle/>
                    <a:p>
                      <a:pPr marL="0" marR="0">
                        <a:lnSpc>
                          <a:spcPct val="107000"/>
                        </a:lnSpc>
                        <a:spcBef>
                          <a:spcPts val="0"/>
                        </a:spcBef>
                        <a:spcAft>
                          <a:spcPts val="0"/>
                        </a:spcAft>
                      </a:pPr>
                      <a:r>
                        <a:rPr lang="en-US" sz="1000" dirty="0" smtClean="0">
                          <a:effectLst/>
                        </a:rPr>
                        <a:t>Academic, </a:t>
                      </a:r>
                      <a:r>
                        <a:rPr lang="en-US" sz="1000" dirty="0">
                          <a:effectLst/>
                        </a:rPr>
                        <a:t>Voting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Ex Officio, Voting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Ex-Officio, Non-Voting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8128930"/>
                  </a:ext>
                </a:extLst>
              </a:tr>
              <a:tr h="0">
                <a:tc>
                  <a:txBody>
                    <a:bodyPr/>
                    <a:lstStyle/>
                    <a:p>
                      <a:pPr marL="0" marR="0">
                        <a:lnSpc>
                          <a:spcPct val="107000"/>
                        </a:lnSpc>
                        <a:spcBef>
                          <a:spcPts val="0"/>
                        </a:spcBef>
                        <a:spcAft>
                          <a:spcPts val="0"/>
                        </a:spcAft>
                      </a:pPr>
                      <a:r>
                        <a:rPr lang="en-US" sz="1000" b="0">
                          <a:effectLst/>
                        </a:rPr>
                        <a:t>3 Deans</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AVP Facilities, Dan King (Chair)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University Engineer, Mark Aderholt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799315"/>
                  </a:ext>
                </a:extLst>
              </a:tr>
              <a:tr h="0">
                <a:tc>
                  <a:txBody>
                    <a:bodyPr/>
                    <a:lstStyle/>
                    <a:p>
                      <a:pPr marL="0" marR="0">
                        <a:lnSpc>
                          <a:spcPct val="107000"/>
                        </a:lnSpc>
                        <a:spcBef>
                          <a:spcPts val="0"/>
                        </a:spcBef>
                        <a:spcAft>
                          <a:spcPts val="0"/>
                        </a:spcAft>
                      </a:pPr>
                      <a:r>
                        <a:rPr lang="en-US" sz="1000" b="0" dirty="0">
                          <a:effectLst/>
                        </a:rPr>
                        <a:t>      Susan Hubbard</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AVP Auxiliary Services, vacant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smtClean="0">
                          <a:effectLst/>
                        </a:rPr>
                        <a:t>Exec </a:t>
                      </a:r>
                      <a:r>
                        <a:rPr lang="en-US" sz="1000" dirty="0">
                          <a:effectLst/>
                        </a:rPr>
                        <a:t>Dir, Design &amp; Construction, Scott Fuller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9826329"/>
                  </a:ext>
                </a:extLst>
              </a:tr>
              <a:tr h="0">
                <a:tc>
                  <a:txBody>
                    <a:bodyPr/>
                    <a:lstStyle/>
                    <a:p>
                      <a:pPr marL="0" marR="0">
                        <a:lnSpc>
                          <a:spcPct val="107000"/>
                        </a:lnSpc>
                        <a:spcBef>
                          <a:spcPts val="0"/>
                        </a:spcBef>
                        <a:spcAft>
                          <a:spcPts val="0"/>
                        </a:spcAft>
                      </a:pPr>
                      <a:r>
                        <a:rPr lang="en-US" sz="1000" b="0">
                          <a:effectLst/>
                        </a:rPr>
                        <a:t>      Nicholas Giordano</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Associate Provost, Emmett Winn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Campus </a:t>
                      </a:r>
                      <a:r>
                        <a:rPr lang="en-US" sz="1000" dirty="0" smtClean="0">
                          <a:effectLst/>
                        </a:rPr>
                        <a:t>Plan &amp; </a:t>
                      </a:r>
                      <a:r>
                        <a:rPr lang="en-US" sz="1000" dirty="0">
                          <a:effectLst/>
                        </a:rPr>
                        <a:t>Space </a:t>
                      </a:r>
                      <a:r>
                        <a:rPr lang="en-US" sz="1000" dirty="0" err="1">
                          <a:effectLst/>
                        </a:rPr>
                        <a:t>Mngt</a:t>
                      </a:r>
                      <a:r>
                        <a:rPr lang="en-US" sz="1000" dirty="0">
                          <a:effectLst/>
                        </a:rPr>
                        <a:t>, Richard </a:t>
                      </a:r>
                      <a:r>
                        <a:rPr lang="en-US" sz="1000" dirty="0" err="1">
                          <a:effectLst/>
                        </a:rPr>
                        <a:t>Guether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5309857"/>
                  </a:ext>
                </a:extLst>
              </a:tr>
              <a:tr h="0">
                <a:tc>
                  <a:txBody>
                    <a:bodyPr/>
                    <a:lstStyle/>
                    <a:p>
                      <a:pPr marL="0" marR="0">
                        <a:lnSpc>
                          <a:spcPct val="107000"/>
                        </a:lnSpc>
                        <a:spcBef>
                          <a:spcPts val="0"/>
                        </a:spcBef>
                        <a:spcAft>
                          <a:spcPts val="0"/>
                        </a:spcAft>
                      </a:pPr>
                      <a:r>
                        <a:rPr lang="en-US" sz="1000" b="0">
                          <a:effectLst/>
                        </a:rPr>
                        <a:t>      Joseph Aistrup</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VP Research, James Weyhenmeyer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Controller, Amy Douglas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681270"/>
                  </a:ext>
                </a:extLst>
              </a:tr>
              <a:tr h="0">
                <a:tc>
                  <a:txBody>
                    <a:bodyPr/>
                    <a:lstStyle/>
                    <a:p>
                      <a:pPr marL="0" marR="0">
                        <a:lnSpc>
                          <a:spcPct val="107000"/>
                        </a:lnSpc>
                        <a:spcBef>
                          <a:spcPts val="0"/>
                        </a:spcBef>
                        <a:spcAft>
                          <a:spcPts val="0"/>
                        </a:spcAft>
                      </a:pPr>
                      <a:r>
                        <a:rPr lang="en-US" sz="1000" b="0" dirty="0">
                          <a:effectLst/>
                        </a:rPr>
                        <a:t>3 Faculty, Dept </a:t>
                      </a:r>
                      <a:r>
                        <a:rPr lang="en-US" sz="1000" b="0" dirty="0" smtClean="0">
                          <a:effectLst/>
                        </a:rPr>
                        <a:t>Head</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SVP Student Affairs, Bobby Woodard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6018326"/>
                  </a:ext>
                </a:extLst>
              </a:tr>
              <a:tr h="0">
                <a:tc>
                  <a:txBody>
                    <a:bodyPr/>
                    <a:lstStyle/>
                    <a:p>
                      <a:pPr marL="0" marR="0">
                        <a:lnSpc>
                          <a:spcPct val="107000"/>
                        </a:lnSpc>
                        <a:spcBef>
                          <a:spcPts val="0"/>
                        </a:spcBef>
                        <a:spcAft>
                          <a:spcPts val="0"/>
                        </a:spcAft>
                      </a:pPr>
                      <a:r>
                        <a:rPr lang="en-US" sz="1000" b="0">
                          <a:effectLst/>
                        </a:rPr>
                        <a:t>      Ana Franco-Watkins</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Athletics Director, Jeff Steele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4260106"/>
                  </a:ext>
                </a:extLst>
              </a:tr>
              <a:tr h="0">
                <a:tc>
                  <a:txBody>
                    <a:bodyPr/>
                    <a:lstStyle/>
                    <a:p>
                      <a:pPr marL="0" marR="0">
                        <a:lnSpc>
                          <a:spcPct val="107000"/>
                        </a:lnSpc>
                        <a:spcBef>
                          <a:spcPts val="0"/>
                        </a:spcBef>
                        <a:spcAft>
                          <a:spcPts val="0"/>
                        </a:spcAft>
                      </a:pPr>
                      <a:r>
                        <a:rPr lang="en-US" sz="1000" b="0">
                          <a:effectLst/>
                        </a:rPr>
                        <a:t>      David Umphress</a:t>
                      </a:r>
                      <a:endParaRPr lang="en-US" sz="11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nSpc>
                          <a:spcPct val="107000"/>
                        </a:lnSpc>
                        <a:spcBef>
                          <a:spcPts val="0"/>
                        </a:spcBef>
                        <a:spcAft>
                          <a:spcPts val="0"/>
                        </a:spcAft>
                      </a:pPr>
                      <a:r>
                        <a:rPr lang="en-US" sz="1000" dirty="0">
                          <a:effectLst/>
                        </a:rPr>
                        <a:t>Chair-Elect </a:t>
                      </a:r>
                      <a:r>
                        <a:rPr lang="en-US" sz="1000" dirty="0" err="1">
                          <a:effectLst/>
                        </a:rPr>
                        <a:t>Univ</a:t>
                      </a:r>
                      <a:r>
                        <a:rPr lang="en-US" sz="1000" dirty="0">
                          <a:effectLst/>
                        </a:rPr>
                        <a:t> Senate, Donald </a:t>
                      </a:r>
                      <a:r>
                        <a:rPr lang="en-US" sz="1000" dirty="0" smtClean="0">
                          <a:effectLst/>
                        </a:rPr>
                        <a:t>Mulvaney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a:lnSpc>
                          <a:spcPct val="107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6296698"/>
                  </a:ext>
                </a:extLst>
              </a:tr>
              <a:tr h="0">
                <a:tc>
                  <a:txBody>
                    <a:bodyPr/>
                    <a:lstStyle/>
                    <a:p>
                      <a:pPr marL="0" marR="0">
                        <a:lnSpc>
                          <a:spcPct val="107000"/>
                        </a:lnSpc>
                        <a:spcBef>
                          <a:spcPts val="0"/>
                        </a:spcBef>
                        <a:spcAft>
                          <a:spcPts val="0"/>
                        </a:spcAft>
                      </a:pPr>
                      <a:r>
                        <a:rPr lang="en-US" sz="1000" b="0" dirty="0">
                          <a:effectLst/>
                        </a:rPr>
                        <a:t>      Oladiran Fasina</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AAES, Henry Fadamiro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6626204"/>
                  </a:ext>
                </a:extLst>
              </a:tr>
              <a:tr h="0">
                <a:tc>
                  <a:txBody>
                    <a:bodyPr/>
                    <a:lstStyle/>
                    <a:p>
                      <a:pPr marL="0" marR="0">
                        <a:lnSpc>
                          <a:spcPct val="107000"/>
                        </a:lnSpc>
                        <a:spcBef>
                          <a:spcPts val="0"/>
                        </a:spcBef>
                        <a:spcAft>
                          <a:spcPts val="0"/>
                        </a:spcAft>
                      </a:pPr>
                      <a:r>
                        <a:rPr lang="en-US" sz="1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a:effectLst/>
                        </a:rPr>
                        <a:t>ACES, Gary Lemme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9545900"/>
                  </a:ext>
                </a:extLst>
              </a:tr>
            </a:tbl>
          </a:graphicData>
        </a:graphic>
      </p:graphicFrame>
    </p:spTree>
    <p:extLst>
      <p:ext uri="{BB962C8B-B14F-4D97-AF65-F5344CB8AC3E}">
        <p14:creationId xmlns:p14="http://schemas.microsoft.com/office/powerpoint/2010/main" val="28168033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33">
      <a:dk1>
        <a:sysClr val="windowText" lastClr="000000"/>
      </a:dk1>
      <a:lt1>
        <a:sysClr val="window" lastClr="FFFFFF"/>
      </a:lt1>
      <a:dk2>
        <a:srgbClr val="D35712"/>
      </a:dk2>
      <a:lt2>
        <a:srgbClr val="D3DFEF"/>
      </a:lt2>
      <a:accent1>
        <a:srgbClr val="1C314E"/>
      </a:accent1>
      <a:accent2>
        <a:srgbClr val="EB641B"/>
      </a:accent2>
      <a:accent3>
        <a:srgbClr val="EB641B"/>
      </a:accent3>
      <a:accent4>
        <a:srgbClr val="39639D"/>
      </a:accent4>
      <a:accent5>
        <a:srgbClr val="474B78"/>
      </a:accent5>
      <a:accent6>
        <a:srgbClr val="7D3C4A"/>
      </a:accent6>
      <a:hlink>
        <a:srgbClr val="FF8119"/>
      </a:hlink>
      <a:folHlink>
        <a:srgbClr val="44B9E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24393</TotalTime>
  <Words>999</Words>
  <Application>Microsoft Office PowerPoint</Application>
  <PresentationFormat>On-screen Show (4:3)</PresentationFormat>
  <Paragraphs>207</Paragraphs>
  <Slides>9</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Gill Sans MT</vt:lpstr>
      <vt:lpstr>Times</vt:lpstr>
      <vt:lpstr>Times New Roman</vt:lpstr>
      <vt:lpstr>Wingdings</vt:lpstr>
      <vt:lpstr>Wingdings 2</vt:lpstr>
      <vt:lpstr>Grid</vt:lpstr>
      <vt:lpstr>Strategic budgeting initiative  November 12, 2019</vt:lpstr>
      <vt:lpstr>2013-2018 strategic plan</vt:lpstr>
      <vt:lpstr>PowerPoint Presentation</vt:lpstr>
      <vt:lpstr>PowerPoint Presentation</vt:lpstr>
      <vt:lpstr>University governance</vt:lpstr>
      <vt:lpstr>Budget advisory committee</vt:lpstr>
      <vt:lpstr>Central unit allocation committee</vt:lpstr>
      <vt:lpstr>Revenue distribution</vt:lpstr>
      <vt:lpstr>Space management and repair and renovations committee</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Retreat</dc:title>
  <dc:creator>Julie Huff</dc:creator>
  <cp:lastModifiedBy>Kelli Shomaker</cp:lastModifiedBy>
  <cp:revision>471</cp:revision>
  <cp:lastPrinted>2019-10-04T15:14:07Z</cp:lastPrinted>
  <dcterms:created xsi:type="dcterms:W3CDTF">2011-08-08T19:52:04Z</dcterms:created>
  <dcterms:modified xsi:type="dcterms:W3CDTF">2019-11-07T14:56:20Z</dcterms:modified>
</cp:coreProperties>
</file>