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88" r:id="rId4"/>
    <p:sldId id="286" r:id="rId5"/>
    <p:sldId id="327" r:id="rId6"/>
    <p:sldId id="292" r:id="rId7"/>
    <p:sldId id="300" r:id="rId8"/>
    <p:sldId id="322" r:id="rId9"/>
    <p:sldId id="298" r:id="rId10"/>
    <p:sldId id="328" r:id="rId11"/>
    <p:sldId id="302" r:id="rId12"/>
    <p:sldId id="308" r:id="rId13"/>
    <p:sldId id="301" r:id="rId14"/>
    <p:sldId id="305" r:id="rId15"/>
    <p:sldId id="324" r:id="rId16"/>
    <p:sldId id="306" r:id="rId17"/>
    <p:sldId id="325" r:id="rId18"/>
    <p:sldId id="329" r:id="rId19"/>
    <p:sldId id="309" r:id="rId20"/>
    <p:sldId id="313" r:id="rId21"/>
    <p:sldId id="314" r:id="rId22"/>
    <p:sldId id="315" r:id="rId23"/>
    <p:sldId id="319" r:id="rId24"/>
    <p:sldId id="317" r:id="rId25"/>
    <p:sldId id="320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B3B3B"/>
    <a:srgbClr val="FF5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9" y="7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11/8/2019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11/8/2019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9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5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277187-C200-495F-A386-621319EADA8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749032-2A07-4AE8-BA90-74324CAE0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277187-C200-495F-A386-621319EADA8F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749032-2A07-4AE8-BA90-74324CAE0C8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72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7842"/>
          <a:stretch/>
        </p:blipFill>
        <p:spPr>
          <a:xfrm>
            <a:off x="0" y="0"/>
            <a:ext cx="12192000" cy="81127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89215" y="3626008"/>
            <a:ext cx="10058400" cy="645899"/>
          </a:xfrm>
        </p:spPr>
        <p:txBody>
          <a:bodyPr>
            <a:normAutofit/>
          </a:bodyPr>
          <a:lstStyle/>
          <a:p>
            <a:r>
              <a:rPr lang="en-US" sz="4000" spc="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open enrollment</a:t>
            </a:r>
            <a:endParaRPr lang="en-US" sz="4000" i="1" spc="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 descr="Auburn University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48" y="542492"/>
            <a:ext cx="1363596" cy="1202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6577" y="1972102"/>
            <a:ext cx="1853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aub.ie/benefits</a:t>
            </a:r>
            <a:endParaRPr lang="en-US" sz="1600" i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989215" y="5100272"/>
            <a:ext cx="10058400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pc="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2020 BENEFITS</a:t>
            </a:r>
            <a:endParaRPr lang="en-US" sz="8800" b="1" i="1" spc="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06424" y="4352544"/>
            <a:ext cx="8842248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ë &amp; Tallulah: The Church Dogs: February 201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78687" y="1083894"/>
            <a:ext cx="10925049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HEALTH PLAN DESIGN CHANGES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01131"/>
              </p:ext>
            </p:extLst>
          </p:nvPr>
        </p:nvGraphicFramePr>
        <p:xfrm>
          <a:off x="678688" y="1945639"/>
          <a:ext cx="10925049" cy="42905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23280">
                  <a:extLst>
                    <a:ext uri="{9D8B030D-6E8A-4147-A177-3AD203B41FA5}">
                      <a16:colId xmlns:a16="http://schemas.microsoft.com/office/drawing/2014/main" val="3037089249"/>
                    </a:ext>
                  </a:extLst>
                </a:gridCol>
                <a:gridCol w="2496312">
                  <a:extLst>
                    <a:ext uri="{9D8B030D-6E8A-4147-A177-3AD203B41FA5}">
                      <a16:colId xmlns:a16="http://schemas.microsoft.com/office/drawing/2014/main" val="3454281375"/>
                    </a:ext>
                  </a:extLst>
                </a:gridCol>
                <a:gridCol w="2505457">
                  <a:extLst>
                    <a:ext uri="{9D8B030D-6E8A-4147-A177-3AD203B41FA5}">
                      <a16:colId xmlns:a16="http://schemas.microsoft.com/office/drawing/2014/main" val="1718988680"/>
                    </a:ext>
                  </a:extLst>
                </a:gridCol>
              </a:tblGrid>
              <a:tr h="536321">
                <a:tc>
                  <a:txBody>
                    <a:bodyPr/>
                    <a:lstStyle/>
                    <a:p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panose="020B0603020202020204" pitchFamily="34" charset="0"/>
                        </a:rPr>
                        <a:t>2019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panose="020B0603020202020204" pitchFamily="34" charset="0"/>
                        </a:rPr>
                        <a:t>2020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574269"/>
                  </a:ext>
                </a:extLst>
              </a:tr>
              <a:tr h="536321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Calendar Year Deductible (limit of 3 per family)</a:t>
                      </a:r>
                      <a:endParaRPr lang="en-US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$250 per individual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$500 per individual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9005579"/>
                  </a:ext>
                </a:extLst>
              </a:tr>
              <a:tr h="536321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Facility Inpatient Co-Payment </a:t>
                      </a:r>
                      <a:endParaRPr lang="en-US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$200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$300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709660"/>
                  </a:ext>
                </a:extLst>
              </a:tr>
              <a:tr h="536321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Facility Outpatient Co-Payment </a:t>
                      </a:r>
                      <a:endParaRPr lang="en-US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$200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$300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820813"/>
                  </a:ext>
                </a:extLst>
              </a:tr>
              <a:tr h="536321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Emergency Room Facility Co-Payment</a:t>
                      </a:r>
                      <a:endParaRPr lang="en-US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$200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$300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457256"/>
                  </a:ext>
                </a:extLst>
              </a:tr>
              <a:tr h="536321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Specialist Office Visit Co-Payment</a:t>
                      </a:r>
                      <a:endParaRPr lang="en-US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$35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$40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097438"/>
                  </a:ext>
                </a:extLst>
              </a:tr>
              <a:tr h="536321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Out-of-Pocket Maximum (Individual)</a:t>
                      </a:r>
                      <a:endParaRPr lang="en-US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$7,900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$8,150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933792"/>
                  </a:ext>
                </a:extLst>
              </a:tr>
              <a:tr h="536321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Out-of-Pocket Maximum (Family)</a:t>
                      </a:r>
                      <a:endParaRPr lang="en-US" b="1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$15,800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$16,300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7281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DENTAL 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536" y="237744"/>
            <a:ext cx="5001768" cy="40318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indent="320040"/>
            <a:r>
              <a:rPr lang="en-US" sz="2800" b="1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GOOD NEWS!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2019</a:t>
            </a:r>
            <a:r>
              <a:rPr lang="en-US" sz="2000" b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  Blue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is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available online</a:t>
            </a:r>
            <a:endParaRPr lang="en-US" sz="2000" b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7" name="Picture 6" descr="How to Use Money for Happiness: 13 Steps (with Pictures ...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b="83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7876032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FLEXIBLE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SPENDING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ACCOUNT 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(FSA)</a:t>
            </a:r>
          </a:p>
        </p:txBody>
      </p:sp>
      <p:pic>
        <p:nvPicPr>
          <p:cNvPr id="4" name="Picture 3" descr="Pharmacy Info - Save-On-Foods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05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6312" y="438912"/>
            <a:ext cx="5288280" cy="3600986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2020 COSTS</a:t>
            </a:r>
          </a:p>
          <a:p>
            <a:pPr marL="228600"/>
            <a:endParaRPr lang="en-US" sz="800" dirty="0" smtClean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In </a:t>
            </a:r>
            <a:r>
              <a:rPr lang="en-US" sz="2000" dirty="0">
                <a:latin typeface="Trebuchet MS" panose="020B0603020202020204" pitchFamily="34" charset="0"/>
              </a:rPr>
              <a:t>2020, prescription drug co-payment tiers will increase by $</a:t>
            </a:r>
            <a:r>
              <a:rPr lang="en-US" sz="2000" dirty="0" smtClean="0">
                <a:latin typeface="Trebuchet MS" panose="020B0603020202020204" pitchFamily="34" charset="0"/>
              </a:rPr>
              <a:t>5 per </a:t>
            </a:r>
            <a:r>
              <a:rPr lang="en-US" sz="2000" dirty="0">
                <a:latin typeface="Trebuchet MS" panose="020B0603020202020204" pitchFamily="34" charset="0"/>
              </a:rPr>
              <a:t>tier.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rebuchet MS" panose="020B0603020202020204" pitchFamily="34" charset="0"/>
              </a:rPr>
              <a:t>GOOD NEWS! </a:t>
            </a:r>
            <a:r>
              <a:rPr lang="en-US" sz="2000" dirty="0" smtClean="0">
                <a:latin typeface="Trebuchet MS" panose="020B0603020202020204" pitchFamily="34" charset="0"/>
              </a:rPr>
              <a:t>Participation </a:t>
            </a:r>
            <a:r>
              <a:rPr lang="en-US" sz="2000" dirty="0">
                <a:latin typeface="Trebuchet MS" panose="020B0603020202020204" pitchFamily="34" charset="0"/>
              </a:rPr>
              <a:t>in the </a:t>
            </a:r>
            <a:r>
              <a:rPr lang="en-US" sz="2000" dirty="0" err="1">
                <a:latin typeface="Trebuchet MS" panose="020B0603020202020204" pitchFamily="34" charset="0"/>
              </a:rPr>
              <a:t>TigerMeds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smtClean="0">
                <a:latin typeface="Trebuchet MS" panose="020B0603020202020204" pitchFamily="34" charset="0"/>
              </a:rPr>
              <a:t>program (AU Employee Pharmacy) will </a:t>
            </a:r>
            <a:r>
              <a:rPr lang="en-US" sz="2000" dirty="0">
                <a:latin typeface="Trebuchet MS" panose="020B0603020202020204" pitchFamily="34" charset="0"/>
              </a:rPr>
              <a:t>eliminate your co-pay for Tier 1 </a:t>
            </a:r>
            <a:r>
              <a:rPr lang="en-US" sz="2000" dirty="0" smtClean="0">
                <a:latin typeface="Trebuchet MS" panose="020B0603020202020204" pitchFamily="34" charset="0"/>
              </a:rPr>
              <a:t>generic prescriptions</a:t>
            </a:r>
            <a:r>
              <a:rPr lang="en-US" sz="2000" dirty="0">
                <a:latin typeface="Trebuchet MS" panose="020B0603020202020204" pitchFamily="34" charset="0"/>
              </a:rPr>
              <a:t>, </a:t>
            </a:r>
            <a:r>
              <a:rPr lang="en-US" sz="2000" dirty="0" smtClean="0">
                <a:latin typeface="Trebuchet MS" panose="020B0603020202020204" pitchFamily="34" charset="0"/>
              </a:rPr>
              <a:t>and will </a:t>
            </a:r>
            <a:r>
              <a:rPr lang="en-US" sz="2000" dirty="0">
                <a:latin typeface="Trebuchet MS" panose="020B0603020202020204" pitchFamily="34" charset="0"/>
              </a:rPr>
              <a:t>reduce your co-pay </a:t>
            </a:r>
            <a:r>
              <a:rPr lang="en-US" sz="2000" dirty="0" smtClean="0">
                <a:latin typeface="Trebuchet MS" panose="020B0603020202020204" pitchFamily="34" charset="0"/>
              </a:rPr>
              <a:t>for Tier 2 generic </a:t>
            </a:r>
            <a:r>
              <a:rPr lang="en-US" sz="2000" dirty="0">
                <a:latin typeface="Trebuchet MS" panose="020B0603020202020204" pitchFamily="34" charset="0"/>
              </a:rPr>
              <a:t>prescriptions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88264" y="1122676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PRESCRIPTION</a:t>
            </a:r>
          </a:p>
          <a:p>
            <a:r>
              <a:rPr lang="en-US" sz="4800" b="1" spc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23484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pic>
        <p:nvPicPr>
          <p:cNvPr id="2" name="Picture 1" descr="8 Things You Should NEVER Say To Someone From Washingto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DENTAL 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7688" y="520750"/>
            <a:ext cx="5001768" cy="3600986"/>
          </a:xfrm>
          <a:prstGeom prst="rect">
            <a:avLst/>
          </a:prstGeom>
          <a:solidFill>
            <a:srgbClr val="3B3B3B">
              <a:alpha val="85098"/>
            </a:srgbClr>
          </a:solidFill>
        </p:spPr>
        <p:txBody>
          <a:bodyPr wrap="square" lIns="228600" tIns="228600" rIns="228600" bIns="22860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GOOD NEWS!</a:t>
            </a:r>
          </a:p>
          <a:p>
            <a:pPr indent="320040"/>
            <a:endParaRPr lang="en-US" sz="8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indent="1828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2020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indent="18288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Blue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is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available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online.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DENTAL 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536" y="237744"/>
            <a:ext cx="5001768" cy="40318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indent="320040"/>
            <a:r>
              <a:rPr lang="en-US" sz="2800" b="1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GOOD NEWS!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2019</a:t>
            </a:r>
            <a:r>
              <a:rPr lang="en-US" sz="2000" b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  Blue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is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available online</a:t>
            </a:r>
            <a:endParaRPr lang="en-US" sz="2000" b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7" name="Picture 6" descr="How to Use Money for Happiness: 13 Steps (with Pictures ...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b="83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7748016" y="2321243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FLEXIBLE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SPENDING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ACCOUNT 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(FSA)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304" y="429768"/>
            <a:ext cx="5242560" cy="341632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IMPORTANT</a:t>
            </a:r>
          </a:p>
          <a:p>
            <a:pPr marL="228600"/>
            <a:endParaRPr lang="en-US" sz="800" dirty="0" smtClean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Auburn </a:t>
            </a:r>
            <a:r>
              <a:rPr lang="en-US" sz="2000" dirty="0">
                <a:latin typeface="Trebuchet MS" panose="020B0603020202020204" pitchFamily="34" charset="0"/>
              </a:rPr>
              <a:t>University </a:t>
            </a:r>
            <a:r>
              <a:rPr lang="en-US" sz="2000" dirty="0" smtClean="0">
                <a:latin typeface="Trebuchet MS" panose="020B0603020202020204" pitchFamily="34" charset="0"/>
              </a:rPr>
              <a:t>offers </a:t>
            </a:r>
            <a:r>
              <a:rPr lang="en-US" sz="2000" dirty="0">
                <a:latin typeface="Trebuchet MS" panose="020B0603020202020204" pitchFamily="34" charset="0"/>
              </a:rPr>
              <a:t>a </a:t>
            </a:r>
            <a:r>
              <a:rPr lang="en-US" sz="2000" dirty="0" smtClean="0">
                <a:latin typeface="Trebuchet MS" panose="020B0603020202020204" pitchFamily="34" charset="0"/>
              </a:rPr>
              <a:t>Flexible Spending </a:t>
            </a:r>
            <a:r>
              <a:rPr lang="en-US" sz="2000" dirty="0">
                <a:latin typeface="Trebuchet MS" panose="020B0603020202020204" pitchFamily="34" charset="0"/>
              </a:rPr>
              <a:t>Account, or FSA. This is an </a:t>
            </a:r>
            <a:r>
              <a:rPr lang="en-US" sz="2000" dirty="0" smtClean="0">
                <a:latin typeface="Trebuchet MS" panose="020B0603020202020204" pitchFamily="34" charset="0"/>
              </a:rPr>
              <a:t>IRS-approved account </a:t>
            </a:r>
            <a:r>
              <a:rPr lang="en-US" sz="2000" dirty="0">
                <a:latin typeface="Trebuchet MS" panose="020B0603020202020204" pitchFamily="34" charset="0"/>
              </a:rPr>
              <a:t>that you may elect to put money into </a:t>
            </a:r>
            <a:r>
              <a:rPr lang="en-US" sz="2000" dirty="0" smtClean="0">
                <a:latin typeface="Trebuchet MS" panose="020B0603020202020204" pitchFamily="34" charset="0"/>
              </a:rPr>
              <a:t>to pay </a:t>
            </a:r>
            <a:r>
              <a:rPr lang="en-US" sz="2000" dirty="0">
                <a:latin typeface="Trebuchet MS" panose="020B0603020202020204" pitchFamily="34" charset="0"/>
              </a:rPr>
              <a:t>for many out-of-pocket health care </a:t>
            </a:r>
            <a:r>
              <a:rPr lang="en-US" sz="2000" dirty="0" smtClean="0">
                <a:latin typeface="Trebuchet MS" panose="020B0603020202020204" pitchFamily="34" charset="0"/>
              </a:rPr>
              <a:t>and/or dependent </a:t>
            </a:r>
            <a:r>
              <a:rPr lang="en-US" sz="2000" dirty="0">
                <a:latin typeface="Trebuchet MS" panose="020B0603020202020204" pitchFamily="34" charset="0"/>
              </a:rPr>
              <a:t>care costs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</a:p>
          <a:p>
            <a:pPr marL="91440" indent="182880"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You do not pay taxes on this money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  <a:endParaRPr lang="en-US" sz="8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DENTAL 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536" y="237744"/>
            <a:ext cx="5001768" cy="40318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indent="320040"/>
            <a:r>
              <a:rPr lang="en-US" sz="2800" b="1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GOOD NEWS!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2019</a:t>
            </a:r>
            <a:r>
              <a:rPr lang="en-US" sz="2000" b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  Blue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is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available online</a:t>
            </a:r>
            <a:endParaRPr lang="en-US" sz="2000" b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7" name="Picture 6" descr="How to Use Money for Happiness: 13 Steps (with Pictures ...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b="83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7304" y="429768"/>
            <a:ext cx="5242560" cy="3724096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IMPORTANT</a:t>
            </a:r>
          </a:p>
          <a:p>
            <a:pPr marL="228600"/>
            <a:endParaRPr lang="en-US" sz="800" dirty="0" smtClean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The amount that </a:t>
            </a:r>
            <a:r>
              <a:rPr lang="en-US" sz="2000" dirty="0">
                <a:latin typeface="Trebuchet MS" panose="020B0603020202020204" pitchFamily="34" charset="0"/>
              </a:rPr>
              <a:t>can be deferred into an FSA Medical </a:t>
            </a:r>
            <a:r>
              <a:rPr lang="en-US" sz="2000" dirty="0" smtClean="0">
                <a:latin typeface="Trebuchet MS" panose="020B0603020202020204" pitchFamily="34" charset="0"/>
              </a:rPr>
              <a:t>Spending Account </a:t>
            </a:r>
            <a:r>
              <a:rPr lang="en-US" sz="2000" dirty="0">
                <a:latin typeface="Trebuchet MS" panose="020B0603020202020204" pitchFamily="34" charset="0"/>
              </a:rPr>
              <a:t>for 2020 is $2,700. The Dependent </a:t>
            </a:r>
            <a:r>
              <a:rPr lang="en-US" sz="2000" dirty="0" smtClean="0">
                <a:latin typeface="Trebuchet MS" panose="020B0603020202020204" pitchFamily="34" charset="0"/>
              </a:rPr>
              <a:t>Care Spending Account </a:t>
            </a:r>
            <a:r>
              <a:rPr lang="en-US" sz="2000" dirty="0">
                <a:latin typeface="Trebuchet MS" panose="020B0603020202020204" pitchFamily="34" charset="0"/>
              </a:rPr>
              <a:t>limit is $5,000.</a:t>
            </a:r>
            <a:endParaRPr lang="en-US" sz="2000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Employees must enroll </a:t>
            </a:r>
            <a:r>
              <a:rPr lang="en-US" sz="2000" dirty="0" smtClean="0">
                <a:latin typeface="Trebuchet MS" panose="020B0603020202020204" pitchFamily="34" charset="0"/>
              </a:rPr>
              <a:t>online by </a:t>
            </a:r>
            <a:r>
              <a:rPr lang="en-US" sz="2000" dirty="0">
                <a:latin typeface="Trebuchet MS" panose="020B0603020202020204" pitchFamily="34" charset="0"/>
              </a:rPr>
              <a:t>Monday, </a:t>
            </a:r>
            <a:r>
              <a:rPr lang="en-US" sz="2000" dirty="0" smtClean="0">
                <a:latin typeface="Trebuchet MS" panose="020B0603020202020204" pitchFamily="34" charset="0"/>
              </a:rPr>
              <a:t>Dec. </a:t>
            </a:r>
            <a:r>
              <a:rPr lang="en-US" sz="2000" dirty="0">
                <a:latin typeface="Trebuchet MS" panose="020B0603020202020204" pitchFamily="34" charset="0"/>
              </a:rPr>
              <a:t>2, at 4:45 p.m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</a:p>
          <a:p>
            <a:pPr marL="91440" indent="182880"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You must reenroll in this plan annually. 2019 elections do not roll over to 2020. </a:t>
            </a:r>
            <a:endParaRPr lang="en-US" sz="2000" dirty="0">
              <a:latin typeface="Montserrat Light" panose="00000400000000000000" pitchFamily="50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748016" y="2321243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FLEXIBLE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SPENDING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ACCOUNT 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(FSA)</a:t>
            </a:r>
          </a:p>
        </p:txBody>
      </p:sp>
    </p:spTree>
    <p:extLst>
      <p:ext uri="{BB962C8B-B14F-4D97-AF65-F5344CB8AC3E}">
        <p14:creationId xmlns:p14="http://schemas.microsoft.com/office/powerpoint/2010/main" val="10075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DENTAL 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536" y="237744"/>
            <a:ext cx="5001768" cy="40318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indent="320040"/>
            <a:r>
              <a:rPr lang="en-US" sz="2800" b="1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GOOD NEWS!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2019</a:t>
            </a:r>
            <a:r>
              <a:rPr lang="en-US" sz="2000" b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  Blue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is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available online</a:t>
            </a:r>
            <a:endParaRPr lang="en-US" sz="2000" b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7" name="Picture 6" descr="How to Use Money for Happiness: 13 Steps (with Pictures ...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b="83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7304" y="425470"/>
            <a:ext cx="5288280" cy="4955203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IMPORTANT</a:t>
            </a:r>
          </a:p>
          <a:p>
            <a:endParaRPr lang="en-US" sz="800" b="1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In 2021, Auburn University </a:t>
            </a:r>
            <a:r>
              <a:rPr lang="en-US" sz="2000" dirty="0" smtClean="0">
                <a:latin typeface="Trebuchet MS" panose="020B0603020202020204" pitchFamily="34" charset="0"/>
              </a:rPr>
              <a:t>plans </a:t>
            </a:r>
            <a:r>
              <a:rPr lang="en-US" sz="2000" dirty="0">
                <a:latin typeface="Trebuchet MS" panose="020B0603020202020204" pitchFamily="34" charset="0"/>
              </a:rPr>
              <a:t>to offer an additional medical plan option – a High Deductible Health Plan (HDHP) paired with a </a:t>
            </a:r>
            <a:r>
              <a:rPr lang="en-US" sz="2000" dirty="0" smtClean="0">
                <a:latin typeface="Trebuchet MS" panose="020B0603020202020204" pitchFamily="34" charset="0"/>
              </a:rPr>
              <a:t>Health </a:t>
            </a:r>
            <a:r>
              <a:rPr lang="en-US" sz="2000" dirty="0">
                <a:latin typeface="Trebuchet MS" panose="020B0603020202020204" pitchFamily="34" charset="0"/>
              </a:rPr>
              <a:t>Savings Account (HSA</a:t>
            </a:r>
            <a:r>
              <a:rPr lang="en-US" sz="2000" dirty="0" smtClean="0">
                <a:latin typeface="Trebuchet MS" panose="020B0603020202020204" pitchFamily="34" charset="0"/>
              </a:rPr>
              <a:t>).</a:t>
            </a:r>
          </a:p>
          <a:p>
            <a:pPr marL="91440"/>
            <a:endParaRPr lang="en-US" sz="800" dirty="0" smtClean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The HDHP is often requested by new employees, especially Faculty, as a health care plan option.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Because of this new option, the carryover </a:t>
            </a:r>
            <a:r>
              <a:rPr lang="en-US" sz="2000" dirty="0">
                <a:latin typeface="Trebuchet MS" panose="020B0603020202020204" pitchFamily="34" charset="0"/>
              </a:rPr>
              <a:t>provision ($500) </a:t>
            </a:r>
            <a:r>
              <a:rPr lang="en-US" sz="2000" dirty="0" smtClean="0">
                <a:latin typeface="Trebuchet MS" panose="020B0603020202020204" pitchFamily="34" charset="0"/>
              </a:rPr>
              <a:t>for the FSA will </a:t>
            </a:r>
            <a:r>
              <a:rPr lang="en-US" sz="2000" dirty="0">
                <a:latin typeface="Trebuchet MS" panose="020B0603020202020204" pitchFamily="34" charset="0"/>
              </a:rPr>
              <a:t>not </a:t>
            </a:r>
            <a:r>
              <a:rPr lang="en-US" sz="2000" dirty="0" smtClean="0">
                <a:latin typeface="Trebuchet MS" panose="020B0603020202020204" pitchFamily="34" charset="0"/>
              </a:rPr>
              <a:t>be </a:t>
            </a:r>
            <a:r>
              <a:rPr lang="en-US" sz="2000" dirty="0">
                <a:latin typeface="Trebuchet MS" panose="020B0603020202020204" pitchFamily="34" charset="0"/>
              </a:rPr>
              <a:t>in effect for the 2020 plan year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  <a:endParaRPr lang="en-US" sz="800" dirty="0">
              <a:solidFill>
                <a:srgbClr val="333333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7748016" y="2321243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FLEXIBLE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SPENDING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ACCOUNT 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(FSA)</a:t>
            </a:r>
          </a:p>
        </p:txBody>
      </p:sp>
    </p:spTree>
    <p:extLst>
      <p:ext uri="{BB962C8B-B14F-4D97-AF65-F5344CB8AC3E}">
        <p14:creationId xmlns:p14="http://schemas.microsoft.com/office/powerpoint/2010/main" val="4526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DENTAL 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536" y="237744"/>
            <a:ext cx="5001768" cy="40318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indent="320040"/>
            <a:r>
              <a:rPr lang="en-US" sz="2800" b="1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GOOD NEWS!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2019</a:t>
            </a:r>
            <a:r>
              <a:rPr lang="en-US" sz="2000" b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  Blue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is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available online</a:t>
            </a:r>
            <a:endParaRPr lang="en-US" sz="2000" b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7" name="Picture 6" descr="How to Use Money for Happiness: 13 Steps (with Pictures ...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b="83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7304" y="425470"/>
            <a:ext cx="5288280" cy="2985433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IMPORTANT</a:t>
            </a:r>
          </a:p>
          <a:p>
            <a:pPr marL="228600"/>
            <a:endParaRPr lang="en-US" sz="800" b="1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When </a:t>
            </a:r>
            <a:r>
              <a:rPr lang="en-US" sz="2000" dirty="0">
                <a:latin typeface="Trebuchet MS" panose="020B0603020202020204" pitchFamily="34" charset="0"/>
              </a:rPr>
              <a:t>making your 2020 Health Care FSA elections</a:t>
            </a:r>
            <a:r>
              <a:rPr lang="en-US" sz="2000" dirty="0" smtClean="0">
                <a:latin typeface="Trebuchet MS" panose="020B0603020202020204" pitchFamily="34" charset="0"/>
              </a:rPr>
              <a:t>, please keep </a:t>
            </a:r>
            <a:r>
              <a:rPr lang="en-US" sz="2000" dirty="0">
                <a:latin typeface="Trebuchet MS" panose="020B0603020202020204" pitchFamily="34" charset="0"/>
              </a:rPr>
              <a:t>in mind that your funds must be used by </a:t>
            </a:r>
            <a:r>
              <a:rPr lang="en-US" sz="2000" dirty="0" smtClean="0">
                <a:latin typeface="Trebuchet MS" panose="020B0603020202020204" pitchFamily="34" charset="0"/>
              </a:rPr>
              <a:t>Dec. 31, 2020.</a:t>
            </a:r>
          </a:p>
          <a:p>
            <a:pPr marL="91440" indent="182880"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More information on the HDHP coming in 2020.</a:t>
            </a:r>
            <a:endParaRPr lang="en-US" sz="2000" dirty="0">
              <a:latin typeface="Montserrat Light" panose="00000400000000000000" pitchFamily="50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748016" y="2321243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FLEXIBLE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SPENDING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ACCOUNT 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(FSA)</a:t>
            </a:r>
          </a:p>
        </p:txBody>
      </p:sp>
    </p:spTree>
    <p:extLst>
      <p:ext uri="{BB962C8B-B14F-4D97-AF65-F5344CB8AC3E}">
        <p14:creationId xmlns:p14="http://schemas.microsoft.com/office/powerpoint/2010/main" val="40227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DENTAL 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536" y="237744"/>
            <a:ext cx="5001768" cy="40318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indent="320040"/>
            <a:r>
              <a:rPr lang="en-US" sz="2800" b="1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GOOD NEWS!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2019</a:t>
            </a:r>
            <a:r>
              <a:rPr lang="en-US" sz="2000" b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  Blue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is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available online</a:t>
            </a:r>
            <a:endParaRPr lang="en-US" sz="2000" b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7" name="Picture 6" descr="How to Use Money for Happiness: 13 Steps (with Pictures ...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b="83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7304" y="425470"/>
            <a:ext cx="5288280" cy="1938992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CONTACT </a:t>
            </a:r>
            <a:r>
              <a:rPr lang="en-US" sz="2800" b="1" dirty="0" err="1" smtClean="0">
                <a:latin typeface="Trebuchet MS" panose="020B0603020202020204" pitchFamily="34" charset="0"/>
              </a:rPr>
              <a:t>W</a:t>
            </a:r>
            <a:r>
              <a:rPr lang="en-US" sz="2800" b="1" cap="small" dirty="0" err="1" smtClean="0">
                <a:latin typeface="Trebuchet MS" panose="020B0603020202020204" pitchFamily="34" charset="0"/>
              </a:rPr>
              <a:t>age</a:t>
            </a:r>
            <a:r>
              <a:rPr lang="en-US" sz="2800" b="1" dirty="0" err="1" smtClean="0">
                <a:latin typeface="Trebuchet MS" panose="020B0603020202020204" pitchFamily="34" charset="0"/>
              </a:rPr>
              <a:t>W</a:t>
            </a:r>
            <a:r>
              <a:rPr lang="en-US" sz="2800" b="1" cap="small" dirty="0" err="1" smtClean="0">
                <a:latin typeface="Trebuchet MS" panose="020B0603020202020204" pitchFamily="34" charset="0"/>
              </a:rPr>
              <a:t>orks</a:t>
            </a:r>
            <a:endParaRPr lang="en-US" sz="2800" b="1" cap="small" dirty="0" smtClean="0">
              <a:latin typeface="Trebuchet MS" panose="020B0603020202020204" pitchFamily="34" charset="0"/>
            </a:endParaRPr>
          </a:p>
          <a:p>
            <a:pPr marL="228600"/>
            <a:endParaRPr lang="en-US" sz="800" b="1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For more information on your balance:</a:t>
            </a:r>
          </a:p>
          <a:p>
            <a:pPr marL="548640" lvl="1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Call 1 (877) 924-3967, or</a:t>
            </a:r>
          </a:p>
          <a:p>
            <a:pPr marL="548640" lvl="1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Visit www.wageworks.com</a:t>
            </a:r>
            <a:endParaRPr lang="en-US" sz="2000" dirty="0">
              <a:latin typeface="Montserrat Light" panose="00000400000000000000" pitchFamily="50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748016" y="2321243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FLEXIBLE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SPENDING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ACCOUNT </a:t>
            </a:r>
          </a:p>
          <a:p>
            <a:r>
              <a:rPr lang="en-US" sz="4800" b="1" spc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(FSA)</a:t>
            </a:r>
          </a:p>
        </p:txBody>
      </p:sp>
    </p:spTree>
    <p:extLst>
      <p:ext uri="{BB962C8B-B14F-4D97-AF65-F5344CB8AC3E}">
        <p14:creationId xmlns:p14="http://schemas.microsoft.com/office/powerpoint/2010/main" val="38036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DENTAL 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536" y="237744"/>
            <a:ext cx="5001768" cy="40318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indent="320040"/>
            <a:r>
              <a:rPr lang="en-US" sz="2800" b="1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GOOD NEWS!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2019</a:t>
            </a:r>
            <a:r>
              <a:rPr lang="en-US" sz="2000" b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  Blue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is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available online</a:t>
            </a:r>
            <a:endParaRPr lang="en-US" sz="2000" b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7" name="Picture 6" descr="How to Use Money for Happiness: 13 Steps (with Pictures ...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b="83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7876032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FLEXIBLE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SPENDING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ACCOUNT 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(FSA)</a:t>
            </a:r>
          </a:p>
        </p:txBody>
      </p:sp>
      <p:pic>
        <p:nvPicPr>
          <p:cNvPr id="4" name="Picture 3" descr="Pharmacy Info - Save-On-Foods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05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6312" y="438912"/>
            <a:ext cx="5288280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/>
            <a:endParaRPr lang="en-US" sz="2800" b="1" dirty="0">
              <a:latin typeface="Montserrat SemiBold" panose="00000700000000000000" pitchFamily="50" charset="0"/>
            </a:endParaRPr>
          </a:p>
          <a:p>
            <a:pPr marL="457200"/>
            <a:r>
              <a:rPr lang="en-US" sz="2800" b="1" dirty="0" smtClean="0">
                <a:latin typeface="Montserrat SemiBold" panose="00000700000000000000" pitchFamily="50" charset="0"/>
              </a:rPr>
              <a:t>2020 COSTS</a:t>
            </a:r>
            <a:endParaRPr lang="en-US" sz="28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In </a:t>
            </a:r>
            <a:r>
              <a:rPr lang="en-US" sz="2000" dirty="0">
                <a:latin typeface="Montserrat Light" panose="00000400000000000000" pitchFamily="50" charset="0"/>
              </a:rPr>
              <a:t>2020, prescription drug co-payment tiers will increase by $5 </a:t>
            </a:r>
            <a:r>
              <a:rPr lang="en-US" sz="2000" dirty="0" smtClean="0">
                <a:latin typeface="Montserrat Light" panose="00000400000000000000" pitchFamily="50" charset="0"/>
              </a:rPr>
              <a:t>  per </a:t>
            </a:r>
            <a:r>
              <a:rPr lang="en-US" sz="2000" dirty="0">
                <a:latin typeface="Montserrat Light" panose="00000400000000000000" pitchFamily="50" charset="0"/>
              </a:rPr>
              <a:t>tier. </a:t>
            </a:r>
            <a:endParaRPr lang="en-US" sz="20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2000" dirty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Please </a:t>
            </a:r>
            <a:r>
              <a:rPr lang="en-US" sz="2000" dirty="0">
                <a:latin typeface="Montserrat Light" panose="00000400000000000000" pitchFamily="50" charset="0"/>
              </a:rPr>
              <a:t>remember </a:t>
            </a:r>
            <a:r>
              <a:rPr lang="en-US" sz="2000" dirty="0" smtClean="0">
                <a:latin typeface="Montserrat Light" panose="00000400000000000000" pitchFamily="50" charset="0"/>
              </a:rPr>
              <a:t>that participation </a:t>
            </a:r>
            <a:r>
              <a:rPr lang="en-US" sz="2000" dirty="0">
                <a:latin typeface="Montserrat Light" panose="00000400000000000000" pitchFamily="50" charset="0"/>
              </a:rPr>
              <a:t>in the </a:t>
            </a:r>
            <a:r>
              <a:rPr lang="en-US" sz="2000" dirty="0" err="1">
                <a:latin typeface="Montserrat Light" panose="00000400000000000000" pitchFamily="50" charset="0"/>
              </a:rPr>
              <a:t>TigerMeds</a:t>
            </a:r>
            <a:r>
              <a:rPr lang="en-US" sz="2000" dirty="0"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latin typeface="Montserrat Light" panose="00000400000000000000" pitchFamily="50" charset="0"/>
              </a:rPr>
              <a:t>program (AU Employee Pharmacy) </a:t>
            </a:r>
            <a:r>
              <a:rPr lang="en-US" sz="2000" dirty="0">
                <a:latin typeface="Montserrat Light" panose="00000400000000000000" pitchFamily="50" charset="0"/>
              </a:rPr>
              <a:t>will eliminate your co-pay for Tier 1 generic prescriptions, </a:t>
            </a:r>
            <a:r>
              <a:rPr lang="en-US" sz="2000" dirty="0" smtClean="0">
                <a:latin typeface="Montserrat Light" panose="00000400000000000000" pitchFamily="50" charset="0"/>
              </a:rPr>
              <a:t>and will </a:t>
            </a:r>
            <a:r>
              <a:rPr lang="en-US" sz="2000" dirty="0">
                <a:latin typeface="Montserrat Light" panose="00000400000000000000" pitchFamily="50" charset="0"/>
              </a:rPr>
              <a:t>reduce your co-pay </a:t>
            </a:r>
            <a:r>
              <a:rPr lang="en-US" sz="2000" dirty="0" smtClean="0">
                <a:latin typeface="Montserrat Light" panose="00000400000000000000" pitchFamily="50" charset="0"/>
              </a:rPr>
              <a:t>for Tier </a:t>
            </a:r>
            <a:r>
              <a:rPr lang="en-US" sz="2000" dirty="0">
                <a:latin typeface="Montserrat Light" panose="00000400000000000000" pitchFamily="50" charset="0"/>
              </a:rPr>
              <a:t>2 </a:t>
            </a:r>
            <a:r>
              <a:rPr lang="en-US" sz="2000" dirty="0" smtClean="0">
                <a:latin typeface="Montserrat Light" panose="00000400000000000000" pitchFamily="50" charset="0"/>
              </a:rPr>
              <a:t> generic </a:t>
            </a:r>
            <a:r>
              <a:rPr lang="en-US" sz="2000" dirty="0">
                <a:latin typeface="Montserrat Light" panose="00000400000000000000" pitchFamily="50" charset="0"/>
              </a:rPr>
              <a:t>prescriptions</a:t>
            </a:r>
            <a:r>
              <a:rPr lang="en-US" sz="2000" dirty="0" smtClean="0">
                <a:latin typeface="Montserrat Light" panose="00000400000000000000" pitchFamily="50" charset="0"/>
              </a:rPr>
              <a:t>.</a:t>
            </a:r>
          </a:p>
          <a:p>
            <a:endParaRPr lang="en-US" sz="2000" dirty="0">
              <a:latin typeface="Montserrat Light" panose="00000400000000000000" pitchFamily="50" charset="0"/>
            </a:endParaRPr>
          </a:p>
        </p:txBody>
      </p:sp>
      <p:pic>
        <p:nvPicPr>
          <p:cNvPr id="6" name="Picture 5" descr="Read Aloud to a Child Week 2016 - Read To Them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/>
          <a:stretch/>
        </p:blipFill>
        <p:spPr>
          <a:xfrm>
            <a:off x="9144" y="0"/>
            <a:ext cx="12182856" cy="6860754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6574536" y="1748899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ADDITIONAL</a:t>
            </a:r>
          </a:p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INSURANCE</a:t>
            </a:r>
          </a:p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PRODUCTS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32448" y="2495382"/>
            <a:ext cx="5230368" cy="4031873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Group </a:t>
            </a:r>
            <a:r>
              <a:rPr lang="en-US" sz="2000" dirty="0">
                <a:latin typeface="Trebuchet MS" panose="020B0603020202020204" pitchFamily="34" charset="0"/>
              </a:rPr>
              <a:t>Cancer Insurance through Colonial </a:t>
            </a:r>
            <a:r>
              <a:rPr lang="en-US" sz="2000" dirty="0" smtClean="0">
                <a:latin typeface="Trebuchet MS" panose="020B0603020202020204" pitchFamily="34" charset="0"/>
              </a:rPr>
              <a:t>Life, with Guaranteed Issue</a:t>
            </a:r>
          </a:p>
          <a:p>
            <a:pPr marL="91440" indent="182880"/>
            <a:endParaRPr lang="en-US" sz="800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Group Critical Illness Insurance through Colonial </a:t>
            </a:r>
            <a:r>
              <a:rPr lang="en-US" sz="2000" dirty="0" smtClean="0">
                <a:latin typeface="Trebuchet MS" panose="020B0603020202020204" pitchFamily="34" charset="0"/>
              </a:rPr>
              <a:t>Life, with Guaranteed Issue</a:t>
            </a:r>
          </a:p>
          <a:p>
            <a:pPr marL="91440" indent="182880"/>
            <a:endParaRPr lang="en-US" sz="800" dirty="0" smtClean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Whole </a:t>
            </a:r>
            <a:r>
              <a:rPr lang="en-US" sz="2000" dirty="0">
                <a:latin typeface="Trebuchet MS" panose="020B0603020202020204" pitchFamily="34" charset="0"/>
              </a:rPr>
              <a:t>Life Insurance through Colonial </a:t>
            </a:r>
            <a:r>
              <a:rPr lang="en-US" sz="2000" dirty="0" smtClean="0">
                <a:latin typeface="Trebuchet MS" panose="020B0603020202020204" pitchFamily="34" charset="0"/>
              </a:rPr>
              <a:t>Life, with Guaranteed Issue</a:t>
            </a:r>
          </a:p>
          <a:p>
            <a:pPr marL="91440" indent="182880"/>
            <a:endParaRPr lang="en-US" sz="800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Term Life Insurance through The </a:t>
            </a:r>
            <a:r>
              <a:rPr lang="en-US" sz="2000" dirty="0" smtClean="0">
                <a:latin typeface="Trebuchet MS" panose="020B0603020202020204" pitchFamily="34" charset="0"/>
              </a:rPr>
              <a:t>Standard</a:t>
            </a:r>
          </a:p>
          <a:p>
            <a:pPr marL="91440" indent="182880"/>
            <a:endParaRPr lang="en-US" sz="800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Long-Term Disability Insurance through </a:t>
            </a:r>
            <a:r>
              <a:rPr lang="en-US" sz="2000" dirty="0" smtClean="0">
                <a:latin typeface="Trebuchet MS" panose="020B0603020202020204" pitchFamily="34" charset="0"/>
              </a:rPr>
              <a:t>The Standard</a:t>
            </a:r>
            <a:endParaRPr lang="en-US" sz="2000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DENTAL 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536" y="237744"/>
            <a:ext cx="5001768" cy="40318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indent="320040"/>
            <a:r>
              <a:rPr lang="en-US" sz="2800" b="1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GOOD NEWS!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2019</a:t>
            </a:r>
            <a:r>
              <a:rPr lang="en-US" sz="2000" b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  Blue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is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available online</a:t>
            </a:r>
            <a:endParaRPr lang="en-US" sz="2000" b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876032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FLEXIBLE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SPENDING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ACCOUNT 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(FSA)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6312" y="438912"/>
            <a:ext cx="5288280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/>
            <a:endParaRPr lang="en-US" sz="2800" b="1" dirty="0">
              <a:latin typeface="Montserrat SemiBold" panose="00000700000000000000" pitchFamily="50" charset="0"/>
            </a:endParaRPr>
          </a:p>
          <a:p>
            <a:pPr marL="457200"/>
            <a:r>
              <a:rPr lang="en-US" sz="2800" b="1" dirty="0" smtClean="0">
                <a:latin typeface="Montserrat SemiBold" panose="00000700000000000000" pitchFamily="50" charset="0"/>
              </a:rPr>
              <a:t>2020 COSTS</a:t>
            </a:r>
            <a:endParaRPr lang="en-US" sz="28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In </a:t>
            </a:r>
            <a:r>
              <a:rPr lang="en-US" sz="2000" dirty="0">
                <a:latin typeface="Montserrat Light" panose="00000400000000000000" pitchFamily="50" charset="0"/>
              </a:rPr>
              <a:t>2020, prescription drug co-payment tiers will increase by $5 </a:t>
            </a:r>
            <a:r>
              <a:rPr lang="en-US" sz="2000" dirty="0" smtClean="0">
                <a:latin typeface="Montserrat Light" panose="00000400000000000000" pitchFamily="50" charset="0"/>
              </a:rPr>
              <a:t>  per </a:t>
            </a:r>
            <a:r>
              <a:rPr lang="en-US" sz="2000" dirty="0">
                <a:latin typeface="Montserrat Light" panose="00000400000000000000" pitchFamily="50" charset="0"/>
              </a:rPr>
              <a:t>tier. </a:t>
            </a:r>
            <a:endParaRPr lang="en-US" sz="20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2000" dirty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Please </a:t>
            </a:r>
            <a:r>
              <a:rPr lang="en-US" sz="2000" dirty="0">
                <a:latin typeface="Montserrat Light" panose="00000400000000000000" pitchFamily="50" charset="0"/>
              </a:rPr>
              <a:t>remember </a:t>
            </a:r>
            <a:r>
              <a:rPr lang="en-US" sz="2000" dirty="0" smtClean="0">
                <a:latin typeface="Montserrat Light" panose="00000400000000000000" pitchFamily="50" charset="0"/>
              </a:rPr>
              <a:t>that participation </a:t>
            </a:r>
            <a:r>
              <a:rPr lang="en-US" sz="2000" dirty="0">
                <a:latin typeface="Montserrat Light" panose="00000400000000000000" pitchFamily="50" charset="0"/>
              </a:rPr>
              <a:t>in the </a:t>
            </a:r>
            <a:r>
              <a:rPr lang="en-US" sz="2000" dirty="0" err="1">
                <a:latin typeface="Montserrat Light" panose="00000400000000000000" pitchFamily="50" charset="0"/>
              </a:rPr>
              <a:t>TigerMeds</a:t>
            </a:r>
            <a:r>
              <a:rPr lang="en-US" sz="2000" dirty="0"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latin typeface="Montserrat Light" panose="00000400000000000000" pitchFamily="50" charset="0"/>
              </a:rPr>
              <a:t>program (AU Employee Pharmacy) </a:t>
            </a:r>
            <a:r>
              <a:rPr lang="en-US" sz="2000" dirty="0">
                <a:latin typeface="Montserrat Light" panose="00000400000000000000" pitchFamily="50" charset="0"/>
              </a:rPr>
              <a:t>will eliminate your co-pay for Tier 1 generic prescriptions, </a:t>
            </a:r>
            <a:r>
              <a:rPr lang="en-US" sz="2000" dirty="0" smtClean="0">
                <a:latin typeface="Montserrat Light" panose="00000400000000000000" pitchFamily="50" charset="0"/>
              </a:rPr>
              <a:t>and will </a:t>
            </a:r>
            <a:r>
              <a:rPr lang="en-US" sz="2000" dirty="0">
                <a:latin typeface="Montserrat Light" panose="00000400000000000000" pitchFamily="50" charset="0"/>
              </a:rPr>
              <a:t>reduce your co-pay </a:t>
            </a:r>
            <a:r>
              <a:rPr lang="en-US" sz="2000" dirty="0" smtClean="0">
                <a:latin typeface="Montserrat Light" panose="00000400000000000000" pitchFamily="50" charset="0"/>
              </a:rPr>
              <a:t>for Tier </a:t>
            </a:r>
            <a:r>
              <a:rPr lang="en-US" sz="2000" dirty="0">
                <a:latin typeface="Montserrat Light" panose="00000400000000000000" pitchFamily="50" charset="0"/>
              </a:rPr>
              <a:t>2 </a:t>
            </a:r>
            <a:r>
              <a:rPr lang="en-US" sz="2000" dirty="0" smtClean="0">
                <a:latin typeface="Montserrat Light" panose="00000400000000000000" pitchFamily="50" charset="0"/>
              </a:rPr>
              <a:t> generic </a:t>
            </a:r>
            <a:r>
              <a:rPr lang="en-US" sz="2000" dirty="0">
                <a:latin typeface="Montserrat Light" panose="00000400000000000000" pitchFamily="50" charset="0"/>
              </a:rPr>
              <a:t>prescriptions</a:t>
            </a:r>
            <a:r>
              <a:rPr lang="en-US" sz="2000" dirty="0" smtClean="0">
                <a:latin typeface="Montserrat Light" panose="00000400000000000000" pitchFamily="50" charset="0"/>
              </a:rPr>
              <a:t>.</a:t>
            </a:r>
          </a:p>
          <a:p>
            <a:endParaRPr lang="en-US" sz="2000" dirty="0">
              <a:latin typeface="Montserrat Light" panose="00000400000000000000" pitchFamily="50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510528" y="1467357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ADDITIONAL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INSURANCE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PRODUCTS</a:t>
            </a:r>
          </a:p>
        </p:txBody>
      </p:sp>
      <p:pic>
        <p:nvPicPr>
          <p:cNvPr id="12" name="Picture 11" descr="5 Things To Do When Approaching Retirement ...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10390" y="438912"/>
            <a:ext cx="4989576" cy="4401205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RETIREMENT SYSTEMS OF ALABAMA (RSA)</a:t>
            </a:r>
          </a:p>
          <a:p>
            <a:pPr marL="228600"/>
            <a:endParaRPr lang="en-US" sz="800" b="1" dirty="0" smtClean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Defined Benefit Plan</a:t>
            </a:r>
          </a:p>
          <a:p>
            <a:pPr marL="91440" lvl="1" indent="182880"/>
            <a:r>
              <a:rPr lang="en-US" sz="800" dirty="0" smtClean="0">
                <a:latin typeface="Trebuchet MS" panose="020B0603020202020204" pitchFamily="34" charset="0"/>
              </a:rPr>
              <a:t> </a:t>
            </a:r>
            <a:endParaRPr lang="en-US" sz="800" dirty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Required for all eligible employees appointed 50% or more </a:t>
            </a:r>
            <a:r>
              <a:rPr lang="en-US" sz="2000" dirty="0" smtClean="0">
                <a:latin typeface="Trebuchet MS" panose="020B0603020202020204" pitchFamily="34" charset="0"/>
              </a:rPr>
              <a:t>time</a:t>
            </a:r>
          </a:p>
          <a:p>
            <a:pPr marL="91440" lvl="1" indent="182880"/>
            <a:endParaRPr lang="en-US" sz="800" dirty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b="1" dirty="0">
                <a:latin typeface="Trebuchet MS" panose="020B0603020202020204" pitchFamily="34" charset="0"/>
              </a:rPr>
              <a:t>Tier 1</a:t>
            </a:r>
            <a:r>
              <a:rPr lang="en-US" sz="2000" dirty="0">
                <a:latin typeface="Trebuchet MS" panose="020B0603020202020204" pitchFamily="34" charset="0"/>
              </a:rPr>
              <a:t> (prior to </a:t>
            </a:r>
            <a:r>
              <a:rPr lang="en-US" sz="2000" dirty="0" smtClean="0">
                <a:latin typeface="Trebuchet MS" panose="020B0603020202020204" pitchFamily="34" charset="0"/>
              </a:rPr>
              <a:t>Jan. </a:t>
            </a:r>
            <a:r>
              <a:rPr lang="en-US" sz="2000" dirty="0">
                <a:latin typeface="Trebuchet MS" panose="020B0603020202020204" pitchFamily="34" charset="0"/>
              </a:rPr>
              <a:t>1, 2013) - </a:t>
            </a:r>
            <a:r>
              <a:rPr lang="en-US" sz="2000" dirty="0" smtClean="0">
                <a:latin typeface="Trebuchet MS" panose="020B0603020202020204" pitchFamily="34" charset="0"/>
              </a:rPr>
              <a:t>7.5</a:t>
            </a:r>
            <a:r>
              <a:rPr lang="en-US" sz="2000" dirty="0">
                <a:latin typeface="Trebuchet MS" panose="020B0603020202020204" pitchFamily="34" charset="0"/>
              </a:rPr>
              <a:t>% </a:t>
            </a:r>
            <a:r>
              <a:rPr lang="en-US" sz="2000" dirty="0" smtClean="0">
                <a:latin typeface="Trebuchet MS" panose="020B0603020202020204" pitchFamily="34" charset="0"/>
              </a:rPr>
              <a:t>contribution</a:t>
            </a:r>
          </a:p>
          <a:p>
            <a:pPr marL="91440" lvl="1" indent="182880"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b="1" dirty="0">
                <a:latin typeface="Trebuchet MS" panose="020B0603020202020204" pitchFamily="34" charset="0"/>
              </a:rPr>
              <a:t>Tier 2</a:t>
            </a:r>
            <a:r>
              <a:rPr lang="en-US" sz="2000" dirty="0">
                <a:latin typeface="Trebuchet MS" panose="020B0603020202020204" pitchFamily="34" charset="0"/>
              </a:rPr>
              <a:t> (after </a:t>
            </a:r>
            <a:r>
              <a:rPr lang="en-US" sz="2000" dirty="0" smtClean="0">
                <a:latin typeface="Trebuchet MS" panose="020B0603020202020204" pitchFamily="34" charset="0"/>
              </a:rPr>
              <a:t>Jan. </a:t>
            </a:r>
            <a:r>
              <a:rPr lang="en-US" sz="2000" dirty="0">
                <a:latin typeface="Trebuchet MS" panose="020B0603020202020204" pitchFamily="34" charset="0"/>
              </a:rPr>
              <a:t>1, 2013) - 6.0% </a:t>
            </a:r>
            <a:r>
              <a:rPr lang="en-US" sz="2000" dirty="0" smtClean="0">
                <a:latin typeface="Trebuchet MS" panose="020B0603020202020204" pitchFamily="34" charset="0"/>
              </a:rPr>
              <a:t>contribution</a:t>
            </a:r>
          </a:p>
          <a:p>
            <a:pPr marL="91440" lvl="1" indent="182880"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Vested after 10 years of </a:t>
            </a:r>
            <a:r>
              <a:rPr lang="en-US" sz="2000" dirty="0" smtClean="0">
                <a:latin typeface="Trebuchet MS" panose="020B0603020202020204" pitchFamily="34" charset="0"/>
              </a:rPr>
              <a:t>service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25058" y="1025536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AU RETIREMENT PLANS</a:t>
            </a:r>
          </a:p>
        </p:txBody>
      </p:sp>
    </p:spTree>
    <p:extLst>
      <p:ext uri="{BB962C8B-B14F-4D97-AF65-F5344CB8AC3E}">
        <p14:creationId xmlns:p14="http://schemas.microsoft.com/office/powerpoint/2010/main" val="40019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89215" y="3626008"/>
            <a:ext cx="10058400" cy="645899"/>
          </a:xfrm>
        </p:spPr>
        <p:txBody>
          <a:bodyPr>
            <a:normAutofit/>
          </a:bodyPr>
          <a:lstStyle/>
          <a:p>
            <a:r>
              <a:rPr lang="en-US" sz="4000" b="1" spc="0" dirty="0" smtClean="0">
                <a:solidFill>
                  <a:srgbClr val="002060"/>
                </a:solidFill>
                <a:latin typeface="Montserrat ExtraLight" panose="00000300000000000000" pitchFamily="50" charset="0"/>
              </a:rPr>
              <a:t>open enrollment</a:t>
            </a:r>
            <a:endParaRPr lang="en-US" sz="4000" b="1" i="1" spc="0" dirty="0">
              <a:solidFill>
                <a:srgbClr val="002060"/>
              </a:solidFill>
              <a:latin typeface="Montserrat ExtraLight" panose="00000300000000000000" pitchFamily="50" charset="0"/>
            </a:endParaRPr>
          </a:p>
        </p:txBody>
      </p:sp>
      <p:pic>
        <p:nvPicPr>
          <p:cNvPr id="5" name="Picture 4" descr="Auburn University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48" y="542492"/>
            <a:ext cx="1363596" cy="1202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6577" y="1972102"/>
            <a:ext cx="1853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Montserrat Light" panose="00000400000000000000" pitchFamily="50" charset="0"/>
              </a:rPr>
              <a:t>aub.ie/benefits</a:t>
            </a:r>
            <a:endParaRPr lang="en-US" sz="1600" i="1" dirty="0">
              <a:solidFill>
                <a:srgbClr val="002060"/>
              </a:solidFill>
              <a:latin typeface="Montserrat Light" panose="00000400000000000000" pitchFamily="50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989215" y="5100272"/>
            <a:ext cx="10058400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2020 BENEFITS</a:t>
            </a:r>
            <a:endParaRPr lang="en-US" sz="8800" b="1" i="1" spc="0" dirty="0">
              <a:solidFill>
                <a:srgbClr val="002060"/>
              </a:solidFill>
              <a:latin typeface="Montserrat ExtraBold" panose="00000900000000000000" pitchFamily="50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06424" y="4352544"/>
            <a:ext cx="8842248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Método Ogino-Knaus【Eficacia, Uso y Opiniones 2019】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3"/>
          <a:stretch/>
        </p:blipFill>
        <p:spPr>
          <a:xfrm>
            <a:off x="12191" y="-254332"/>
            <a:ext cx="12179809" cy="65911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71016" y="2331856"/>
            <a:ext cx="2167128" cy="217779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rebuchet MS" panose="020B0603020202020204" pitchFamily="34" charset="0"/>
              </a:rPr>
              <a:t>NOV 1</a:t>
            </a:r>
          </a:p>
          <a:p>
            <a:pPr algn="ctr"/>
            <a:r>
              <a:rPr lang="en-US" sz="2800" dirty="0" smtClean="0">
                <a:latin typeface="Trebuchet MS" panose="020B0603020202020204" pitchFamily="34" charset="0"/>
              </a:rPr>
              <a:t>12:01 a.m.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2728" y="4676161"/>
            <a:ext cx="220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Open Enrollment begins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7261706" y="1269771"/>
            <a:ext cx="393969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REMEMBER THESE DATES</a:t>
            </a:r>
          </a:p>
        </p:txBody>
      </p:sp>
    </p:spTree>
    <p:extLst>
      <p:ext uri="{BB962C8B-B14F-4D97-AF65-F5344CB8AC3E}">
        <p14:creationId xmlns:p14="http://schemas.microsoft.com/office/powerpoint/2010/main" val="17895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DENTAL 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536" y="237744"/>
            <a:ext cx="5001768" cy="40318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indent="320040"/>
            <a:r>
              <a:rPr lang="en-US" sz="2800" b="1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GOOD NEWS!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2019</a:t>
            </a:r>
            <a:r>
              <a:rPr lang="en-US" sz="2000" b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  Blue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is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available online</a:t>
            </a:r>
            <a:endParaRPr lang="en-US" sz="2000" b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876032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FLEXIBLE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SPENDING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ACCOUNT 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(FSA)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6312" y="438912"/>
            <a:ext cx="5288280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/>
            <a:endParaRPr lang="en-US" sz="2800" b="1" dirty="0">
              <a:latin typeface="Montserrat SemiBold" panose="00000700000000000000" pitchFamily="50" charset="0"/>
            </a:endParaRPr>
          </a:p>
          <a:p>
            <a:pPr marL="457200"/>
            <a:r>
              <a:rPr lang="en-US" sz="2800" b="1" dirty="0" smtClean="0">
                <a:latin typeface="Montserrat SemiBold" panose="00000700000000000000" pitchFamily="50" charset="0"/>
              </a:rPr>
              <a:t>2020 COSTS</a:t>
            </a:r>
            <a:endParaRPr lang="en-US" sz="28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In </a:t>
            </a:r>
            <a:r>
              <a:rPr lang="en-US" sz="2000" dirty="0">
                <a:latin typeface="Montserrat Light" panose="00000400000000000000" pitchFamily="50" charset="0"/>
              </a:rPr>
              <a:t>2020, prescription drug co-payment tiers will increase by $5 </a:t>
            </a:r>
            <a:r>
              <a:rPr lang="en-US" sz="2000" dirty="0" smtClean="0">
                <a:latin typeface="Montserrat Light" panose="00000400000000000000" pitchFamily="50" charset="0"/>
              </a:rPr>
              <a:t>  per </a:t>
            </a:r>
            <a:r>
              <a:rPr lang="en-US" sz="2000" dirty="0">
                <a:latin typeface="Montserrat Light" panose="00000400000000000000" pitchFamily="50" charset="0"/>
              </a:rPr>
              <a:t>tier. </a:t>
            </a:r>
            <a:endParaRPr lang="en-US" sz="20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2000" dirty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Please </a:t>
            </a:r>
            <a:r>
              <a:rPr lang="en-US" sz="2000" dirty="0">
                <a:latin typeface="Montserrat Light" panose="00000400000000000000" pitchFamily="50" charset="0"/>
              </a:rPr>
              <a:t>remember </a:t>
            </a:r>
            <a:r>
              <a:rPr lang="en-US" sz="2000" dirty="0" smtClean="0">
                <a:latin typeface="Montserrat Light" panose="00000400000000000000" pitchFamily="50" charset="0"/>
              </a:rPr>
              <a:t>that participation </a:t>
            </a:r>
            <a:r>
              <a:rPr lang="en-US" sz="2000" dirty="0">
                <a:latin typeface="Montserrat Light" panose="00000400000000000000" pitchFamily="50" charset="0"/>
              </a:rPr>
              <a:t>in the </a:t>
            </a:r>
            <a:r>
              <a:rPr lang="en-US" sz="2000" dirty="0" err="1">
                <a:latin typeface="Montserrat Light" panose="00000400000000000000" pitchFamily="50" charset="0"/>
              </a:rPr>
              <a:t>TigerMeds</a:t>
            </a:r>
            <a:r>
              <a:rPr lang="en-US" sz="2000" dirty="0"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latin typeface="Montserrat Light" panose="00000400000000000000" pitchFamily="50" charset="0"/>
              </a:rPr>
              <a:t>program (AU Employee Pharmacy) </a:t>
            </a:r>
            <a:r>
              <a:rPr lang="en-US" sz="2000" dirty="0">
                <a:latin typeface="Montserrat Light" panose="00000400000000000000" pitchFamily="50" charset="0"/>
              </a:rPr>
              <a:t>will eliminate your co-pay for Tier 1 generic prescriptions, </a:t>
            </a:r>
            <a:r>
              <a:rPr lang="en-US" sz="2000" dirty="0" smtClean="0">
                <a:latin typeface="Montserrat Light" panose="00000400000000000000" pitchFamily="50" charset="0"/>
              </a:rPr>
              <a:t>and will </a:t>
            </a:r>
            <a:r>
              <a:rPr lang="en-US" sz="2000" dirty="0">
                <a:latin typeface="Montserrat Light" panose="00000400000000000000" pitchFamily="50" charset="0"/>
              </a:rPr>
              <a:t>reduce your co-pay </a:t>
            </a:r>
            <a:r>
              <a:rPr lang="en-US" sz="2000" dirty="0" smtClean="0">
                <a:latin typeface="Montserrat Light" panose="00000400000000000000" pitchFamily="50" charset="0"/>
              </a:rPr>
              <a:t>for Tier </a:t>
            </a:r>
            <a:r>
              <a:rPr lang="en-US" sz="2000" dirty="0">
                <a:latin typeface="Montserrat Light" panose="00000400000000000000" pitchFamily="50" charset="0"/>
              </a:rPr>
              <a:t>2 </a:t>
            </a:r>
            <a:r>
              <a:rPr lang="en-US" sz="2000" dirty="0" smtClean="0">
                <a:latin typeface="Montserrat Light" panose="00000400000000000000" pitchFamily="50" charset="0"/>
              </a:rPr>
              <a:t> generic </a:t>
            </a:r>
            <a:r>
              <a:rPr lang="en-US" sz="2000" dirty="0">
                <a:latin typeface="Montserrat Light" panose="00000400000000000000" pitchFamily="50" charset="0"/>
              </a:rPr>
              <a:t>prescriptions</a:t>
            </a:r>
            <a:r>
              <a:rPr lang="en-US" sz="2000" dirty="0" smtClean="0">
                <a:latin typeface="Montserrat Light" panose="00000400000000000000" pitchFamily="50" charset="0"/>
              </a:rPr>
              <a:t>.</a:t>
            </a:r>
          </a:p>
          <a:p>
            <a:endParaRPr lang="en-US" sz="2000" dirty="0">
              <a:latin typeface="Montserrat Light" panose="00000400000000000000" pitchFamily="50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510528" y="1467357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ADDITIONAL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INSURANCE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PRODUCTS</a:t>
            </a:r>
          </a:p>
        </p:txBody>
      </p:sp>
      <p:pic>
        <p:nvPicPr>
          <p:cNvPr id="12" name="Picture 11" descr="5 Things To Do When Approaching Retirement ...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10390" y="438912"/>
            <a:ext cx="4989576" cy="4893647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403(b) TAX-DEFERRED ANNUITY PLAN</a:t>
            </a:r>
          </a:p>
          <a:p>
            <a:pPr marL="228600"/>
            <a:endParaRPr lang="en-US" sz="800" b="1" dirty="0" smtClean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 Vendors </a:t>
            </a:r>
            <a:r>
              <a:rPr lang="en-US" sz="2000" dirty="0">
                <a:latin typeface="Trebuchet MS" panose="020B0603020202020204" pitchFamily="34" charset="0"/>
              </a:rPr>
              <a:t>include: Fidelity, Lincoln Financial Group, </a:t>
            </a:r>
            <a:r>
              <a:rPr lang="en-US" sz="2000" dirty="0" smtClean="0">
                <a:latin typeface="Trebuchet MS" panose="020B0603020202020204" pitchFamily="34" charset="0"/>
              </a:rPr>
              <a:t>TIAA and VALIC</a:t>
            </a:r>
          </a:p>
          <a:p>
            <a:pPr marL="91440" lvl="1" indent="182880"/>
            <a:endParaRPr lang="en-US" sz="800" dirty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Match for full-time benefit eligible employees up to 5% of compensation, limited to $1,650 per calendar </a:t>
            </a:r>
            <a:r>
              <a:rPr lang="en-US" sz="2000" dirty="0" smtClean="0">
                <a:latin typeface="Trebuchet MS" panose="020B0603020202020204" pitchFamily="34" charset="0"/>
              </a:rPr>
              <a:t>year</a:t>
            </a:r>
          </a:p>
          <a:p>
            <a:pPr marL="91440" lvl="1" indent="182880"/>
            <a:endParaRPr lang="en-US" sz="800" dirty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Vested after 5 years of </a:t>
            </a:r>
            <a:r>
              <a:rPr lang="en-US" sz="2000" dirty="0" smtClean="0">
                <a:latin typeface="Trebuchet MS" panose="020B0603020202020204" pitchFamily="34" charset="0"/>
              </a:rPr>
              <a:t>eligible full-time service</a:t>
            </a:r>
          </a:p>
          <a:p>
            <a:pPr marL="91440" lvl="1" indent="182880"/>
            <a:endParaRPr lang="en-US" sz="800" dirty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IRS contributions limit for </a:t>
            </a:r>
            <a:r>
              <a:rPr lang="en-US" sz="2000" dirty="0" smtClean="0">
                <a:latin typeface="Trebuchet MS" panose="020B0603020202020204" pitchFamily="34" charset="0"/>
              </a:rPr>
              <a:t>2020: 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91440" lvl="3" indent="182880"/>
            <a:r>
              <a:rPr lang="en-US" sz="2000" dirty="0" smtClean="0">
                <a:latin typeface="Trebuchet MS" panose="020B0603020202020204" pitchFamily="34" charset="0"/>
              </a:rPr>
              <a:t>	Under </a:t>
            </a:r>
            <a:r>
              <a:rPr lang="en-US" sz="2000" dirty="0">
                <a:latin typeface="Trebuchet MS" panose="020B0603020202020204" pitchFamily="34" charset="0"/>
              </a:rPr>
              <a:t>age 50 - $</a:t>
            </a:r>
            <a:r>
              <a:rPr lang="en-US" sz="2000" dirty="0" smtClean="0">
                <a:latin typeface="Trebuchet MS" panose="020B0603020202020204" pitchFamily="34" charset="0"/>
              </a:rPr>
              <a:t>19,500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91440" lvl="3" indent="182880"/>
            <a:r>
              <a:rPr lang="en-US" sz="2000" dirty="0" smtClean="0">
                <a:latin typeface="Trebuchet MS" panose="020B0603020202020204" pitchFamily="34" charset="0"/>
              </a:rPr>
              <a:t>	Over </a:t>
            </a:r>
            <a:r>
              <a:rPr lang="en-US" sz="2000" dirty="0">
                <a:latin typeface="Trebuchet MS" panose="020B0603020202020204" pitchFamily="34" charset="0"/>
              </a:rPr>
              <a:t>age 50 - $</a:t>
            </a:r>
            <a:r>
              <a:rPr lang="en-US" sz="2000" dirty="0" smtClean="0">
                <a:latin typeface="Trebuchet MS" panose="020B0603020202020204" pitchFamily="34" charset="0"/>
              </a:rPr>
              <a:t>26,000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25058" y="1025536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AU RETIREMENT PLANS</a:t>
            </a:r>
          </a:p>
        </p:txBody>
      </p:sp>
    </p:spTree>
    <p:extLst>
      <p:ext uri="{BB962C8B-B14F-4D97-AF65-F5344CB8AC3E}">
        <p14:creationId xmlns:p14="http://schemas.microsoft.com/office/powerpoint/2010/main" val="290991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DENTAL 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536" y="237744"/>
            <a:ext cx="5001768" cy="40318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indent="320040"/>
            <a:r>
              <a:rPr lang="en-US" sz="2800" b="1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GOOD NEWS!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2019</a:t>
            </a:r>
            <a:r>
              <a:rPr lang="en-US" sz="2000" b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  Blue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is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available online</a:t>
            </a:r>
            <a:endParaRPr lang="en-US" sz="2000" b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876032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FLEXIBLE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SPENDING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ACCOUNT 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(FSA)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6312" y="438912"/>
            <a:ext cx="5288280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/>
            <a:endParaRPr lang="en-US" sz="2800" b="1" dirty="0">
              <a:latin typeface="Montserrat SemiBold" panose="00000700000000000000" pitchFamily="50" charset="0"/>
            </a:endParaRPr>
          </a:p>
          <a:p>
            <a:pPr marL="457200"/>
            <a:r>
              <a:rPr lang="en-US" sz="2800" b="1" dirty="0" smtClean="0">
                <a:latin typeface="Montserrat SemiBold" panose="00000700000000000000" pitchFamily="50" charset="0"/>
              </a:rPr>
              <a:t>2020 COSTS</a:t>
            </a:r>
            <a:endParaRPr lang="en-US" sz="28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In </a:t>
            </a:r>
            <a:r>
              <a:rPr lang="en-US" sz="2000" dirty="0">
                <a:latin typeface="Montserrat Light" panose="00000400000000000000" pitchFamily="50" charset="0"/>
              </a:rPr>
              <a:t>2020, prescription drug co-payment tiers will increase by $5 </a:t>
            </a:r>
            <a:r>
              <a:rPr lang="en-US" sz="2000" dirty="0" smtClean="0">
                <a:latin typeface="Montserrat Light" panose="00000400000000000000" pitchFamily="50" charset="0"/>
              </a:rPr>
              <a:t>  per </a:t>
            </a:r>
            <a:r>
              <a:rPr lang="en-US" sz="2000" dirty="0">
                <a:latin typeface="Montserrat Light" panose="00000400000000000000" pitchFamily="50" charset="0"/>
              </a:rPr>
              <a:t>tier. </a:t>
            </a:r>
            <a:endParaRPr lang="en-US" sz="20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2000" dirty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Please </a:t>
            </a:r>
            <a:r>
              <a:rPr lang="en-US" sz="2000" dirty="0">
                <a:latin typeface="Montserrat Light" panose="00000400000000000000" pitchFamily="50" charset="0"/>
              </a:rPr>
              <a:t>remember </a:t>
            </a:r>
            <a:r>
              <a:rPr lang="en-US" sz="2000" dirty="0" smtClean="0">
                <a:latin typeface="Montserrat Light" panose="00000400000000000000" pitchFamily="50" charset="0"/>
              </a:rPr>
              <a:t>that participation </a:t>
            </a:r>
            <a:r>
              <a:rPr lang="en-US" sz="2000" dirty="0">
                <a:latin typeface="Montserrat Light" panose="00000400000000000000" pitchFamily="50" charset="0"/>
              </a:rPr>
              <a:t>in the </a:t>
            </a:r>
            <a:r>
              <a:rPr lang="en-US" sz="2000" dirty="0" err="1">
                <a:latin typeface="Montserrat Light" panose="00000400000000000000" pitchFamily="50" charset="0"/>
              </a:rPr>
              <a:t>TigerMeds</a:t>
            </a:r>
            <a:r>
              <a:rPr lang="en-US" sz="2000" dirty="0"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latin typeface="Montserrat Light" panose="00000400000000000000" pitchFamily="50" charset="0"/>
              </a:rPr>
              <a:t>program (AU Employee Pharmacy) </a:t>
            </a:r>
            <a:r>
              <a:rPr lang="en-US" sz="2000" dirty="0">
                <a:latin typeface="Montserrat Light" panose="00000400000000000000" pitchFamily="50" charset="0"/>
              </a:rPr>
              <a:t>will eliminate your co-pay for Tier 1 generic prescriptions, </a:t>
            </a:r>
            <a:r>
              <a:rPr lang="en-US" sz="2000" dirty="0" smtClean="0">
                <a:latin typeface="Montserrat Light" panose="00000400000000000000" pitchFamily="50" charset="0"/>
              </a:rPr>
              <a:t>and will </a:t>
            </a:r>
            <a:r>
              <a:rPr lang="en-US" sz="2000" dirty="0">
                <a:latin typeface="Montserrat Light" panose="00000400000000000000" pitchFamily="50" charset="0"/>
              </a:rPr>
              <a:t>reduce your co-pay </a:t>
            </a:r>
            <a:r>
              <a:rPr lang="en-US" sz="2000" dirty="0" smtClean="0">
                <a:latin typeface="Montserrat Light" panose="00000400000000000000" pitchFamily="50" charset="0"/>
              </a:rPr>
              <a:t>for Tier </a:t>
            </a:r>
            <a:r>
              <a:rPr lang="en-US" sz="2000" dirty="0">
                <a:latin typeface="Montserrat Light" panose="00000400000000000000" pitchFamily="50" charset="0"/>
              </a:rPr>
              <a:t>2 </a:t>
            </a:r>
            <a:r>
              <a:rPr lang="en-US" sz="2000" dirty="0" smtClean="0">
                <a:latin typeface="Montserrat Light" panose="00000400000000000000" pitchFamily="50" charset="0"/>
              </a:rPr>
              <a:t> generic </a:t>
            </a:r>
            <a:r>
              <a:rPr lang="en-US" sz="2000" dirty="0">
                <a:latin typeface="Montserrat Light" panose="00000400000000000000" pitchFamily="50" charset="0"/>
              </a:rPr>
              <a:t>prescriptions</a:t>
            </a:r>
            <a:r>
              <a:rPr lang="en-US" sz="2000" dirty="0" smtClean="0">
                <a:latin typeface="Montserrat Light" panose="00000400000000000000" pitchFamily="50" charset="0"/>
              </a:rPr>
              <a:t>.</a:t>
            </a:r>
          </a:p>
          <a:p>
            <a:endParaRPr lang="en-US" sz="2000" dirty="0">
              <a:latin typeface="Montserrat Light" panose="00000400000000000000" pitchFamily="50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510528" y="1467357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ADDITIONAL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INSURANCE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PRODUCTS</a:t>
            </a:r>
          </a:p>
        </p:txBody>
      </p:sp>
      <p:pic>
        <p:nvPicPr>
          <p:cNvPr id="12" name="Picture 11" descr="5 Things To Do When Approaching Retirement ...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10390" y="438912"/>
            <a:ext cx="4989576" cy="353943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457(b) DEFERRED COMPENSATION PLAN</a:t>
            </a:r>
          </a:p>
          <a:p>
            <a:pPr marL="228600"/>
            <a:endParaRPr lang="en-US" sz="800" b="1" dirty="0" smtClean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Vendors include: Fidelity, </a:t>
            </a:r>
            <a:r>
              <a:rPr lang="en-US" sz="2000" dirty="0" smtClean="0">
                <a:latin typeface="Trebuchet MS" panose="020B0603020202020204" pitchFamily="34" charset="0"/>
              </a:rPr>
              <a:t>TIAA, VALIC, and </a:t>
            </a:r>
            <a:r>
              <a:rPr lang="en-US" sz="2000" dirty="0">
                <a:latin typeface="Trebuchet MS" panose="020B0603020202020204" pitchFamily="34" charset="0"/>
              </a:rPr>
              <a:t>RSA Plan </a:t>
            </a:r>
            <a:r>
              <a:rPr lang="en-US" sz="2000" dirty="0" smtClean="0">
                <a:latin typeface="Trebuchet MS" panose="020B0603020202020204" pitchFamily="34" charset="0"/>
              </a:rPr>
              <a:t>RSA-1</a:t>
            </a:r>
          </a:p>
          <a:p>
            <a:pPr marL="91440" lvl="1" indent="182880"/>
            <a:endParaRPr lang="en-US" sz="800" dirty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No employer </a:t>
            </a:r>
            <a:r>
              <a:rPr lang="en-US" sz="2000" dirty="0" smtClean="0">
                <a:latin typeface="Trebuchet MS" panose="020B0603020202020204" pitchFamily="34" charset="0"/>
              </a:rPr>
              <a:t>match</a:t>
            </a:r>
          </a:p>
          <a:p>
            <a:pPr marL="91440" lvl="1" indent="182880"/>
            <a:endParaRPr lang="en-US" sz="800" dirty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IRS Contribution maximum for </a:t>
            </a:r>
            <a:r>
              <a:rPr lang="en-US" sz="2000" dirty="0" smtClean="0">
                <a:latin typeface="Trebuchet MS" panose="020B0603020202020204" pitchFamily="34" charset="0"/>
              </a:rPr>
              <a:t>2020: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91440" lvl="3" indent="182880"/>
            <a:r>
              <a:rPr lang="en-US" sz="2000" dirty="0" smtClean="0">
                <a:latin typeface="Trebuchet MS" panose="020B0603020202020204" pitchFamily="34" charset="0"/>
              </a:rPr>
              <a:t>	Under </a:t>
            </a:r>
            <a:r>
              <a:rPr lang="en-US" sz="2000" dirty="0">
                <a:latin typeface="Trebuchet MS" panose="020B0603020202020204" pitchFamily="34" charset="0"/>
              </a:rPr>
              <a:t>age 50 - $</a:t>
            </a:r>
            <a:r>
              <a:rPr lang="en-US" sz="2000" dirty="0" smtClean="0">
                <a:latin typeface="Trebuchet MS" panose="020B0603020202020204" pitchFamily="34" charset="0"/>
              </a:rPr>
              <a:t>19,500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91440" lvl="3" indent="182880"/>
            <a:r>
              <a:rPr lang="en-US" sz="2000" dirty="0" smtClean="0">
                <a:latin typeface="Trebuchet MS" panose="020B0603020202020204" pitchFamily="34" charset="0"/>
              </a:rPr>
              <a:t>	Over </a:t>
            </a:r>
            <a:r>
              <a:rPr lang="en-US" sz="2000" dirty="0">
                <a:latin typeface="Trebuchet MS" panose="020B0603020202020204" pitchFamily="34" charset="0"/>
              </a:rPr>
              <a:t>age 50 - $</a:t>
            </a:r>
            <a:r>
              <a:rPr lang="en-US" sz="2000" dirty="0" smtClean="0">
                <a:latin typeface="Trebuchet MS" panose="020B0603020202020204" pitchFamily="34" charset="0"/>
              </a:rPr>
              <a:t>26,000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625058" y="1025536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AU RETIREMENT PLANS</a:t>
            </a:r>
          </a:p>
        </p:txBody>
      </p:sp>
    </p:spTree>
    <p:extLst>
      <p:ext uri="{BB962C8B-B14F-4D97-AF65-F5344CB8AC3E}">
        <p14:creationId xmlns:p14="http://schemas.microsoft.com/office/powerpoint/2010/main" val="19778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DENTAL 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536" y="237744"/>
            <a:ext cx="5001768" cy="40318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indent="320040"/>
            <a:r>
              <a:rPr lang="en-US" sz="2800" b="1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GOOD NEWS!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2019</a:t>
            </a:r>
            <a:r>
              <a:rPr lang="en-US" sz="2000" b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  Blue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is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available online</a:t>
            </a:r>
            <a:endParaRPr lang="en-US" sz="2000" b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876032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FLEXIBLE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SPENDING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ACCOUNT 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(FSA)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6312" y="438912"/>
            <a:ext cx="5288280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/>
            <a:endParaRPr lang="en-US" sz="2800" b="1" dirty="0">
              <a:latin typeface="Montserrat SemiBold" panose="00000700000000000000" pitchFamily="50" charset="0"/>
            </a:endParaRPr>
          </a:p>
          <a:p>
            <a:pPr marL="457200"/>
            <a:r>
              <a:rPr lang="en-US" sz="2800" b="1" dirty="0" smtClean="0">
                <a:latin typeface="Montserrat SemiBold" panose="00000700000000000000" pitchFamily="50" charset="0"/>
              </a:rPr>
              <a:t>2020 COSTS</a:t>
            </a:r>
            <a:endParaRPr lang="en-US" sz="28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In </a:t>
            </a:r>
            <a:r>
              <a:rPr lang="en-US" sz="2000" dirty="0">
                <a:latin typeface="Montserrat Light" panose="00000400000000000000" pitchFamily="50" charset="0"/>
              </a:rPr>
              <a:t>2020, prescription drug co-payment tiers will increase by $5 </a:t>
            </a:r>
            <a:r>
              <a:rPr lang="en-US" sz="2000" dirty="0" smtClean="0">
                <a:latin typeface="Montserrat Light" panose="00000400000000000000" pitchFamily="50" charset="0"/>
              </a:rPr>
              <a:t>  per </a:t>
            </a:r>
            <a:r>
              <a:rPr lang="en-US" sz="2000" dirty="0">
                <a:latin typeface="Montserrat Light" panose="00000400000000000000" pitchFamily="50" charset="0"/>
              </a:rPr>
              <a:t>tier. </a:t>
            </a:r>
            <a:endParaRPr lang="en-US" sz="20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2000" dirty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Please </a:t>
            </a:r>
            <a:r>
              <a:rPr lang="en-US" sz="2000" dirty="0">
                <a:latin typeface="Montserrat Light" panose="00000400000000000000" pitchFamily="50" charset="0"/>
              </a:rPr>
              <a:t>remember </a:t>
            </a:r>
            <a:r>
              <a:rPr lang="en-US" sz="2000" dirty="0" smtClean="0">
                <a:latin typeface="Montserrat Light" panose="00000400000000000000" pitchFamily="50" charset="0"/>
              </a:rPr>
              <a:t>that participation </a:t>
            </a:r>
            <a:r>
              <a:rPr lang="en-US" sz="2000" dirty="0">
                <a:latin typeface="Montserrat Light" panose="00000400000000000000" pitchFamily="50" charset="0"/>
              </a:rPr>
              <a:t>in the </a:t>
            </a:r>
            <a:r>
              <a:rPr lang="en-US" sz="2000" dirty="0" err="1">
                <a:latin typeface="Montserrat Light" panose="00000400000000000000" pitchFamily="50" charset="0"/>
              </a:rPr>
              <a:t>TigerMeds</a:t>
            </a:r>
            <a:r>
              <a:rPr lang="en-US" sz="2000" dirty="0"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latin typeface="Montserrat Light" panose="00000400000000000000" pitchFamily="50" charset="0"/>
              </a:rPr>
              <a:t>program (AU Employee Pharmacy) </a:t>
            </a:r>
            <a:r>
              <a:rPr lang="en-US" sz="2000" dirty="0">
                <a:latin typeface="Montserrat Light" panose="00000400000000000000" pitchFamily="50" charset="0"/>
              </a:rPr>
              <a:t>will eliminate your co-pay for Tier 1 generic prescriptions, </a:t>
            </a:r>
            <a:r>
              <a:rPr lang="en-US" sz="2000" dirty="0" smtClean="0">
                <a:latin typeface="Montserrat Light" panose="00000400000000000000" pitchFamily="50" charset="0"/>
              </a:rPr>
              <a:t>and will </a:t>
            </a:r>
            <a:r>
              <a:rPr lang="en-US" sz="2000" dirty="0">
                <a:latin typeface="Montserrat Light" panose="00000400000000000000" pitchFamily="50" charset="0"/>
              </a:rPr>
              <a:t>reduce your co-pay </a:t>
            </a:r>
            <a:r>
              <a:rPr lang="en-US" sz="2000" dirty="0" smtClean="0">
                <a:latin typeface="Montserrat Light" panose="00000400000000000000" pitchFamily="50" charset="0"/>
              </a:rPr>
              <a:t>for Tier </a:t>
            </a:r>
            <a:r>
              <a:rPr lang="en-US" sz="2000" dirty="0">
                <a:latin typeface="Montserrat Light" panose="00000400000000000000" pitchFamily="50" charset="0"/>
              </a:rPr>
              <a:t>2 </a:t>
            </a:r>
            <a:r>
              <a:rPr lang="en-US" sz="2000" dirty="0" smtClean="0">
                <a:latin typeface="Montserrat Light" panose="00000400000000000000" pitchFamily="50" charset="0"/>
              </a:rPr>
              <a:t> generic </a:t>
            </a:r>
            <a:r>
              <a:rPr lang="en-US" sz="2000" dirty="0">
                <a:latin typeface="Montserrat Light" panose="00000400000000000000" pitchFamily="50" charset="0"/>
              </a:rPr>
              <a:t>prescriptions</a:t>
            </a:r>
            <a:r>
              <a:rPr lang="en-US" sz="2000" dirty="0" smtClean="0">
                <a:latin typeface="Montserrat Light" panose="00000400000000000000" pitchFamily="50" charset="0"/>
              </a:rPr>
              <a:t>.</a:t>
            </a:r>
          </a:p>
          <a:p>
            <a:endParaRPr lang="en-US" sz="2000" dirty="0">
              <a:latin typeface="Montserrat Light" panose="00000400000000000000" pitchFamily="50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510528" y="1467357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ADDITIONAL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INSURANCE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PRODUCTS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710390" y="438912"/>
            <a:ext cx="4989576" cy="409342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 marL="457200"/>
            <a:endParaRPr lang="en-US" sz="2000" dirty="0" smtClean="0">
              <a:latin typeface="Montserrat Light" panose="00000400000000000000" pitchFamily="50" charset="0"/>
            </a:endParaRPr>
          </a:p>
          <a:p>
            <a:pPr marL="228600"/>
            <a:r>
              <a:rPr lang="en-US" sz="2800" b="1" dirty="0" smtClean="0">
                <a:latin typeface="Montserrat SemiBold" panose="00000700000000000000" pitchFamily="50" charset="0"/>
              </a:rPr>
              <a:t>457(b) DEFERRED COMPENSATION PLAN</a:t>
            </a:r>
          </a:p>
          <a:p>
            <a:pPr marL="228600"/>
            <a:endParaRPr lang="en-US" sz="800" b="1" dirty="0" smtClean="0">
              <a:latin typeface="Montserrat SemiBold" panose="00000700000000000000" pitchFamily="50" charset="0"/>
            </a:endParaRPr>
          </a:p>
          <a:p>
            <a:pPr lvl="1" indent="32004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50" charset="0"/>
              </a:rPr>
              <a:t>Vendors include: Fidelity, TIAA, VALIC, and RSA Plan </a:t>
            </a:r>
            <a:r>
              <a:rPr lang="en-US" sz="2000" dirty="0" smtClean="0">
                <a:latin typeface="Montserrat Light" panose="00000400000000000000" pitchFamily="50" charset="0"/>
              </a:rPr>
              <a:t>RSA-1</a:t>
            </a:r>
          </a:p>
          <a:p>
            <a:pPr lvl="1"/>
            <a:endParaRPr lang="en-US" sz="800" dirty="0">
              <a:latin typeface="Montserrat Light" panose="00000400000000000000" pitchFamily="50" charset="0"/>
            </a:endParaRPr>
          </a:p>
          <a:p>
            <a:pPr lvl="1" indent="32004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50" charset="0"/>
              </a:rPr>
              <a:t>No employer </a:t>
            </a:r>
            <a:r>
              <a:rPr lang="en-US" sz="2000" dirty="0" smtClean="0">
                <a:latin typeface="Montserrat Light" panose="00000400000000000000" pitchFamily="50" charset="0"/>
              </a:rPr>
              <a:t>match</a:t>
            </a:r>
          </a:p>
          <a:p>
            <a:pPr lvl="1"/>
            <a:endParaRPr lang="en-US" sz="800" dirty="0">
              <a:latin typeface="Montserrat Light" panose="00000400000000000000" pitchFamily="50" charset="0"/>
            </a:endParaRPr>
          </a:p>
          <a:p>
            <a:pPr lvl="1" indent="32004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50" charset="0"/>
              </a:rPr>
              <a:t>IRS Contribution maximum for </a:t>
            </a:r>
            <a:r>
              <a:rPr lang="en-US" sz="2000" dirty="0" smtClean="0">
                <a:latin typeface="Montserrat Light" panose="00000400000000000000" pitchFamily="50" charset="0"/>
              </a:rPr>
              <a:t>2019:</a:t>
            </a:r>
            <a:endParaRPr lang="en-US" sz="2000" dirty="0">
              <a:latin typeface="Montserrat Light" panose="00000400000000000000" pitchFamily="50" charset="0"/>
            </a:endParaRPr>
          </a:p>
          <a:p>
            <a:pPr marL="457200" lvl="2" indent="320040"/>
            <a:r>
              <a:rPr lang="en-US" sz="2000" dirty="0">
                <a:latin typeface="Montserrat Light" panose="00000400000000000000" pitchFamily="50" charset="0"/>
              </a:rPr>
              <a:t>Under age 50 - $18,500</a:t>
            </a:r>
          </a:p>
          <a:p>
            <a:pPr marL="457200" lvl="2" indent="320040"/>
            <a:r>
              <a:rPr lang="en-US" sz="2000" dirty="0">
                <a:latin typeface="Montserrat Light" panose="00000400000000000000" pitchFamily="50" charset="0"/>
              </a:rPr>
              <a:t>Over age 50 - $24,500</a:t>
            </a:r>
          </a:p>
          <a:p>
            <a:pPr marL="457200"/>
            <a:endParaRPr lang="en-US" sz="2000" dirty="0">
              <a:latin typeface="Montserrat Light" panose="00000400000000000000" pitchFamily="50" charset="0"/>
            </a:endParaRPr>
          </a:p>
        </p:txBody>
      </p:sp>
      <p:pic>
        <p:nvPicPr>
          <p:cNvPr id="4" name="Picture 3" descr="Forget Me Not Tea Party - Aching Arms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425" cy="6854952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6641592" y="558735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tx2"/>
                </a:solidFill>
                <a:latin typeface="Montserrat ExtraBold" panose="00000900000000000000" pitchFamily="50" charset="0"/>
              </a:rPr>
              <a:t>DON’T FORGET!</a:t>
            </a:r>
          </a:p>
        </p:txBody>
      </p:sp>
      <p:sp>
        <p:nvSpPr>
          <p:cNvPr id="6" name="Rectangle 5"/>
          <p:cNvSpPr/>
          <p:nvPr/>
        </p:nvSpPr>
        <p:spPr>
          <a:xfrm>
            <a:off x="6710390" y="1269771"/>
            <a:ext cx="4491010" cy="5262979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 marL="228600" lvl="1" indent="320040">
              <a:buFont typeface="Arial" panose="020B0604020202020204" pitchFamily="34" charset="0"/>
              <a:buChar char="•"/>
            </a:pPr>
            <a:endParaRPr lang="en-US" sz="2000" dirty="0" smtClean="0">
              <a:latin typeface="Montserrat Light" panose="00000400000000000000" pitchFamily="50" charset="0"/>
            </a:endParaRPr>
          </a:p>
          <a:p>
            <a:pPr marL="228600" lvl="1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The </a:t>
            </a:r>
            <a:r>
              <a:rPr lang="en-US" sz="2000" dirty="0">
                <a:latin typeface="Montserrat Light" panose="00000400000000000000" pitchFamily="50" charset="0"/>
              </a:rPr>
              <a:t>Healthy Tigers discount </a:t>
            </a:r>
            <a:r>
              <a:rPr lang="en-US" sz="2000" dirty="0" smtClean="0">
                <a:latin typeface="Montserrat Light" panose="00000400000000000000" pitchFamily="50" charset="0"/>
              </a:rPr>
              <a:t>is available for eligible </a:t>
            </a:r>
            <a:r>
              <a:rPr lang="en-US" sz="2000" dirty="0">
                <a:latin typeface="Montserrat Light" panose="00000400000000000000" pitchFamily="50" charset="0"/>
              </a:rPr>
              <a:t>employees and their spouses/sponsored adult dependents - up to $600 annually</a:t>
            </a:r>
            <a:r>
              <a:rPr lang="en-US" sz="2000" dirty="0" smtClean="0">
                <a:latin typeface="Montserrat Light" panose="00000400000000000000" pitchFamily="50" charset="0"/>
              </a:rPr>
              <a:t>!</a:t>
            </a:r>
          </a:p>
          <a:p>
            <a:pPr marL="228600" lvl="1" indent="320040">
              <a:buFont typeface="Arial" panose="020B0604020202020204" pitchFamily="34" charset="0"/>
              <a:buChar char="•"/>
            </a:pPr>
            <a:endParaRPr lang="en-US" sz="800" dirty="0">
              <a:latin typeface="Montserrat Light" panose="00000400000000000000" pitchFamily="50" charset="0"/>
            </a:endParaRPr>
          </a:p>
          <a:p>
            <a:pPr marL="228600" lvl="1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Benefit enrollers are available to assist employees. (More info at aub.ie/benefits)</a:t>
            </a:r>
          </a:p>
          <a:p>
            <a:pPr marL="228600" lvl="1" indent="320040">
              <a:buFont typeface="Arial" panose="020B0604020202020204" pitchFamily="34" charset="0"/>
              <a:buChar char="•"/>
            </a:pPr>
            <a:endParaRPr lang="en-US" sz="800" dirty="0">
              <a:latin typeface="Montserrat Light" panose="00000400000000000000" pitchFamily="50" charset="0"/>
            </a:endParaRPr>
          </a:p>
          <a:p>
            <a:pPr marL="228600" lvl="1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Montserrat SemiBold" panose="00000700000000000000" pitchFamily="50" charset="0"/>
              </a:rPr>
              <a:t>Open </a:t>
            </a:r>
            <a:r>
              <a:rPr lang="en-US" sz="2000" dirty="0">
                <a:solidFill>
                  <a:srgbClr val="C00000"/>
                </a:solidFill>
                <a:latin typeface="Montserrat SemiBold" panose="00000700000000000000" pitchFamily="50" charset="0"/>
              </a:rPr>
              <a:t>Enrollment ends at 4:45 p.m. on </a:t>
            </a:r>
            <a:r>
              <a:rPr lang="en-US" sz="2000" dirty="0" smtClean="0">
                <a:solidFill>
                  <a:srgbClr val="C00000"/>
                </a:solidFill>
                <a:latin typeface="Montserrat SemiBold" panose="00000700000000000000" pitchFamily="50" charset="0"/>
              </a:rPr>
              <a:t>Dec. 2, 2019. No applications or changes </a:t>
            </a:r>
            <a:r>
              <a:rPr lang="en-US" sz="2000" dirty="0">
                <a:solidFill>
                  <a:srgbClr val="C00000"/>
                </a:solidFill>
                <a:latin typeface="Montserrat SemiBold" panose="00000700000000000000" pitchFamily="50" charset="0"/>
              </a:rPr>
              <a:t>will be allowed after this time!</a:t>
            </a:r>
          </a:p>
          <a:p>
            <a:pPr marL="228600" lvl="1" indent="320040">
              <a:buFont typeface="Arial" panose="020B0604020202020204" pitchFamily="34" charset="0"/>
              <a:buChar char="•"/>
            </a:pPr>
            <a:endParaRPr lang="en-US" sz="2000" dirty="0" smtClean="0">
              <a:latin typeface="Montserrat Light" panose="00000400000000000000" pitchFamily="50" charset="0"/>
            </a:endParaRPr>
          </a:p>
          <a:p>
            <a:pPr marL="228600" lvl="1" indent="320040">
              <a:buFont typeface="Arial" panose="020B0604020202020204" pitchFamily="34" charset="0"/>
              <a:buChar char="•"/>
            </a:pPr>
            <a:endParaRPr lang="en-US" sz="2000" dirty="0">
              <a:latin typeface="Montserrat Light" panose="00000400000000000000" pitchFamily="50" charset="0"/>
            </a:endParaRPr>
          </a:p>
          <a:p>
            <a:pPr marL="228600" lvl="1" indent="320040">
              <a:buFont typeface="Arial" panose="020B0604020202020204" pitchFamily="34" charset="0"/>
              <a:buChar char="•"/>
            </a:pPr>
            <a:endParaRPr lang="en-US" sz="2000" dirty="0">
              <a:latin typeface="Montserrat Light" panose="000004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10137" r="149" b="9996"/>
          <a:stretch/>
        </p:blipFill>
        <p:spPr>
          <a:xfrm>
            <a:off x="-32231" y="0"/>
            <a:ext cx="12261886" cy="6867144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6510528" y="1269771"/>
            <a:ext cx="393969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AU BENEFITS FAIR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4939" y="558735"/>
            <a:ext cx="5288280" cy="5078313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SAVE THE DATE!</a:t>
            </a:r>
          </a:p>
          <a:p>
            <a:pPr marL="228600"/>
            <a:endParaRPr lang="en-US" sz="800" b="1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This year’s Benefits Fair will be held on Thursday, Nov. 14, from 7 a.m. until 5 p.m. at Beard-Eaves-Memorial Coliseum.</a:t>
            </a:r>
          </a:p>
          <a:p>
            <a:pPr marL="91440" indent="182880"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There </a:t>
            </a:r>
            <a:r>
              <a:rPr lang="en-US" sz="2000" dirty="0">
                <a:latin typeface="Trebuchet MS" panose="020B0603020202020204" pitchFamily="34" charset="0"/>
              </a:rPr>
              <a:t>will be information about </a:t>
            </a:r>
            <a:r>
              <a:rPr lang="en-US" sz="2000" dirty="0" smtClean="0">
                <a:latin typeface="Trebuchet MS" panose="020B0603020202020204" pitchFamily="34" charset="0"/>
              </a:rPr>
              <a:t>AU’s insurance </a:t>
            </a:r>
            <a:r>
              <a:rPr lang="en-US" sz="2000" dirty="0">
                <a:latin typeface="Trebuchet MS" panose="020B0603020202020204" pitchFamily="34" charset="0"/>
              </a:rPr>
              <a:t>plans, retirement plans, </a:t>
            </a:r>
            <a:r>
              <a:rPr lang="en-US" sz="2000" dirty="0" smtClean="0">
                <a:latin typeface="Trebuchet MS" panose="020B0603020202020204" pitchFamily="34" charset="0"/>
              </a:rPr>
              <a:t>wellness opportunities</a:t>
            </a:r>
            <a:r>
              <a:rPr lang="en-US" sz="2000" dirty="0">
                <a:latin typeface="Trebuchet MS" panose="020B0603020202020204" pitchFamily="34" charset="0"/>
              </a:rPr>
              <a:t>, and other campus resources. </a:t>
            </a:r>
          </a:p>
          <a:p>
            <a:pPr marL="91440" indent="182880">
              <a:buFont typeface="Arial" panose="020B0604020202020204" pitchFamily="34" charset="0"/>
              <a:buChar char="•"/>
            </a:pPr>
            <a:endParaRPr lang="en-US" sz="800" dirty="0" smtClean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There </a:t>
            </a:r>
            <a:r>
              <a:rPr lang="en-US" sz="2000" dirty="0">
                <a:latin typeface="Trebuchet MS" panose="020B0603020202020204" pitchFamily="34" charset="0"/>
              </a:rPr>
              <a:t>will also be additional opportunities to meet </a:t>
            </a:r>
            <a:r>
              <a:rPr lang="en-US" sz="2000" dirty="0" smtClean="0">
                <a:latin typeface="Trebuchet MS" panose="020B0603020202020204" pitchFamily="34" charset="0"/>
              </a:rPr>
              <a:t>with benefit </a:t>
            </a:r>
            <a:r>
              <a:rPr lang="en-US" sz="2000" dirty="0">
                <a:latin typeface="Trebuchet MS" panose="020B0603020202020204" pitchFamily="34" charset="0"/>
              </a:rPr>
              <a:t>enrollers (no appointment is necessary!) </a:t>
            </a:r>
          </a:p>
          <a:p>
            <a:pPr marL="91440" indent="182880">
              <a:buFont typeface="Arial" panose="020B0604020202020204" pitchFamily="34" charset="0"/>
              <a:buChar char="•"/>
            </a:pPr>
            <a:endParaRPr lang="en-US" sz="800" dirty="0" smtClean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Bring </a:t>
            </a:r>
            <a:r>
              <a:rPr lang="en-US" sz="2000" dirty="0">
                <a:latin typeface="Trebuchet MS" panose="020B0603020202020204" pitchFamily="34" charset="0"/>
              </a:rPr>
              <a:t>your event postcard and employee ID </a:t>
            </a:r>
            <a:r>
              <a:rPr lang="en-US" sz="2000" dirty="0" smtClean="0">
                <a:latin typeface="Trebuchet MS" panose="020B0603020202020204" pitchFamily="34" charset="0"/>
              </a:rPr>
              <a:t>to register </a:t>
            </a:r>
            <a:r>
              <a:rPr lang="en-US" sz="2000" dirty="0">
                <a:latin typeface="Trebuchet MS" panose="020B0603020202020204" pitchFamily="34" charset="0"/>
              </a:rPr>
              <a:t>for prizes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DENTAL 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536" y="237744"/>
            <a:ext cx="5001768" cy="40318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indent="320040"/>
            <a:r>
              <a:rPr lang="en-US" sz="2800" b="1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GOOD NEWS!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2019</a:t>
            </a:r>
            <a:r>
              <a:rPr lang="en-US" sz="2000" b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  Blue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is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available online</a:t>
            </a:r>
            <a:endParaRPr lang="en-US" sz="2000" b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876032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FLEXIBLE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SPENDING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ACCOUNT 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(FSA)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6312" y="438912"/>
            <a:ext cx="5288280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/>
            <a:endParaRPr lang="en-US" sz="2800" b="1" dirty="0">
              <a:latin typeface="Montserrat SemiBold" panose="00000700000000000000" pitchFamily="50" charset="0"/>
            </a:endParaRPr>
          </a:p>
          <a:p>
            <a:pPr marL="457200"/>
            <a:r>
              <a:rPr lang="en-US" sz="2800" b="1" dirty="0" smtClean="0">
                <a:latin typeface="Montserrat SemiBold" panose="00000700000000000000" pitchFamily="50" charset="0"/>
              </a:rPr>
              <a:t>2020 COSTS</a:t>
            </a:r>
            <a:endParaRPr lang="en-US" sz="28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In </a:t>
            </a:r>
            <a:r>
              <a:rPr lang="en-US" sz="2000" dirty="0">
                <a:latin typeface="Montserrat Light" panose="00000400000000000000" pitchFamily="50" charset="0"/>
              </a:rPr>
              <a:t>2020, prescription drug co-payment tiers will increase by $5 </a:t>
            </a:r>
            <a:r>
              <a:rPr lang="en-US" sz="2000" dirty="0" smtClean="0">
                <a:latin typeface="Montserrat Light" panose="00000400000000000000" pitchFamily="50" charset="0"/>
              </a:rPr>
              <a:t>  per </a:t>
            </a:r>
            <a:r>
              <a:rPr lang="en-US" sz="2000" dirty="0">
                <a:latin typeface="Montserrat Light" panose="00000400000000000000" pitchFamily="50" charset="0"/>
              </a:rPr>
              <a:t>tier. </a:t>
            </a:r>
            <a:endParaRPr lang="en-US" sz="20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2000" dirty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Please </a:t>
            </a:r>
            <a:r>
              <a:rPr lang="en-US" sz="2000" dirty="0">
                <a:latin typeface="Montserrat Light" panose="00000400000000000000" pitchFamily="50" charset="0"/>
              </a:rPr>
              <a:t>remember </a:t>
            </a:r>
            <a:r>
              <a:rPr lang="en-US" sz="2000" dirty="0" smtClean="0">
                <a:latin typeface="Montserrat Light" panose="00000400000000000000" pitchFamily="50" charset="0"/>
              </a:rPr>
              <a:t>that participation </a:t>
            </a:r>
            <a:r>
              <a:rPr lang="en-US" sz="2000" dirty="0">
                <a:latin typeface="Montserrat Light" panose="00000400000000000000" pitchFamily="50" charset="0"/>
              </a:rPr>
              <a:t>in the </a:t>
            </a:r>
            <a:r>
              <a:rPr lang="en-US" sz="2000" dirty="0" err="1">
                <a:latin typeface="Montserrat Light" panose="00000400000000000000" pitchFamily="50" charset="0"/>
              </a:rPr>
              <a:t>TigerMeds</a:t>
            </a:r>
            <a:r>
              <a:rPr lang="en-US" sz="2000" dirty="0"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latin typeface="Montserrat Light" panose="00000400000000000000" pitchFamily="50" charset="0"/>
              </a:rPr>
              <a:t>program (AU Employee Pharmacy) </a:t>
            </a:r>
            <a:r>
              <a:rPr lang="en-US" sz="2000" dirty="0">
                <a:latin typeface="Montserrat Light" panose="00000400000000000000" pitchFamily="50" charset="0"/>
              </a:rPr>
              <a:t>will eliminate your co-pay for Tier 1 generic prescriptions, </a:t>
            </a:r>
            <a:r>
              <a:rPr lang="en-US" sz="2000" dirty="0" smtClean="0">
                <a:latin typeface="Montserrat Light" panose="00000400000000000000" pitchFamily="50" charset="0"/>
              </a:rPr>
              <a:t>and will </a:t>
            </a:r>
            <a:r>
              <a:rPr lang="en-US" sz="2000" dirty="0">
                <a:latin typeface="Montserrat Light" panose="00000400000000000000" pitchFamily="50" charset="0"/>
              </a:rPr>
              <a:t>reduce your co-pay </a:t>
            </a:r>
            <a:r>
              <a:rPr lang="en-US" sz="2000" dirty="0" smtClean="0">
                <a:latin typeface="Montserrat Light" panose="00000400000000000000" pitchFamily="50" charset="0"/>
              </a:rPr>
              <a:t>for Tier </a:t>
            </a:r>
            <a:r>
              <a:rPr lang="en-US" sz="2000" dirty="0">
                <a:latin typeface="Montserrat Light" panose="00000400000000000000" pitchFamily="50" charset="0"/>
              </a:rPr>
              <a:t>2 </a:t>
            </a:r>
            <a:r>
              <a:rPr lang="en-US" sz="2000" dirty="0" smtClean="0">
                <a:latin typeface="Montserrat Light" panose="00000400000000000000" pitchFamily="50" charset="0"/>
              </a:rPr>
              <a:t> generic </a:t>
            </a:r>
            <a:r>
              <a:rPr lang="en-US" sz="2000" dirty="0">
                <a:latin typeface="Montserrat Light" panose="00000400000000000000" pitchFamily="50" charset="0"/>
              </a:rPr>
              <a:t>prescriptions</a:t>
            </a:r>
            <a:r>
              <a:rPr lang="en-US" sz="2000" dirty="0" smtClean="0">
                <a:latin typeface="Montserrat Light" panose="00000400000000000000" pitchFamily="50" charset="0"/>
              </a:rPr>
              <a:t>.</a:t>
            </a:r>
          </a:p>
          <a:p>
            <a:endParaRPr lang="en-US" sz="2000" dirty="0">
              <a:latin typeface="Montserrat Light" panose="00000400000000000000" pitchFamily="50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510528" y="1467357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ADDITIONAL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INSURANCE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PRODUCTS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710390" y="438912"/>
            <a:ext cx="4989576" cy="409342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 marL="457200"/>
            <a:endParaRPr lang="en-US" sz="2000" dirty="0" smtClean="0">
              <a:latin typeface="Montserrat Light" panose="00000400000000000000" pitchFamily="50" charset="0"/>
            </a:endParaRPr>
          </a:p>
          <a:p>
            <a:pPr marL="228600"/>
            <a:r>
              <a:rPr lang="en-US" sz="2800" b="1" dirty="0" smtClean="0">
                <a:latin typeface="Montserrat SemiBold" panose="00000700000000000000" pitchFamily="50" charset="0"/>
              </a:rPr>
              <a:t>457(b) DEFERRED COMPENSATION PLAN</a:t>
            </a:r>
          </a:p>
          <a:p>
            <a:pPr marL="228600"/>
            <a:endParaRPr lang="en-US" sz="800" b="1" dirty="0" smtClean="0">
              <a:latin typeface="Montserrat SemiBold" panose="00000700000000000000" pitchFamily="50" charset="0"/>
            </a:endParaRPr>
          </a:p>
          <a:p>
            <a:pPr lvl="1" indent="32004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50" charset="0"/>
              </a:rPr>
              <a:t>Vendors include: Fidelity, TIAA, VALIC, and RSA Plan </a:t>
            </a:r>
            <a:r>
              <a:rPr lang="en-US" sz="2000" dirty="0" smtClean="0">
                <a:latin typeface="Montserrat Light" panose="00000400000000000000" pitchFamily="50" charset="0"/>
              </a:rPr>
              <a:t>RSA-1</a:t>
            </a:r>
          </a:p>
          <a:p>
            <a:pPr lvl="1"/>
            <a:endParaRPr lang="en-US" sz="800" dirty="0">
              <a:latin typeface="Montserrat Light" panose="00000400000000000000" pitchFamily="50" charset="0"/>
            </a:endParaRPr>
          </a:p>
          <a:p>
            <a:pPr lvl="1" indent="32004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50" charset="0"/>
              </a:rPr>
              <a:t>No employer </a:t>
            </a:r>
            <a:r>
              <a:rPr lang="en-US" sz="2000" dirty="0" smtClean="0">
                <a:latin typeface="Montserrat Light" panose="00000400000000000000" pitchFamily="50" charset="0"/>
              </a:rPr>
              <a:t>match</a:t>
            </a:r>
          </a:p>
          <a:p>
            <a:pPr lvl="1"/>
            <a:endParaRPr lang="en-US" sz="800" dirty="0">
              <a:latin typeface="Montserrat Light" panose="00000400000000000000" pitchFamily="50" charset="0"/>
            </a:endParaRPr>
          </a:p>
          <a:p>
            <a:pPr lvl="1" indent="32004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50" charset="0"/>
              </a:rPr>
              <a:t>IRS Contribution maximum for </a:t>
            </a:r>
            <a:r>
              <a:rPr lang="en-US" sz="2000" dirty="0" smtClean="0">
                <a:latin typeface="Montserrat Light" panose="00000400000000000000" pitchFamily="50" charset="0"/>
              </a:rPr>
              <a:t>2019:</a:t>
            </a:r>
            <a:endParaRPr lang="en-US" sz="2000" dirty="0">
              <a:latin typeface="Montserrat Light" panose="00000400000000000000" pitchFamily="50" charset="0"/>
            </a:endParaRPr>
          </a:p>
          <a:p>
            <a:pPr marL="457200" lvl="2" indent="320040"/>
            <a:r>
              <a:rPr lang="en-US" sz="2000" dirty="0">
                <a:latin typeface="Montserrat Light" panose="00000400000000000000" pitchFamily="50" charset="0"/>
              </a:rPr>
              <a:t>Under age 50 - $18,500</a:t>
            </a:r>
          </a:p>
          <a:p>
            <a:pPr marL="457200" lvl="2" indent="320040"/>
            <a:r>
              <a:rPr lang="en-US" sz="2000" dirty="0">
                <a:latin typeface="Montserrat Light" panose="00000400000000000000" pitchFamily="50" charset="0"/>
              </a:rPr>
              <a:t>Over age 50 - $24,500</a:t>
            </a:r>
          </a:p>
          <a:p>
            <a:pPr marL="457200"/>
            <a:endParaRPr lang="en-US" sz="2000" dirty="0">
              <a:latin typeface="Montserrat Light" panose="00000400000000000000" pitchFamily="50" charset="0"/>
            </a:endParaRPr>
          </a:p>
        </p:txBody>
      </p:sp>
      <p:pic>
        <p:nvPicPr>
          <p:cNvPr id="4" name="Picture 3" descr="Forget Me Not Tea Party - Aching Arms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425" cy="6854952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6641592" y="558735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DON’T FORGET!</a:t>
            </a:r>
          </a:p>
        </p:txBody>
      </p:sp>
      <p:sp>
        <p:nvSpPr>
          <p:cNvPr id="6" name="Rectangle 5"/>
          <p:cNvSpPr/>
          <p:nvPr/>
        </p:nvSpPr>
        <p:spPr>
          <a:xfrm>
            <a:off x="6710390" y="1269771"/>
            <a:ext cx="4491010" cy="4832092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The </a:t>
            </a:r>
            <a:r>
              <a:rPr lang="en-US" sz="2000" dirty="0">
                <a:latin typeface="Trebuchet MS" panose="020B0603020202020204" pitchFamily="34" charset="0"/>
              </a:rPr>
              <a:t>Healthy Tigers discount </a:t>
            </a:r>
            <a:r>
              <a:rPr lang="en-US" sz="2000" dirty="0" smtClean="0">
                <a:latin typeface="Trebuchet MS" panose="020B0603020202020204" pitchFamily="34" charset="0"/>
              </a:rPr>
              <a:t> is available for eligible </a:t>
            </a:r>
            <a:r>
              <a:rPr lang="en-US" sz="2000" dirty="0">
                <a:latin typeface="Trebuchet MS" panose="020B0603020202020204" pitchFamily="34" charset="0"/>
              </a:rPr>
              <a:t>employees and their spouses/sponsored adult dependents - up to $600 annually</a:t>
            </a:r>
            <a:r>
              <a:rPr lang="en-US" sz="2000" dirty="0" smtClean="0">
                <a:latin typeface="Trebuchet MS" panose="020B0603020202020204" pitchFamily="34" charset="0"/>
              </a:rPr>
              <a:t>!</a:t>
            </a:r>
          </a:p>
          <a:p>
            <a:pPr marL="91440" lvl="1" indent="182880"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Benefit enrollers are available to assist employees. (More info at aub.ie/benefits).</a:t>
            </a:r>
          </a:p>
          <a:p>
            <a:pPr marL="91440" lvl="1" indent="182880"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Open </a:t>
            </a: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Enrollment ends at 4:45 p.m. on </a:t>
            </a:r>
            <a:r>
              <a:rPr lang="en-US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Dec. 2, 2019. No applications or changes will be </a:t>
            </a: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allowed after this time</a:t>
            </a:r>
            <a:r>
              <a:rPr lang="en-US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!</a:t>
            </a:r>
          </a:p>
          <a:p>
            <a:pPr marL="91440" lvl="1" indent="18288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91440" lvl="1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A dependent audit is coming in 2020.</a:t>
            </a:r>
            <a:endParaRPr lang="en-US" sz="2000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7304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DENTAL 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AND VISION INSURANCE PREMIUMS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536" y="237744"/>
            <a:ext cx="5001768" cy="403187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indent="320040"/>
            <a:r>
              <a:rPr lang="en-US" sz="2800" b="1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GOOD NEWS!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There will be no premium increases for the dental and vision insurance plans for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2019</a:t>
            </a:r>
            <a:r>
              <a:rPr lang="en-US" sz="2000" b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Additional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information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on our dental plan,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  Blue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Cross/Blue Shield of Alabama, and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vision plan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administered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by Superior Vision, </a:t>
            </a:r>
            <a:r>
              <a:rPr lang="en-US" sz="2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is </a:t>
            </a:r>
            <a:r>
              <a:rPr lang="en-US" sz="2000" dirty="0">
                <a:solidFill>
                  <a:schemeClr val="bg1"/>
                </a:solidFill>
                <a:latin typeface="Montserrat Light" panose="00000400000000000000" pitchFamily="50" charset="0"/>
              </a:rPr>
              <a:t>available online</a:t>
            </a:r>
            <a:endParaRPr lang="en-US" sz="2000" b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876032" y="1998294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FLEXIBLE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SPENDING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ACCOUNT </a:t>
            </a:r>
          </a:p>
          <a:p>
            <a:r>
              <a:rPr lang="en-US" sz="4000" b="1" spc="0" dirty="0" smtClean="0">
                <a:solidFill>
                  <a:schemeClr val="tx1"/>
                </a:solidFill>
                <a:latin typeface="Montserrat ExtraBold" panose="00000900000000000000" pitchFamily="50" charset="0"/>
              </a:rPr>
              <a:t>(FSA)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6312" y="438912"/>
            <a:ext cx="5288280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/>
            <a:endParaRPr lang="en-US" sz="2800" b="1" dirty="0">
              <a:latin typeface="Montserrat SemiBold" panose="00000700000000000000" pitchFamily="50" charset="0"/>
            </a:endParaRPr>
          </a:p>
          <a:p>
            <a:pPr marL="457200"/>
            <a:r>
              <a:rPr lang="en-US" sz="2800" b="1" dirty="0" smtClean="0">
                <a:latin typeface="Montserrat SemiBold" panose="00000700000000000000" pitchFamily="50" charset="0"/>
              </a:rPr>
              <a:t>2020 COSTS</a:t>
            </a:r>
            <a:endParaRPr lang="en-US" sz="28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In </a:t>
            </a:r>
            <a:r>
              <a:rPr lang="en-US" sz="2000" dirty="0">
                <a:latin typeface="Montserrat Light" panose="00000400000000000000" pitchFamily="50" charset="0"/>
              </a:rPr>
              <a:t>2020, prescription drug co-payment tiers will increase by $5 </a:t>
            </a:r>
            <a:r>
              <a:rPr lang="en-US" sz="2000" dirty="0" smtClean="0">
                <a:latin typeface="Montserrat Light" panose="00000400000000000000" pitchFamily="50" charset="0"/>
              </a:rPr>
              <a:t>  per </a:t>
            </a:r>
            <a:r>
              <a:rPr lang="en-US" sz="2000" dirty="0">
                <a:latin typeface="Montserrat Light" panose="00000400000000000000" pitchFamily="50" charset="0"/>
              </a:rPr>
              <a:t>tier. </a:t>
            </a:r>
            <a:endParaRPr lang="en-US" sz="2000" dirty="0" smtClean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2000" dirty="0">
              <a:latin typeface="Montserrat Light" panose="00000400000000000000" pitchFamily="50" charset="0"/>
            </a:endParaRPr>
          </a:p>
          <a:p>
            <a:pPr marL="457200" indent="32004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tserrat Light" panose="00000400000000000000" pitchFamily="50" charset="0"/>
              </a:rPr>
              <a:t>Please </a:t>
            </a:r>
            <a:r>
              <a:rPr lang="en-US" sz="2000" dirty="0">
                <a:latin typeface="Montserrat Light" panose="00000400000000000000" pitchFamily="50" charset="0"/>
              </a:rPr>
              <a:t>remember </a:t>
            </a:r>
            <a:r>
              <a:rPr lang="en-US" sz="2000" dirty="0" smtClean="0">
                <a:latin typeface="Montserrat Light" panose="00000400000000000000" pitchFamily="50" charset="0"/>
              </a:rPr>
              <a:t>that participation </a:t>
            </a:r>
            <a:r>
              <a:rPr lang="en-US" sz="2000" dirty="0">
                <a:latin typeface="Montserrat Light" panose="00000400000000000000" pitchFamily="50" charset="0"/>
              </a:rPr>
              <a:t>in the </a:t>
            </a:r>
            <a:r>
              <a:rPr lang="en-US" sz="2000" dirty="0" err="1">
                <a:latin typeface="Montserrat Light" panose="00000400000000000000" pitchFamily="50" charset="0"/>
              </a:rPr>
              <a:t>TigerMeds</a:t>
            </a:r>
            <a:r>
              <a:rPr lang="en-US" sz="2000" dirty="0">
                <a:latin typeface="Montserrat Light" panose="00000400000000000000" pitchFamily="50" charset="0"/>
              </a:rPr>
              <a:t> </a:t>
            </a:r>
            <a:r>
              <a:rPr lang="en-US" sz="2000" dirty="0" smtClean="0">
                <a:latin typeface="Montserrat Light" panose="00000400000000000000" pitchFamily="50" charset="0"/>
              </a:rPr>
              <a:t>program (AU Employee Pharmacy) </a:t>
            </a:r>
            <a:r>
              <a:rPr lang="en-US" sz="2000" dirty="0">
                <a:latin typeface="Montserrat Light" panose="00000400000000000000" pitchFamily="50" charset="0"/>
              </a:rPr>
              <a:t>will eliminate your co-pay for Tier 1 generic prescriptions, </a:t>
            </a:r>
            <a:r>
              <a:rPr lang="en-US" sz="2000" dirty="0" smtClean="0">
                <a:latin typeface="Montserrat Light" panose="00000400000000000000" pitchFamily="50" charset="0"/>
              </a:rPr>
              <a:t>and will </a:t>
            </a:r>
            <a:r>
              <a:rPr lang="en-US" sz="2000" dirty="0">
                <a:latin typeface="Montserrat Light" panose="00000400000000000000" pitchFamily="50" charset="0"/>
              </a:rPr>
              <a:t>reduce your co-pay </a:t>
            </a:r>
            <a:r>
              <a:rPr lang="en-US" sz="2000" dirty="0" smtClean="0">
                <a:latin typeface="Montserrat Light" panose="00000400000000000000" pitchFamily="50" charset="0"/>
              </a:rPr>
              <a:t>for Tier </a:t>
            </a:r>
            <a:r>
              <a:rPr lang="en-US" sz="2000" dirty="0">
                <a:latin typeface="Montserrat Light" panose="00000400000000000000" pitchFamily="50" charset="0"/>
              </a:rPr>
              <a:t>2 </a:t>
            </a:r>
            <a:r>
              <a:rPr lang="en-US" sz="2000" dirty="0" smtClean="0">
                <a:latin typeface="Montserrat Light" panose="00000400000000000000" pitchFamily="50" charset="0"/>
              </a:rPr>
              <a:t> generic </a:t>
            </a:r>
            <a:r>
              <a:rPr lang="en-US" sz="2000" dirty="0">
                <a:latin typeface="Montserrat Light" panose="00000400000000000000" pitchFamily="50" charset="0"/>
              </a:rPr>
              <a:t>prescriptions</a:t>
            </a:r>
            <a:r>
              <a:rPr lang="en-US" sz="2000" dirty="0" smtClean="0">
                <a:latin typeface="Montserrat Light" panose="00000400000000000000" pitchFamily="50" charset="0"/>
              </a:rPr>
              <a:t>.</a:t>
            </a:r>
          </a:p>
          <a:p>
            <a:endParaRPr lang="en-US" sz="2000" dirty="0">
              <a:latin typeface="Montserrat Light" panose="00000400000000000000" pitchFamily="50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510528" y="1467357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ADDITIONAL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INSURANCE</a:t>
            </a:r>
          </a:p>
          <a:p>
            <a:r>
              <a:rPr lang="en-US" sz="4000" b="1" spc="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PRODUCTS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710390" y="438912"/>
            <a:ext cx="4989576" cy="409342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 marL="457200"/>
            <a:endParaRPr lang="en-US" sz="2000" dirty="0" smtClean="0">
              <a:latin typeface="Montserrat Light" panose="00000400000000000000" pitchFamily="50" charset="0"/>
            </a:endParaRPr>
          </a:p>
          <a:p>
            <a:pPr marL="228600"/>
            <a:r>
              <a:rPr lang="en-US" sz="2800" b="1" dirty="0" smtClean="0">
                <a:latin typeface="Montserrat SemiBold" panose="00000700000000000000" pitchFamily="50" charset="0"/>
              </a:rPr>
              <a:t>457(b) DEFERRED COMPENSATION PLAN</a:t>
            </a:r>
          </a:p>
          <a:p>
            <a:pPr marL="228600"/>
            <a:endParaRPr lang="en-US" sz="800" b="1" dirty="0" smtClean="0">
              <a:latin typeface="Montserrat SemiBold" panose="00000700000000000000" pitchFamily="50" charset="0"/>
            </a:endParaRPr>
          </a:p>
          <a:p>
            <a:pPr lvl="1" indent="32004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50" charset="0"/>
              </a:rPr>
              <a:t>Vendors include: Fidelity, TIAA, VALIC, and RSA Plan </a:t>
            </a:r>
            <a:r>
              <a:rPr lang="en-US" sz="2000" dirty="0" smtClean="0">
                <a:latin typeface="Montserrat Light" panose="00000400000000000000" pitchFamily="50" charset="0"/>
              </a:rPr>
              <a:t>RSA-1</a:t>
            </a:r>
          </a:p>
          <a:p>
            <a:pPr lvl="1"/>
            <a:endParaRPr lang="en-US" sz="800" dirty="0">
              <a:latin typeface="Montserrat Light" panose="00000400000000000000" pitchFamily="50" charset="0"/>
            </a:endParaRPr>
          </a:p>
          <a:p>
            <a:pPr lvl="1" indent="32004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50" charset="0"/>
              </a:rPr>
              <a:t>No employer </a:t>
            </a:r>
            <a:r>
              <a:rPr lang="en-US" sz="2000" dirty="0" smtClean="0">
                <a:latin typeface="Montserrat Light" panose="00000400000000000000" pitchFamily="50" charset="0"/>
              </a:rPr>
              <a:t>match</a:t>
            </a:r>
          </a:p>
          <a:p>
            <a:pPr lvl="1"/>
            <a:endParaRPr lang="en-US" sz="800" dirty="0">
              <a:latin typeface="Montserrat Light" panose="00000400000000000000" pitchFamily="50" charset="0"/>
            </a:endParaRPr>
          </a:p>
          <a:p>
            <a:pPr lvl="1" indent="32004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50" charset="0"/>
              </a:rPr>
              <a:t>IRS Contribution maximum for </a:t>
            </a:r>
            <a:r>
              <a:rPr lang="en-US" sz="2000" dirty="0" smtClean="0">
                <a:latin typeface="Montserrat Light" panose="00000400000000000000" pitchFamily="50" charset="0"/>
              </a:rPr>
              <a:t>2019:</a:t>
            </a:r>
            <a:endParaRPr lang="en-US" sz="2000" dirty="0">
              <a:latin typeface="Montserrat Light" panose="00000400000000000000" pitchFamily="50" charset="0"/>
            </a:endParaRPr>
          </a:p>
          <a:p>
            <a:pPr marL="457200" lvl="2" indent="320040"/>
            <a:r>
              <a:rPr lang="en-US" sz="2000" dirty="0">
                <a:latin typeface="Montserrat Light" panose="00000400000000000000" pitchFamily="50" charset="0"/>
              </a:rPr>
              <a:t>Under age 50 - $18,500</a:t>
            </a:r>
          </a:p>
          <a:p>
            <a:pPr marL="457200" lvl="2" indent="320040"/>
            <a:r>
              <a:rPr lang="en-US" sz="2000" dirty="0">
                <a:latin typeface="Montserrat Light" panose="00000400000000000000" pitchFamily="50" charset="0"/>
              </a:rPr>
              <a:t>Over age 50 - $24,500</a:t>
            </a:r>
          </a:p>
          <a:p>
            <a:pPr marL="457200"/>
            <a:endParaRPr lang="en-US" sz="2000" dirty="0">
              <a:latin typeface="Montserrat Light" panose="00000400000000000000" pitchFamily="50" charset="0"/>
            </a:endParaRPr>
          </a:p>
        </p:txBody>
      </p:sp>
      <p:pic>
        <p:nvPicPr>
          <p:cNvPr id="4" name="Picture 3" descr="Forget Me Not Tea Party - Aching Arms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425" cy="6854952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6641592" y="558735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chemeClr val="tx2"/>
                </a:solidFill>
                <a:latin typeface="Montserrat ExtraBold" panose="00000900000000000000" pitchFamily="50" charset="0"/>
              </a:rPr>
              <a:t>DON’T FORGET!</a:t>
            </a:r>
          </a:p>
        </p:txBody>
      </p:sp>
      <p:pic>
        <p:nvPicPr>
          <p:cNvPr id="12" name="Picture 11" descr="Zakat In Islam - Travel for Umrah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4"/>
          <a:stretch/>
        </p:blipFill>
        <p:spPr>
          <a:xfrm>
            <a:off x="-42989" y="0"/>
            <a:ext cx="12203521" cy="6839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1184" y="1746962"/>
            <a:ext cx="4491010" cy="2862322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pPr marL="0" lvl="1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Visit aub.ie/benefits</a:t>
            </a:r>
          </a:p>
          <a:p>
            <a:pPr marL="0" lvl="1" indent="182880"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0" lvl="1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Review the Open Enrollment materials that you will receive in the mail.</a:t>
            </a:r>
          </a:p>
          <a:p>
            <a:pPr marL="0" lvl="1" indent="182880">
              <a:buFont typeface="Arial" panose="020B0604020202020204" pitchFamily="34" charset="0"/>
              <a:buChar char="•"/>
            </a:pPr>
            <a:endParaRPr lang="en-US" sz="800" dirty="0">
              <a:latin typeface="Trebuchet MS" panose="020B0603020202020204" pitchFamily="34" charset="0"/>
            </a:endParaRPr>
          </a:p>
          <a:p>
            <a:pPr marL="0" lvl="1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Contact AU Human Resources at 844-4145 or email us at benefit@auburn.edu</a:t>
            </a:r>
            <a:endParaRPr lang="en-US" sz="800" dirty="0">
              <a:latin typeface="Trebuchet MS" panose="020B0603020202020204" pitchFamily="34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573024" y="946821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QUESTIONS</a:t>
            </a:r>
            <a:r>
              <a:rPr lang="en-US" sz="40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82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89215" y="3626008"/>
            <a:ext cx="10058400" cy="645899"/>
          </a:xfrm>
        </p:spPr>
        <p:txBody>
          <a:bodyPr>
            <a:normAutofit/>
          </a:bodyPr>
          <a:lstStyle/>
          <a:p>
            <a:r>
              <a:rPr lang="en-US" sz="4000" b="1" spc="0" dirty="0" smtClean="0">
                <a:solidFill>
                  <a:srgbClr val="002060"/>
                </a:solidFill>
                <a:latin typeface="Montserrat ExtraLight" panose="00000300000000000000" pitchFamily="50" charset="0"/>
              </a:rPr>
              <a:t>open enrollment</a:t>
            </a:r>
            <a:endParaRPr lang="en-US" sz="4000" b="1" i="1" spc="0" dirty="0">
              <a:solidFill>
                <a:srgbClr val="002060"/>
              </a:solidFill>
              <a:latin typeface="Montserrat ExtraLight" panose="00000300000000000000" pitchFamily="50" charset="0"/>
            </a:endParaRPr>
          </a:p>
        </p:txBody>
      </p:sp>
      <p:pic>
        <p:nvPicPr>
          <p:cNvPr id="5" name="Picture 4" descr="Auburn University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48" y="542492"/>
            <a:ext cx="1363596" cy="1202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6577" y="1972102"/>
            <a:ext cx="1853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Montserrat Light" panose="00000400000000000000" pitchFamily="50" charset="0"/>
              </a:rPr>
              <a:t>aub.ie/benefits</a:t>
            </a:r>
            <a:endParaRPr lang="en-US" sz="1600" i="1" dirty="0">
              <a:solidFill>
                <a:srgbClr val="002060"/>
              </a:solidFill>
              <a:latin typeface="Montserrat Light" panose="00000400000000000000" pitchFamily="50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989215" y="5100272"/>
            <a:ext cx="10058400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2020 BENEFITS</a:t>
            </a:r>
            <a:endParaRPr lang="en-US" sz="8800" b="1" i="1" spc="0" dirty="0">
              <a:solidFill>
                <a:srgbClr val="002060"/>
              </a:solidFill>
              <a:latin typeface="Montserrat ExtraBold" panose="00000900000000000000" pitchFamily="50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06424" y="4352544"/>
            <a:ext cx="8842248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Método Ogino-Knaus【Eficacia, Uso y Opiniones 2019】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3"/>
          <a:stretch/>
        </p:blipFill>
        <p:spPr>
          <a:xfrm>
            <a:off x="12191" y="-254332"/>
            <a:ext cx="12179809" cy="65911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71016" y="2331856"/>
            <a:ext cx="2167128" cy="217779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rebuchet MS" panose="020B0603020202020204" pitchFamily="34" charset="0"/>
              </a:rPr>
              <a:t>NOV 1</a:t>
            </a:r>
          </a:p>
          <a:p>
            <a:pPr algn="ctr"/>
            <a:r>
              <a:rPr lang="en-US" sz="2800" dirty="0" smtClean="0">
                <a:latin typeface="Trebuchet MS" panose="020B0603020202020204" pitchFamily="34" charset="0"/>
              </a:rPr>
              <a:t>12:01 a.m.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2728" y="4676161"/>
            <a:ext cx="220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Open Enrollment begins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78084" y="2310656"/>
            <a:ext cx="2167128" cy="217779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rebuchet MS" panose="020B0603020202020204" pitchFamily="34" charset="0"/>
              </a:rPr>
              <a:t>DEC 2</a:t>
            </a:r>
          </a:p>
          <a:p>
            <a:pPr algn="ctr"/>
            <a:r>
              <a:rPr lang="en-US" sz="2800" dirty="0" smtClean="0">
                <a:latin typeface="Trebuchet MS" panose="020B0603020202020204" pitchFamily="34" charset="0"/>
              </a:rPr>
              <a:t>4:45</a:t>
            </a:r>
          </a:p>
          <a:p>
            <a:pPr algn="ctr"/>
            <a:r>
              <a:rPr lang="en-US" sz="2800" dirty="0" smtClean="0">
                <a:latin typeface="Trebuchet MS" panose="020B0603020202020204" pitchFamily="34" charset="0"/>
              </a:rPr>
              <a:t>p.m.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9796" y="4654961"/>
            <a:ext cx="220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Open Enrollment ends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7261706" y="1269771"/>
            <a:ext cx="393969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REMEMBER THESE DATES</a:t>
            </a:r>
          </a:p>
        </p:txBody>
      </p:sp>
    </p:spTree>
    <p:extLst>
      <p:ext uri="{BB962C8B-B14F-4D97-AF65-F5344CB8AC3E}">
        <p14:creationId xmlns:p14="http://schemas.microsoft.com/office/powerpoint/2010/main" val="42832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89215" y="3626008"/>
            <a:ext cx="10058400" cy="645899"/>
          </a:xfrm>
        </p:spPr>
        <p:txBody>
          <a:bodyPr>
            <a:normAutofit/>
          </a:bodyPr>
          <a:lstStyle/>
          <a:p>
            <a:r>
              <a:rPr lang="en-US" sz="4000" b="1" spc="0" dirty="0" smtClean="0">
                <a:solidFill>
                  <a:srgbClr val="002060"/>
                </a:solidFill>
                <a:latin typeface="Montserrat ExtraLight" panose="00000300000000000000" pitchFamily="50" charset="0"/>
              </a:rPr>
              <a:t>open enrollment</a:t>
            </a:r>
            <a:endParaRPr lang="en-US" sz="4000" b="1" i="1" spc="0" dirty="0">
              <a:solidFill>
                <a:srgbClr val="002060"/>
              </a:solidFill>
              <a:latin typeface="Montserrat ExtraLight" panose="00000300000000000000" pitchFamily="50" charset="0"/>
            </a:endParaRPr>
          </a:p>
        </p:txBody>
      </p:sp>
      <p:pic>
        <p:nvPicPr>
          <p:cNvPr id="5" name="Picture 4" descr="Auburn University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48" y="542492"/>
            <a:ext cx="1363596" cy="1202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6577" y="1972102"/>
            <a:ext cx="1853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Montserrat Light" panose="00000400000000000000" pitchFamily="50" charset="0"/>
              </a:rPr>
              <a:t>aub.ie/benefits</a:t>
            </a:r>
            <a:endParaRPr lang="en-US" sz="1600" i="1" dirty="0">
              <a:solidFill>
                <a:srgbClr val="002060"/>
              </a:solidFill>
              <a:latin typeface="Montserrat Light" panose="00000400000000000000" pitchFamily="50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989215" y="5100272"/>
            <a:ext cx="10058400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2020 BENEFITS</a:t>
            </a:r>
            <a:endParaRPr lang="en-US" sz="8800" b="1" i="1" spc="0" dirty="0">
              <a:solidFill>
                <a:srgbClr val="002060"/>
              </a:solidFill>
              <a:latin typeface="Montserrat ExtraBold" panose="00000900000000000000" pitchFamily="50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06424" y="4352544"/>
            <a:ext cx="8842248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Método Ogino-Knaus【Eficacia, Uso y Opiniones 2019】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3"/>
          <a:stretch/>
        </p:blipFill>
        <p:spPr>
          <a:xfrm>
            <a:off x="12191" y="-254332"/>
            <a:ext cx="12179809" cy="65911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71016" y="2331856"/>
            <a:ext cx="2167128" cy="217779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rebuchet MS" panose="020B0603020202020204" pitchFamily="34" charset="0"/>
              </a:rPr>
              <a:t>NOV 1</a:t>
            </a:r>
          </a:p>
          <a:p>
            <a:pPr algn="ctr"/>
            <a:r>
              <a:rPr lang="en-US" sz="2800" dirty="0" smtClean="0">
                <a:latin typeface="Trebuchet MS" panose="020B0603020202020204" pitchFamily="34" charset="0"/>
              </a:rPr>
              <a:t>12:01 a.m.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2728" y="4676161"/>
            <a:ext cx="220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Open Enrollment begins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78084" y="2310656"/>
            <a:ext cx="2167128" cy="217779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rebuchet MS" panose="020B0603020202020204" pitchFamily="34" charset="0"/>
              </a:rPr>
              <a:t>DEC 2</a:t>
            </a:r>
          </a:p>
          <a:p>
            <a:pPr algn="ctr"/>
            <a:r>
              <a:rPr lang="en-US" sz="2800" dirty="0" smtClean="0">
                <a:latin typeface="Trebuchet MS" panose="020B0603020202020204" pitchFamily="34" charset="0"/>
              </a:rPr>
              <a:t>4:45</a:t>
            </a:r>
          </a:p>
          <a:p>
            <a:pPr algn="ctr"/>
            <a:r>
              <a:rPr lang="en-US" sz="2800" dirty="0" smtClean="0">
                <a:latin typeface="Trebuchet MS" panose="020B0603020202020204" pitchFamily="34" charset="0"/>
              </a:rPr>
              <a:t>p.m.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9796" y="4654961"/>
            <a:ext cx="220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Open Enrollment ends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7261706" y="1269771"/>
            <a:ext cx="393969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REMEMBER THESE DATES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58812" y="2310656"/>
            <a:ext cx="4204192" cy="252376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228600" tIns="228600" rIns="228600" bIns="22860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During </a:t>
            </a:r>
            <a:r>
              <a:rPr lang="en-US" sz="2000" dirty="0">
                <a:latin typeface="Trebuchet MS" panose="020B0603020202020204" pitchFamily="34" charset="0"/>
              </a:rPr>
              <a:t>Open Enrollment, you </a:t>
            </a:r>
            <a:r>
              <a:rPr lang="en-US" sz="2000" dirty="0" smtClean="0">
                <a:latin typeface="Trebuchet MS" panose="020B0603020202020204" pitchFamily="34" charset="0"/>
              </a:rPr>
              <a:t>will have the opportunity </a:t>
            </a:r>
            <a:r>
              <a:rPr lang="en-US" sz="2000" dirty="0">
                <a:latin typeface="Trebuchet MS" panose="020B0603020202020204" pitchFamily="34" charset="0"/>
              </a:rPr>
              <a:t>to:</a:t>
            </a:r>
          </a:p>
          <a:p>
            <a:pPr marL="91440" lvl="1" indent="-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Enroll in coverage,</a:t>
            </a:r>
          </a:p>
          <a:p>
            <a:pPr marL="91440" lvl="1" indent="-18288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Cancel </a:t>
            </a:r>
            <a:r>
              <a:rPr lang="en-US" sz="2000" dirty="0" smtClean="0">
                <a:latin typeface="Trebuchet MS" panose="020B0603020202020204" pitchFamily="34" charset="0"/>
              </a:rPr>
              <a:t>existing coverage</a:t>
            </a:r>
            <a:r>
              <a:rPr lang="en-US" sz="2000" dirty="0">
                <a:latin typeface="Trebuchet MS" panose="020B0603020202020204" pitchFamily="34" charset="0"/>
              </a:rPr>
              <a:t>, or</a:t>
            </a:r>
          </a:p>
          <a:p>
            <a:pPr marL="91440" lvl="1" indent="-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Update benefit elections.</a:t>
            </a:r>
          </a:p>
          <a:p>
            <a:pPr marL="114300" lvl="1"/>
            <a:endParaRPr lang="en-US" sz="800" i="1" dirty="0">
              <a:latin typeface="Trebuchet MS" panose="020B0603020202020204" pitchFamily="34" charset="0"/>
            </a:endParaRPr>
          </a:p>
          <a:p>
            <a:pPr marL="114300" lvl="1"/>
            <a:r>
              <a:rPr lang="en-US" i="1" dirty="0" smtClean="0">
                <a:latin typeface="Trebuchet MS" panose="020B0603020202020204" pitchFamily="34" charset="0"/>
              </a:rPr>
              <a:t>				</a:t>
            </a:r>
            <a:r>
              <a:rPr lang="en-US" sz="1400" i="1" dirty="0" smtClean="0">
                <a:latin typeface="Trebuchet MS" panose="020B0603020202020204" pitchFamily="34" charset="0"/>
              </a:rPr>
              <a:t>-Effective </a:t>
            </a:r>
            <a:r>
              <a:rPr lang="en-US" sz="1400" i="1" dirty="0">
                <a:latin typeface="Trebuchet MS" panose="020B0603020202020204" pitchFamily="34" charset="0"/>
              </a:rPr>
              <a:t>Jan. 1, </a:t>
            </a:r>
            <a:r>
              <a:rPr lang="en-US" sz="1400" i="1" dirty="0" smtClean="0">
                <a:latin typeface="Trebuchet MS" panose="020B0603020202020204" pitchFamily="34" charset="0"/>
              </a:rPr>
              <a:t>2020</a:t>
            </a:r>
          </a:p>
          <a:p>
            <a:pPr marL="114300" lvl="1"/>
            <a:endParaRPr lang="en-US" sz="8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ell offers fix for computer security flaw - CBS New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" y="297375"/>
            <a:ext cx="11006667" cy="5961888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 rot="21385431">
            <a:off x="2296497" y="1650121"/>
            <a:ext cx="4169665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ENROLL ONLINE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49038" y="139903"/>
            <a:ext cx="4387514" cy="3724096"/>
          </a:xfrm>
          <a:prstGeom prst="rect">
            <a:avLst/>
          </a:prstGeom>
          <a:noFill/>
        </p:spPr>
        <p:txBody>
          <a:bodyPr wrap="square" lIns="228600" tIns="228600" rIns="228600" bIns="228600">
            <a:sp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YEAR 2</a:t>
            </a:r>
          </a:p>
          <a:p>
            <a:endParaRPr lang="en-US" sz="800" dirty="0" smtClean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We </a:t>
            </a:r>
            <a:r>
              <a:rPr lang="en-US" sz="2000" dirty="0">
                <a:latin typeface="Trebuchet MS" panose="020B0603020202020204" pitchFamily="34" charset="0"/>
              </a:rPr>
              <a:t>are excited to offer </a:t>
            </a:r>
            <a:r>
              <a:rPr lang="en-US" sz="2000" dirty="0" smtClean="0">
                <a:latin typeface="Trebuchet MS" panose="020B0603020202020204" pitchFamily="34" charset="0"/>
              </a:rPr>
              <a:t>online enrollment </a:t>
            </a:r>
            <a:r>
              <a:rPr lang="en-US" sz="2000" dirty="0">
                <a:latin typeface="Trebuchet MS" panose="020B0603020202020204" pitchFamily="34" charset="0"/>
              </a:rPr>
              <a:t>for </a:t>
            </a:r>
            <a:r>
              <a:rPr lang="en-US" sz="2000" dirty="0" smtClean="0">
                <a:latin typeface="Trebuchet MS" panose="020B0603020202020204" pitchFamily="34" charset="0"/>
              </a:rPr>
              <a:t>the second </a:t>
            </a:r>
            <a:r>
              <a:rPr lang="en-US" sz="2000" dirty="0">
                <a:latin typeface="Trebuchet MS" panose="020B0603020202020204" pitchFamily="34" charset="0"/>
              </a:rPr>
              <a:t>year in a </a:t>
            </a:r>
            <a:r>
              <a:rPr lang="en-US" sz="2000" dirty="0" smtClean="0">
                <a:latin typeface="Trebuchet MS" panose="020B0603020202020204" pitchFamily="34" charset="0"/>
              </a:rPr>
              <a:t>row!</a:t>
            </a:r>
          </a:p>
          <a:p>
            <a:pPr marL="91440" indent="182880"/>
            <a:endParaRPr lang="en-US" sz="800" dirty="0" smtClean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Please </a:t>
            </a:r>
            <a:r>
              <a:rPr lang="en-US" sz="2000" dirty="0">
                <a:latin typeface="Trebuchet MS" panose="020B0603020202020204" pitchFamily="34" charset="0"/>
              </a:rPr>
              <a:t>remember that </a:t>
            </a:r>
            <a:r>
              <a:rPr lang="en-US" sz="2000" dirty="0" smtClean="0">
                <a:latin typeface="Trebuchet MS" panose="020B0603020202020204" pitchFamily="34" charset="0"/>
              </a:rPr>
              <a:t>you must </a:t>
            </a:r>
            <a:r>
              <a:rPr lang="en-US" sz="2000" dirty="0">
                <a:latin typeface="Trebuchet MS" panose="020B0603020202020204" pitchFamily="34" charset="0"/>
              </a:rPr>
              <a:t>select your 2020 benefits via AU Access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</a:p>
          <a:p>
            <a:pPr marL="91440" indent="182880">
              <a:buFont typeface="Arial" panose="020B0604020202020204" pitchFamily="34" charset="0"/>
              <a:buChar char="•"/>
            </a:pPr>
            <a:endParaRPr lang="en-US" sz="800" i="1" dirty="0"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Benefits Enrollers will be available.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pic>
        <p:nvPicPr>
          <p:cNvPr id="2" name="Picture 1" descr="8 Things You Should NEVER Say To Someone From Washingto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4536" y="240804"/>
            <a:ext cx="5001768" cy="4647426"/>
          </a:xfrm>
          <a:prstGeom prst="rect">
            <a:avLst/>
          </a:prstGeom>
          <a:solidFill>
            <a:srgbClr val="3B3B3B">
              <a:alpha val="85098"/>
            </a:srgbClr>
          </a:solidFill>
        </p:spPr>
        <p:txBody>
          <a:bodyPr wrap="square" lIns="228600" tIns="228600" rIns="228600" bIns="22860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IMPORTANT</a:t>
            </a:r>
          </a:p>
          <a:p>
            <a:pPr marL="457200" indent="32004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Our plan is self-insured, while administered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by Blue Cross/Blue Shield of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Alabama (BCBSAL).</a:t>
            </a:r>
          </a:p>
          <a:p>
            <a:pPr marL="91440" indent="18288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Each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year, we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assess our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existing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plan, along with the plan’s cost, to determine needed changes for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the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following year.</a:t>
            </a:r>
          </a:p>
          <a:p>
            <a:pPr marL="91440" indent="18288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We have experienced cost increases in administrative fees from BCBSAL, American Behavioral, stop loss premiums, and medical cost trend.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91896" y="1884348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HEALTH </a:t>
            </a:r>
          </a:p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INSURANCE</a:t>
            </a:r>
            <a:b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PREMIUMS</a:t>
            </a:r>
          </a:p>
        </p:txBody>
      </p:sp>
    </p:spTree>
    <p:extLst>
      <p:ext uri="{BB962C8B-B14F-4D97-AF65-F5344CB8AC3E}">
        <p14:creationId xmlns:p14="http://schemas.microsoft.com/office/powerpoint/2010/main" val="8066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pic>
        <p:nvPicPr>
          <p:cNvPr id="2" name="Picture 1" descr="8 Things You Should NEVER Say To Someone From Washingto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4536" y="240804"/>
            <a:ext cx="5001768" cy="3600986"/>
          </a:xfrm>
          <a:prstGeom prst="rect">
            <a:avLst/>
          </a:prstGeom>
          <a:solidFill>
            <a:srgbClr val="3B3B3B">
              <a:alpha val="85098"/>
            </a:srgbClr>
          </a:solidFill>
        </p:spPr>
        <p:txBody>
          <a:bodyPr wrap="square" lIns="228600" tIns="228600" rIns="228600" bIns="22860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IMPORTANT</a:t>
            </a:r>
          </a:p>
          <a:p>
            <a:pPr marL="1828800" lvl="3"/>
            <a:endParaRPr lang="en-US" sz="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Spousal costs continue to increase. In fact, spouses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make up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24%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of our plan’s membership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while accounting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for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34%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of total benefits claims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marL="91440" indent="182880"/>
            <a:r>
              <a:rPr lang="en-US" sz="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Thus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 it is imperative that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we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account for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these increased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costs when determining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the rates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for our health plan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91896" y="1884348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HEALTH </a:t>
            </a:r>
          </a:p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INSURANCE</a:t>
            </a:r>
            <a:b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PREMIUMS</a:t>
            </a:r>
          </a:p>
        </p:txBody>
      </p:sp>
    </p:spTree>
    <p:extLst>
      <p:ext uri="{BB962C8B-B14F-4D97-AF65-F5344CB8AC3E}">
        <p14:creationId xmlns:p14="http://schemas.microsoft.com/office/powerpoint/2010/main" val="5330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pic>
        <p:nvPicPr>
          <p:cNvPr id="2" name="Picture 1" descr="8 Things You Should NEVER Say To Someone From Washingto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4536" y="237744"/>
            <a:ext cx="5001768" cy="2677656"/>
          </a:xfrm>
          <a:prstGeom prst="rect">
            <a:avLst/>
          </a:prstGeom>
          <a:solidFill>
            <a:srgbClr val="3B3B3B">
              <a:alpha val="85098"/>
            </a:srgbClr>
          </a:solidFill>
        </p:spPr>
        <p:txBody>
          <a:bodyPr wrap="square" lIns="228600" tIns="228600" rIns="228600" bIns="22860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2020 COSTS</a:t>
            </a:r>
          </a:p>
          <a:p>
            <a:pPr marL="457200"/>
            <a:endParaRPr lang="en-US" sz="8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Spousal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tier rates will increase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between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8 to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10%,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depending on salary tier and coverage type. </a:t>
            </a:r>
            <a:endParaRPr lang="en-US" sz="20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This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change will result in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 increase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of $18.63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to $53.03 per month.</a:t>
            </a:r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91896" y="1884348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HEALTH </a:t>
            </a:r>
          </a:p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INSURANCE</a:t>
            </a:r>
            <a:b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PREMIUMS</a:t>
            </a:r>
          </a:p>
        </p:txBody>
      </p:sp>
    </p:spTree>
    <p:extLst>
      <p:ext uri="{BB962C8B-B14F-4D97-AF65-F5344CB8AC3E}">
        <p14:creationId xmlns:p14="http://schemas.microsoft.com/office/powerpoint/2010/main" val="24422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065008" y="1269771"/>
            <a:ext cx="3136392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0" dirty="0" smtClean="0">
                <a:solidFill>
                  <a:srgbClr val="002060"/>
                </a:solidFill>
                <a:latin typeface="Montserrat ExtraBold" panose="00000900000000000000" pitchFamily="50" charset="0"/>
              </a:rPr>
              <a:t>ENROLL ONLINE</a:t>
            </a:r>
          </a:p>
        </p:txBody>
      </p:sp>
      <p:pic>
        <p:nvPicPr>
          <p:cNvPr id="2" name="Picture 1" descr="8 Things You Should NEVER Say To Someone From Washingto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4536" y="237744"/>
            <a:ext cx="5001768" cy="3293209"/>
          </a:xfrm>
          <a:prstGeom prst="rect">
            <a:avLst/>
          </a:prstGeom>
          <a:solidFill>
            <a:srgbClr val="3B3B3B">
              <a:alpha val="85098"/>
            </a:srgbClr>
          </a:solidFill>
        </p:spPr>
        <p:txBody>
          <a:bodyPr wrap="square" lIns="228600" tIns="228600" rIns="228600" bIns="22860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2020 COSTS</a:t>
            </a:r>
          </a:p>
          <a:p>
            <a:pPr marL="457200"/>
            <a:endParaRPr lang="en-US" sz="8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Non-spousal rates (meaning those for single employees and employees + child(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ren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)) will not increase.</a:t>
            </a:r>
          </a:p>
          <a:p>
            <a:pPr marL="91440" indent="18288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91440" indent="18288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PLEASE REMEMBER: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Benefits deductions are made on a pre-tax basis, thus lowering your taxable income.</a:t>
            </a:r>
            <a:endParaRPr lang="en-US" sz="2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91896" y="1884348"/>
            <a:ext cx="5983224" cy="645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HEALTH </a:t>
            </a:r>
          </a:p>
          <a:p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INSURANCE</a:t>
            </a:r>
            <a:b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4800" b="1" spc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PREMIUMS</a:t>
            </a:r>
          </a:p>
        </p:txBody>
      </p:sp>
    </p:spTree>
    <p:extLst>
      <p:ext uri="{BB962C8B-B14F-4D97-AF65-F5344CB8AC3E}">
        <p14:creationId xmlns:p14="http://schemas.microsoft.com/office/powerpoint/2010/main" val="11435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002566"/>
      </a:dk2>
      <a:lt2>
        <a:srgbClr val="EBEBEB"/>
      </a:lt2>
      <a:accent1>
        <a:srgbClr val="FF5E08"/>
      </a:accent1>
      <a:accent2>
        <a:srgbClr val="002566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2450</Words>
  <Application>Microsoft Office PowerPoint</Application>
  <PresentationFormat>Widescreen</PresentationFormat>
  <Paragraphs>465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Montserrat ExtraBold</vt:lpstr>
      <vt:lpstr>Montserrat ExtraLight</vt:lpstr>
      <vt:lpstr>Montserrat Light</vt:lpstr>
      <vt:lpstr>Montserrat SemiBold</vt:lpstr>
      <vt:lpstr>Trebuchet MS</vt:lpstr>
      <vt:lpstr>Retrospect</vt:lpstr>
      <vt:lpstr>open enrollment</vt:lpstr>
      <vt:lpstr>open enrollment</vt:lpstr>
      <vt:lpstr>open enrollment</vt:lpstr>
      <vt:lpstr>open 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2017-08-31T16:33:30Z</dcterms:created>
  <dcterms:modified xsi:type="dcterms:W3CDTF">2019-11-08T19:54:10Z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