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9"/>
  </p:notesMasterIdLst>
  <p:sldIdLst>
    <p:sldId id="256" r:id="rId3"/>
    <p:sldId id="257" r:id="rId4"/>
    <p:sldId id="261" r:id="rId5"/>
    <p:sldId id="258" r:id="rId6"/>
    <p:sldId id="259"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5116" autoAdjust="0"/>
  </p:normalViewPr>
  <p:slideViewPr>
    <p:cSldViewPr snapToGrid="0">
      <p:cViewPr varScale="1">
        <p:scale>
          <a:sx n="98" d="100"/>
          <a:sy n="98" d="100"/>
        </p:scale>
        <p:origin x="1014" y="9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37D9B4-415B-4DD0-94CC-ACA5C6EAA4CD}"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A3F1DC-3E16-4370-B55C-F7D8422EACEB}" type="slidenum">
              <a:rPr lang="en-US" smtClean="0"/>
              <a:t>‹#›</a:t>
            </a:fld>
            <a:endParaRPr lang="en-US"/>
          </a:p>
        </p:txBody>
      </p:sp>
    </p:spTree>
    <p:extLst>
      <p:ext uri="{BB962C8B-B14F-4D97-AF65-F5344CB8AC3E}">
        <p14:creationId xmlns:p14="http://schemas.microsoft.com/office/powerpoint/2010/main" val="1087533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Will discuss that the hazard</a:t>
            </a:r>
            <a:r>
              <a:rPr lang="en-US" baseline="0" dirty="0" smtClean="0"/>
              <a:t> assessment is intended to be completed prior to the scheduled field trip to allow for adequate time to research/implement mitigation efforts. </a:t>
            </a:r>
          </a:p>
          <a:p>
            <a:pPr marL="171450" indent="-171450">
              <a:buFontTx/>
              <a:buChar char="-"/>
            </a:pPr>
            <a:r>
              <a:rPr lang="en-US" baseline="0" dirty="0" smtClean="0"/>
              <a:t>Is also designed to be used as a tool to help identify hazards that may not be visible or initially considered (ex. Communication breakdowns, items that could exacerbate pre-existing health conditions, heat stress, etc.)</a:t>
            </a:r>
          </a:p>
          <a:p>
            <a:pPr marL="171450" indent="-171450">
              <a:buFontTx/>
              <a:buChar char="-"/>
            </a:pPr>
            <a:r>
              <a:rPr lang="en-US" baseline="0" dirty="0" smtClean="0"/>
              <a:t>May not address every situation, but allows for additions.</a:t>
            </a:r>
          </a:p>
          <a:p>
            <a:pPr marL="171450" indent="-171450">
              <a:buFontTx/>
              <a:buChar char="-"/>
            </a:pPr>
            <a:r>
              <a:rPr lang="en-US" baseline="0" dirty="0" smtClean="0"/>
              <a:t>RMS is available to aid departments with hazard assessments. </a:t>
            </a:r>
          </a:p>
          <a:p>
            <a:endParaRPr lang="en-US" dirty="0"/>
          </a:p>
        </p:txBody>
      </p:sp>
      <p:sp>
        <p:nvSpPr>
          <p:cNvPr id="4" name="Slide Number Placeholder 3"/>
          <p:cNvSpPr>
            <a:spLocks noGrp="1"/>
          </p:cNvSpPr>
          <p:nvPr>
            <p:ph type="sldNum" sz="quarter" idx="10"/>
          </p:nvPr>
        </p:nvSpPr>
        <p:spPr/>
        <p:txBody>
          <a:bodyPr/>
          <a:lstStyle/>
          <a:p>
            <a:fld id="{C6A3F1DC-3E16-4370-B55C-F7D8422EACEB}" type="slidenum">
              <a:rPr lang="en-US" smtClean="0"/>
              <a:t>5</a:t>
            </a:fld>
            <a:endParaRPr lang="en-US"/>
          </a:p>
        </p:txBody>
      </p:sp>
    </p:spTree>
    <p:extLst>
      <p:ext uri="{BB962C8B-B14F-4D97-AF65-F5344CB8AC3E}">
        <p14:creationId xmlns:p14="http://schemas.microsoft.com/office/powerpoint/2010/main" val="20861580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74AC85-20B3-4623-9295-450221DDCF5F}"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9370655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74AC85-20B3-4623-9295-450221DDCF5F}"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273563517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43625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1699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74AC85-20B3-4623-9295-450221DDCF5F}"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356189373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74AC85-20B3-4623-9295-450221DDCF5F}" type="datetimeFigureOut">
              <a:rPr lang="en-US" smtClean="0"/>
              <a:pPr/>
              <a:t>10/3/2019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3468084080"/>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74AC85-20B3-4623-9295-450221DDCF5F}"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226109763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454870"/>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333459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74AC85-20B3-4623-9295-450221DDCF5F}"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133875012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38200" y="473481"/>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473481"/>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74AC85-20B3-4623-9295-450221DDCF5F}"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28454346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0105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0105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74AC85-20B3-4623-9295-450221DDCF5F}"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309575371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solidFill>
                  <a:srgbClr val="002A5C"/>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FF74AC85-20B3-4623-9295-450221DDCF5F}"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346839221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74AC85-20B3-4623-9295-450221DDCF5F}"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57980167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998362" y="457200"/>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52627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74AC85-20B3-4623-9295-450221DDCF5F}"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340419599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74AC85-20B3-4623-9295-450221DDCF5F}"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3727322048"/>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1598" y="45720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2734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74AC85-20B3-4623-9295-450221DDCF5F}"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418866845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74AC85-20B3-4623-9295-450221DDCF5F}"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3225127189"/>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43625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1699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74AC85-20B3-4623-9295-450221DDCF5F}"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256861465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454870"/>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3334595"/>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74AC85-20B3-4623-9295-450221DDCF5F}"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180316780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38200" y="473481"/>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473481"/>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74AC85-20B3-4623-9295-450221DDCF5F}"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9736181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0105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01050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74AC85-20B3-4623-9295-450221DDCF5F}"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225743408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FF74AC85-20B3-4623-9295-450221DDCF5F}"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352339037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74AC85-20B3-4623-9295-450221DDCF5F}"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427949723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4998362" y="457200"/>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52627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74AC85-20B3-4623-9295-450221DDCF5F}"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203287945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1598" y="45720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2734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74AC85-20B3-4623-9295-450221DDCF5F}"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D70191-C454-4E57-BF39-ADF116D931ED}" type="slidenum">
              <a:rPr lang="en-US" smtClean="0"/>
              <a:t>‹#›</a:t>
            </a:fld>
            <a:endParaRPr lang="en-US"/>
          </a:p>
        </p:txBody>
      </p:sp>
    </p:spTree>
    <p:extLst>
      <p:ext uri="{BB962C8B-B14F-4D97-AF65-F5344CB8AC3E}">
        <p14:creationId xmlns:p14="http://schemas.microsoft.com/office/powerpoint/2010/main" val="2896441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pattFill prst="wdUpDiag">
          <a:fgClr>
            <a:schemeClr val="tx2">
              <a:lumMod val="75000"/>
            </a:schemeClr>
          </a:fgClr>
          <a:bgClr>
            <a:srgbClr val="002A5C"/>
          </a:bgClr>
        </a:pattFill>
        <a:effectLst/>
      </p:bgPr>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2285635"/>
            <a:ext cx="12192000" cy="9123760"/>
          </a:xfrm>
          <a:prstGeom prst="rect">
            <a:avLst/>
          </a:prstGeom>
        </p:spPr>
      </p:pic>
      <p:sp>
        <p:nvSpPr>
          <p:cNvPr id="2" name="Title Placeholder 1"/>
          <p:cNvSpPr>
            <a:spLocks noGrp="1"/>
          </p:cNvSpPr>
          <p:nvPr>
            <p:ph type="title"/>
          </p:nvPr>
        </p:nvSpPr>
        <p:spPr>
          <a:xfrm>
            <a:off x="815165" y="5658182"/>
            <a:ext cx="8149931" cy="751349"/>
          </a:xfrm>
          <a:prstGeom prst="rect">
            <a:avLst/>
          </a:prstGeom>
        </p:spPr>
        <p:txBody>
          <a:bodyPr vert="horz" lIns="182880" tIns="91440" rIns="91440" bIns="9144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271850"/>
            <a:ext cx="9458739" cy="5313942"/>
          </a:xfrm>
          <a:prstGeom prst="rect">
            <a:avLst/>
          </a:prstGeom>
          <a:effectLst>
            <a:outerShdw blurRad="50800" dist="38100" dir="2700000" algn="tl" rotWithShape="0">
              <a:prstClr val="black">
                <a:alpha val="40000"/>
              </a:prstClr>
            </a:outerShdw>
          </a:effectLst>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1353799" y="6044406"/>
            <a:ext cx="817959" cy="365125"/>
          </a:xfrm>
          <a:prstGeom prst="rect">
            <a:avLst/>
          </a:prstGeom>
        </p:spPr>
        <p:txBody>
          <a:bodyPr vert="horz" lIns="91440" tIns="45720" rIns="91440" bIns="45720" rtlCol="0" anchor="ctr"/>
          <a:lstStyle>
            <a:lvl1pPr algn="l">
              <a:defRPr sz="1000">
                <a:solidFill>
                  <a:srgbClr val="002A5C"/>
                </a:solidFill>
              </a:defRPr>
            </a:lvl1pPr>
          </a:lstStyle>
          <a:p>
            <a:fld id="{FF74AC85-20B3-4623-9295-450221DDCF5F}" type="datetimeFigureOut">
              <a:rPr lang="en-US" smtClean="0"/>
              <a:pPr/>
              <a:t>10/3/2019</a:t>
            </a:fld>
            <a:endParaRPr lang="en-US" dirty="0"/>
          </a:p>
        </p:txBody>
      </p:sp>
      <p:sp>
        <p:nvSpPr>
          <p:cNvPr id="5" name="Footer Placeholder 4"/>
          <p:cNvSpPr>
            <a:spLocks noGrp="1"/>
          </p:cNvSpPr>
          <p:nvPr>
            <p:ph type="ftr" sz="quarter" idx="3"/>
          </p:nvPr>
        </p:nvSpPr>
        <p:spPr>
          <a:xfrm>
            <a:off x="838200" y="6409531"/>
            <a:ext cx="10515598" cy="349078"/>
          </a:xfrm>
          <a:prstGeom prst="rect">
            <a:avLst/>
          </a:prstGeom>
        </p:spPr>
        <p:txBody>
          <a:bodyPr vert="horz" lIns="91440" tIns="45720" rIns="91440" bIns="45720" rtlCol="0" anchor="ctr"/>
          <a:lstStyle>
            <a:lvl1pPr algn="l">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9489282" y="6044406"/>
            <a:ext cx="1569244" cy="365125"/>
          </a:xfrm>
          <a:prstGeom prst="rect">
            <a:avLst/>
          </a:prstGeom>
        </p:spPr>
        <p:txBody>
          <a:bodyPr vert="horz" lIns="91440" tIns="45720" rIns="91440" bIns="45720" rtlCol="0" anchor="ctr"/>
          <a:lstStyle>
            <a:lvl1pPr algn="ctr">
              <a:defRPr sz="1200">
                <a:solidFill>
                  <a:srgbClr val="002A5C"/>
                </a:solidFill>
              </a:defRPr>
            </a:lvl1pPr>
          </a:lstStyle>
          <a:p>
            <a:fld id="{8DD70191-C454-4E57-BF39-ADF116D931ED}" type="slidenum">
              <a:rPr lang="en-US" smtClean="0"/>
              <a:pPr/>
              <a:t>‹#›</a:t>
            </a:fld>
            <a:endParaRPr lang="en-US" dirty="0"/>
          </a:p>
        </p:txBody>
      </p:sp>
    </p:spTree>
    <p:extLst>
      <p:ext uri="{BB962C8B-B14F-4D97-AF65-F5344CB8AC3E}">
        <p14:creationId xmlns:p14="http://schemas.microsoft.com/office/powerpoint/2010/main" val="1930401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chemeClr val="bg1"/>
          </a:solidFill>
          <a:effectLst>
            <a:outerShdw blurRad="50800" dist="38100" dir="2700000" algn="tl" rotWithShape="0">
              <a:srgbClr val="002A5C">
                <a:alpha val="40000"/>
              </a:srgb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0" y="-2285635"/>
            <a:ext cx="12192000" cy="9123760"/>
          </a:xfrm>
          <a:prstGeom prst="rect">
            <a:avLst/>
          </a:prstGeom>
        </p:spPr>
      </p:pic>
      <p:sp>
        <p:nvSpPr>
          <p:cNvPr id="2" name="Title Placeholder 1"/>
          <p:cNvSpPr>
            <a:spLocks noGrp="1"/>
          </p:cNvSpPr>
          <p:nvPr>
            <p:ph type="title"/>
          </p:nvPr>
        </p:nvSpPr>
        <p:spPr>
          <a:xfrm>
            <a:off x="815165" y="5658182"/>
            <a:ext cx="8149931" cy="751349"/>
          </a:xfrm>
          <a:prstGeom prst="rect">
            <a:avLst/>
          </a:prstGeom>
        </p:spPr>
        <p:txBody>
          <a:bodyPr vert="horz" lIns="182880" tIns="91440" rIns="91440" bIns="91440" rtlCol="0" anchor="t" anchorCtr="0">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271850"/>
            <a:ext cx="9458739" cy="5313942"/>
          </a:xfrm>
          <a:prstGeom prst="rect">
            <a:avLst/>
          </a:prstGeom>
          <a:effectLst>
            <a:outerShdw blurRad="50800" dist="38100" dir="2700000" algn="tl" rotWithShape="0">
              <a:prstClr val="black">
                <a:alpha val="13000"/>
              </a:prstClr>
            </a:outerShdw>
          </a:effectLst>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1353799" y="6044406"/>
            <a:ext cx="817959" cy="365125"/>
          </a:xfrm>
          <a:prstGeom prst="rect">
            <a:avLst/>
          </a:prstGeom>
        </p:spPr>
        <p:txBody>
          <a:bodyPr vert="horz" lIns="91440" tIns="45720" rIns="91440" bIns="45720" rtlCol="0" anchor="ctr"/>
          <a:lstStyle>
            <a:lvl1pPr algn="l">
              <a:defRPr sz="1000">
                <a:solidFill>
                  <a:srgbClr val="002A5C"/>
                </a:solidFill>
              </a:defRPr>
            </a:lvl1pPr>
          </a:lstStyle>
          <a:p>
            <a:fld id="{FF74AC85-20B3-4623-9295-450221DDCF5F}" type="datetimeFigureOut">
              <a:rPr lang="en-US" smtClean="0"/>
              <a:pPr/>
              <a:t>10/3/2019</a:t>
            </a:fld>
            <a:endParaRPr lang="en-US" dirty="0"/>
          </a:p>
        </p:txBody>
      </p:sp>
      <p:sp>
        <p:nvSpPr>
          <p:cNvPr id="5" name="Footer Placeholder 4"/>
          <p:cNvSpPr>
            <a:spLocks noGrp="1"/>
          </p:cNvSpPr>
          <p:nvPr>
            <p:ph type="ftr" sz="quarter" idx="3"/>
          </p:nvPr>
        </p:nvSpPr>
        <p:spPr>
          <a:xfrm>
            <a:off x="838200" y="6409531"/>
            <a:ext cx="10515598" cy="349078"/>
          </a:xfrm>
          <a:prstGeom prst="rect">
            <a:avLst/>
          </a:prstGeom>
        </p:spPr>
        <p:txBody>
          <a:bodyPr vert="horz" lIns="91440" tIns="45720" rIns="91440" bIns="45720" rtlCol="0" anchor="ctr"/>
          <a:lstStyle>
            <a:lvl1pPr algn="l">
              <a:defRPr sz="1200">
                <a:solidFill>
                  <a:srgbClr val="002A5C"/>
                </a:solidFill>
              </a:defRPr>
            </a:lvl1pPr>
          </a:lstStyle>
          <a:p>
            <a:endParaRPr lang="en-US" dirty="0"/>
          </a:p>
        </p:txBody>
      </p:sp>
      <p:sp>
        <p:nvSpPr>
          <p:cNvPr id="6" name="Slide Number Placeholder 5"/>
          <p:cNvSpPr>
            <a:spLocks noGrp="1"/>
          </p:cNvSpPr>
          <p:nvPr>
            <p:ph type="sldNum" sz="quarter" idx="4"/>
          </p:nvPr>
        </p:nvSpPr>
        <p:spPr>
          <a:xfrm>
            <a:off x="9489282" y="6044406"/>
            <a:ext cx="1569244" cy="365125"/>
          </a:xfrm>
          <a:prstGeom prst="rect">
            <a:avLst/>
          </a:prstGeom>
        </p:spPr>
        <p:txBody>
          <a:bodyPr vert="horz" lIns="91440" tIns="45720" rIns="91440" bIns="45720" rtlCol="0" anchor="ctr"/>
          <a:lstStyle>
            <a:lvl1pPr algn="ctr">
              <a:defRPr sz="1200">
                <a:solidFill>
                  <a:srgbClr val="002A5C"/>
                </a:solidFill>
              </a:defRPr>
            </a:lvl1pPr>
          </a:lstStyle>
          <a:p>
            <a:fld id="{8DD70191-C454-4E57-BF39-ADF116D931ED}" type="slidenum">
              <a:rPr lang="en-US" smtClean="0"/>
              <a:pPr/>
              <a:t>‹#›</a:t>
            </a:fld>
            <a:endParaRPr lang="en-US" dirty="0"/>
          </a:p>
        </p:txBody>
      </p:sp>
    </p:spTree>
    <p:extLst>
      <p:ext uri="{BB962C8B-B14F-4D97-AF65-F5344CB8AC3E}">
        <p14:creationId xmlns:p14="http://schemas.microsoft.com/office/powerpoint/2010/main" val="13434106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b="1" kern="1200">
          <a:solidFill>
            <a:srgbClr val="002A5C"/>
          </a:solidFill>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A5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2A5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2A5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A5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A5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hyperlink" Target="https://cws.auburn.edu/rms/pm/fieldtri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47301"/>
            <a:ext cx="9144000" cy="2387600"/>
          </a:xfrm>
        </p:spPr>
        <p:txBody>
          <a:bodyPr anchor="ctr"/>
          <a:lstStyle/>
          <a:p>
            <a:r>
              <a:rPr lang="en-US" dirty="0" smtClean="0"/>
              <a:t>Field Trip Guidelines</a:t>
            </a:r>
            <a:endParaRPr lang="en-US" dirty="0"/>
          </a:p>
        </p:txBody>
      </p:sp>
      <p:sp>
        <p:nvSpPr>
          <p:cNvPr id="3" name="Subtitle 2"/>
          <p:cNvSpPr>
            <a:spLocks noGrp="1"/>
          </p:cNvSpPr>
          <p:nvPr>
            <p:ph type="subTitle" idx="1"/>
          </p:nvPr>
        </p:nvSpPr>
        <p:spPr>
          <a:xfrm>
            <a:off x="1524000" y="3602038"/>
            <a:ext cx="2382982" cy="1655762"/>
          </a:xfrm>
        </p:spPr>
        <p:txBody>
          <a:bodyPr/>
          <a:lstStyle/>
          <a:p>
            <a:r>
              <a:rPr lang="en-US" dirty="0" smtClean="0"/>
              <a:t>Cathy Cooper</a:t>
            </a:r>
          </a:p>
          <a:p>
            <a:r>
              <a:rPr lang="en-US" dirty="0" smtClean="0"/>
              <a:t>Director of Risk Management</a:t>
            </a:r>
          </a:p>
        </p:txBody>
      </p:sp>
      <p:sp>
        <p:nvSpPr>
          <p:cNvPr id="4" name="Subtitle 2"/>
          <p:cNvSpPr txBox="1">
            <a:spLocks/>
          </p:cNvSpPr>
          <p:nvPr/>
        </p:nvSpPr>
        <p:spPr>
          <a:xfrm>
            <a:off x="4904509" y="3563101"/>
            <a:ext cx="2382982" cy="1655762"/>
          </a:xfrm>
          <a:prstGeom prst="rect">
            <a:avLst/>
          </a:prstGeom>
          <a:effectLst>
            <a:outerShdw blurRad="50800" dist="38100" dir="2700000" algn="tl" rotWithShape="0">
              <a:prstClr val="black">
                <a:alpha val="40000"/>
              </a:prstClr>
            </a:outerShdw>
          </a:effectLst>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t>Patrick White</a:t>
            </a:r>
          </a:p>
          <a:p>
            <a:r>
              <a:rPr lang="en-US" dirty="0" smtClean="0"/>
              <a:t>University Risk Manager</a:t>
            </a:r>
          </a:p>
        </p:txBody>
      </p:sp>
      <p:sp>
        <p:nvSpPr>
          <p:cNvPr id="5" name="Subtitle 2"/>
          <p:cNvSpPr txBox="1">
            <a:spLocks/>
          </p:cNvSpPr>
          <p:nvPr/>
        </p:nvSpPr>
        <p:spPr>
          <a:xfrm>
            <a:off x="8285018" y="3534901"/>
            <a:ext cx="2382982" cy="1655762"/>
          </a:xfrm>
          <a:prstGeom prst="rect">
            <a:avLst/>
          </a:prstGeom>
          <a:effectLst>
            <a:outerShdw blurRad="50800" dist="38100" dir="2700000" algn="tl" rotWithShape="0">
              <a:prstClr val="black">
                <a:alpha val="40000"/>
              </a:prstClr>
            </a:outerShdw>
          </a:effectLst>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t>Jessica Covington</a:t>
            </a:r>
          </a:p>
          <a:p>
            <a:r>
              <a:rPr lang="en-US" dirty="0" smtClean="0"/>
              <a:t>Safety &amp; Health Program Manager</a:t>
            </a:r>
          </a:p>
        </p:txBody>
      </p:sp>
    </p:spTree>
    <p:extLst>
      <p:ext uri="{BB962C8B-B14F-4D97-AF65-F5344CB8AC3E}">
        <p14:creationId xmlns:p14="http://schemas.microsoft.com/office/powerpoint/2010/main" val="4146025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5657850"/>
            <a:ext cx="8150225" cy="750888"/>
          </a:xfrm>
        </p:spPr>
        <p:txBody>
          <a:bodyPr>
            <a:normAutofit fontScale="90000"/>
          </a:bodyPr>
          <a:lstStyle/>
          <a:p>
            <a:r>
              <a:rPr lang="en-US" dirty="0" smtClean="0"/>
              <a:t>Field Trip Guidelines</a:t>
            </a:r>
            <a:endParaRPr lang="en-US" dirty="0"/>
          </a:p>
        </p:txBody>
      </p:sp>
      <p:sp>
        <p:nvSpPr>
          <p:cNvPr id="3" name="Content Placeholder 2"/>
          <p:cNvSpPr>
            <a:spLocks noGrp="1"/>
          </p:cNvSpPr>
          <p:nvPr>
            <p:ph idx="4294967295"/>
          </p:nvPr>
        </p:nvSpPr>
        <p:spPr>
          <a:xfrm>
            <a:off x="1493520" y="637540"/>
            <a:ext cx="9458325" cy="5314950"/>
          </a:xfrm>
        </p:spPr>
        <p:txBody>
          <a:bodyPr/>
          <a:lstStyle/>
          <a:p>
            <a:pPr marL="0" indent="0">
              <a:buNone/>
            </a:pPr>
            <a:r>
              <a:rPr lang="en-US" sz="2400" dirty="0"/>
              <a:t> </a:t>
            </a:r>
            <a:r>
              <a:rPr lang="en-US" sz="2400" dirty="0" smtClean="0"/>
              <a:t>                     </a:t>
            </a:r>
            <a:r>
              <a:rPr lang="en-US" b="1" dirty="0" smtClean="0"/>
              <a:t>Why were guidelines developed?</a:t>
            </a:r>
          </a:p>
          <a:p>
            <a:pPr marL="0" indent="0">
              <a:buNone/>
            </a:pPr>
            <a:endParaRPr lang="en-US" sz="1000" b="1" dirty="0" smtClean="0"/>
          </a:p>
          <a:p>
            <a:pPr lvl="1"/>
            <a:r>
              <a:rPr lang="en-US" dirty="0" smtClean="0"/>
              <a:t>Ensure safe and successful out of classroom experiences</a:t>
            </a:r>
          </a:p>
          <a:p>
            <a:endParaRPr lang="en-US" dirty="0" smtClean="0"/>
          </a:p>
          <a:p>
            <a:pPr lvl="1"/>
            <a:r>
              <a:rPr lang="en-US" dirty="0"/>
              <a:t>Provide resources for field trip planning and execution</a:t>
            </a:r>
          </a:p>
          <a:p>
            <a:pPr lvl="1"/>
            <a:endParaRPr lang="en-US" dirty="0" smtClean="0"/>
          </a:p>
          <a:p>
            <a:pPr lvl="1"/>
            <a:r>
              <a:rPr lang="en-US" dirty="0" smtClean="0"/>
              <a:t>Promote consistent Field </a:t>
            </a:r>
            <a:r>
              <a:rPr lang="en-US" dirty="0" smtClean="0"/>
              <a:t>trip planning </a:t>
            </a:r>
            <a:r>
              <a:rPr lang="en-US" dirty="0" smtClean="0"/>
              <a:t>campus-wide</a:t>
            </a:r>
            <a:endParaRPr lang="en-US" dirty="0" smtClean="0"/>
          </a:p>
          <a:p>
            <a:pPr marL="0" indent="0">
              <a:buNone/>
            </a:pPr>
            <a:endParaRPr lang="en-US" dirty="0"/>
          </a:p>
        </p:txBody>
      </p:sp>
    </p:spTree>
    <p:extLst>
      <p:ext uri="{BB962C8B-B14F-4D97-AF65-F5344CB8AC3E}">
        <p14:creationId xmlns:p14="http://schemas.microsoft.com/office/powerpoint/2010/main" val="30160699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5648325"/>
            <a:ext cx="10515600" cy="1325563"/>
          </a:xfrm>
        </p:spPr>
        <p:txBody>
          <a:bodyPr>
            <a:normAutofit/>
          </a:bodyPr>
          <a:lstStyle/>
          <a:p>
            <a:r>
              <a:rPr lang="en-US" dirty="0" smtClean="0"/>
              <a:t>Field Trip Guidelines</a:t>
            </a:r>
            <a:endParaRPr lang="en-US" dirty="0"/>
          </a:p>
        </p:txBody>
      </p:sp>
      <p:sp>
        <p:nvSpPr>
          <p:cNvPr id="3" name="Content Placeholder 2"/>
          <p:cNvSpPr>
            <a:spLocks noGrp="1"/>
          </p:cNvSpPr>
          <p:nvPr>
            <p:ph type="body" idx="1"/>
          </p:nvPr>
        </p:nvSpPr>
        <p:spPr>
          <a:xfrm>
            <a:off x="443548" y="582269"/>
            <a:ext cx="5157787" cy="823912"/>
          </a:xfrm>
        </p:spPr>
        <p:txBody>
          <a:bodyPr>
            <a:normAutofit/>
          </a:bodyPr>
          <a:lstStyle/>
          <a:p>
            <a:pPr marL="0" indent="0">
              <a:buNone/>
            </a:pPr>
            <a:r>
              <a:rPr lang="en-US" sz="2800" b="1" dirty="0" smtClean="0"/>
              <a:t>What is a Field Trip? </a:t>
            </a:r>
          </a:p>
          <a:p>
            <a:pPr marL="0" indent="0">
              <a:buNone/>
            </a:pPr>
            <a:endParaRPr lang="en-US" b="1" dirty="0" smtClean="0"/>
          </a:p>
        </p:txBody>
      </p:sp>
      <p:sp>
        <p:nvSpPr>
          <p:cNvPr id="2" name="Content Placeholder 1"/>
          <p:cNvSpPr>
            <a:spLocks noGrp="1"/>
          </p:cNvSpPr>
          <p:nvPr>
            <p:ph sz="half" idx="2"/>
          </p:nvPr>
        </p:nvSpPr>
        <p:spPr>
          <a:xfrm>
            <a:off x="443548" y="1148239"/>
            <a:ext cx="5157787" cy="3010508"/>
          </a:xfrm>
        </p:spPr>
        <p:txBody>
          <a:bodyPr>
            <a:normAutofit fontScale="77500" lnSpcReduction="20000"/>
          </a:bodyPr>
          <a:lstStyle/>
          <a:p>
            <a:pPr marL="0" indent="0">
              <a:buNone/>
            </a:pPr>
            <a:r>
              <a:rPr lang="en-US" dirty="0"/>
              <a:t>University supervised educational or instructional journey or excursion away from the Auburn University campus, whether or not in University vehicles, that is organized and/or sponsored by a department or unit of the University, or by a faculty member or other authorized employee of the University, that is related to an approved academic program or area of study, serves an academic purpose, and involves participation by one or more students.</a:t>
            </a:r>
          </a:p>
          <a:p>
            <a:endParaRPr lang="en-US" dirty="0"/>
          </a:p>
        </p:txBody>
      </p:sp>
      <p:sp>
        <p:nvSpPr>
          <p:cNvPr id="5" name="Text Placeholder 4"/>
          <p:cNvSpPr>
            <a:spLocks noGrp="1"/>
          </p:cNvSpPr>
          <p:nvPr>
            <p:ph type="body" sz="quarter" idx="3"/>
          </p:nvPr>
        </p:nvSpPr>
        <p:spPr>
          <a:xfrm>
            <a:off x="6097587" y="582269"/>
            <a:ext cx="5608321" cy="823912"/>
          </a:xfrm>
        </p:spPr>
        <p:txBody>
          <a:bodyPr>
            <a:noAutofit/>
          </a:bodyPr>
          <a:lstStyle/>
          <a:p>
            <a:r>
              <a:rPr lang="en-US" sz="2800" dirty="0"/>
              <a:t>What is not considered a Field Trip?</a:t>
            </a:r>
          </a:p>
          <a:p>
            <a:endParaRPr lang="en-US" sz="2800" dirty="0"/>
          </a:p>
        </p:txBody>
      </p:sp>
      <p:sp>
        <p:nvSpPr>
          <p:cNvPr id="6" name="Content Placeholder 5"/>
          <p:cNvSpPr>
            <a:spLocks noGrp="1"/>
          </p:cNvSpPr>
          <p:nvPr>
            <p:ph sz="quarter" idx="4"/>
          </p:nvPr>
        </p:nvSpPr>
        <p:spPr>
          <a:xfrm>
            <a:off x="6097587" y="1148239"/>
            <a:ext cx="5183188" cy="3010508"/>
          </a:xfrm>
        </p:spPr>
        <p:txBody>
          <a:bodyPr>
            <a:normAutofit/>
          </a:bodyPr>
          <a:lstStyle/>
          <a:p>
            <a:pPr>
              <a:lnSpc>
                <a:spcPct val="120000"/>
              </a:lnSpc>
              <a:spcBef>
                <a:spcPts val="0"/>
              </a:spcBef>
            </a:pPr>
            <a:r>
              <a:rPr lang="en-US" sz="2200" dirty="0"/>
              <a:t>i</a:t>
            </a:r>
            <a:r>
              <a:rPr lang="en-US" sz="2200" dirty="0" smtClean="0"/>
              <a:t>nternships</a:t>
            </a:r>
            <a:r>
              <a:rPr lang="en-US" sz="2200" dirty="0"/>
              <a:t>, </a:t>
            </a:r>
            <a:endParaRPr lang="en-US" sz="2200" dirty="0" smtClean="0"/>
          </a:p>
          <a:p>
            <a:pPr>
              <a:lnSpc>
                <a:spcPct val="120000"/>
              </a:lnSpc>
              <a:spcBef>
                <a:spcPts val="0"/>
              </a:spcBef>
            </a:pPr>
            <a:r>
              <a:rPr lang="en-US" sz="2200" dirty="0" smtClean="0"/>
              <a:t>practicums</a:t>
            </a:r>
            <a:r>
              <a:rPr lang="en-US" sz="2200" dirty="0"/>
              <a:t>, </a:t>
            </a:r>
            <a:endParaRPr lang="en-US" sz="2200" dirty="0" smtClean="0"/>
          </a:p>
          <a:p>
            <a:pPr>
              <a:lnSpc>
                <a:spcPct val="120000"/>
              </a:lnSpc>
              <a:spcBef>
                <a:spcPts val="0"/>
              </a:spcBef>
            </a:pPr>
            <a:r>
              <a:rPr lang="en-US" sz="2200" dirty="0" smtClean="0"/>
              <a:t>co-operative </a:t>
            </a:r>
            <a:r>
              <a:rPr lang="en-US" sz="2200" dirty="0"/>
              <a:t>education, </a:t>
            </a:r>
            <a:endParaRPr lang="en-US" sz="2200" dirty="0" smtClean="0"/>
          </a:p>
          <a:p>
            <a:pPr>
              <a:lnSpc>
                <a:spcPct val="120000"/>
              </a:lnSpc>
              <a:spcBef>
                <a:spcPts val="0"/>
              </a:spcBef>
            </a:pPr>
            <a:r>
              <a:rPr lang="en-US" sz="2200" dirty="0" smtClean="0"/>
              <a:t>service </a:t>
            </a:r>
            <a:r>
              <a:rPr lang="en-US" sz="2200" dirty="0"/>
              <a:t>learning, </a:t>
            </a:r>
            <a:endParaRPr lang="en-US" sz="2200" dirty="0" smtClean="0"/>
          </a:p>
          <a:p>
            <a:pPr>
              <a:lnSpc>
                <a:spcPct val="120000"/>
              </a:lnSpc>
              <a:spcBef>
                <a:spcPts val="0"/>
              </a:spcBef>
            </a:pPr>
            <a:r>
              <a:rPr lang="en-US" sz="2200" dirty="0" smtClean="0"/>
              <a:t>volunteer </a:t>
            </a:r>
            <a:r>
              <a:rPr lang="en-US" sz="2200" dirty="0"/>
              <a:t>activity, </a:t>
            </a:r>
            <a:endParaRPr lang="en-US" sz="2200" dirty="0" smtClean="0"/>
          </a:p>
          <a:p>
            <a:pPr>
              <a:lnSpc>
                <a:spcPct val="120000"/>
              </a:lnSpc>
              <a:spcBef>
                <a:spcPts val="0"/>
              </a:spcBef>
            </a:pPr>
            <a:r>
              <a:rPr lang="en-US" sz="2200" dirty="0" smtClean="0"/>
              <a:t>international </a:t>
            </a:r>
            <a:r>
              <a:rPr lang="en-US" sz="2200" dirty="0"/>
              <a:t>travel </a:t>
            </a:r>
            <a:endParaRPr lang="en-US" sz="2200" b="1" dirty="0"/>
          </a:p>
          <a:p>
            <a:endParaRPr lang="en-US" dirty="0"/>
          </a:p>
        </p:txBody>
      </p:sp>
    </p:spTree>
    <p:extLst>
      <p:ext uri="{BB962C8B-B14F-4D97-AF65-F5344CB8AC3E}">
        <p14:creationId xmlns:p14="http://schemas.microsoft.com/office/powerpoint/2010/main" val="2595491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5658182"/>
            <a:ext cx="8965096" cy="751349"/>
          </a:xfrm>
        </p:spPr>
        <p:txBody>
          <a:bodyPr>
            <a:normAutofit fontScale="90000"/>
          </a:bodyPr>
          <a:lstStyle/>
          <a:p>
            <a:r>
              <a:rPr lang="en-US" dirty="0" smtClean="0"/>
              <a:t>Field Trip Guidelines</a:t>
            </a:r>
            <a:endParaRPr lang="en-US" dirty="0"/>
          </a:p>
        </p:txBody>
      </p:sp>
      <p:sp>
        <p:nvSpPr>
          <p:cNvPr id="4" name="Content Placeholder 2"/>
          <p:cNvSpPr txBox="1">
            <a:spLocks/>
          </p:cNvSpPr>
          <p:nvPr/>
        </p:nvSpPr>
        <p:spPr>
          <a:xfrm>
            <a:off x="193041" y="220663"/>
            <a:ext cx="9458325" cy="5314950"/>
          </a:xfrm>
          <a:prstGeom prst="rect">
            <a:avLst/>
          </a:prstGeom>
          <a:effectLst>
            <a:outerShdw blurRad="50800" dist="38100" dir="2700000" algn="tl" rotWithShape="0">
              <a:prstClr val="black">
                <a:alpha val="40000"/>
              </a:prstClr>
            </a:outerShdw>
          </a:effectLst>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smtClean="0"/>
              <a:t>Website</a:t>
            </a:r>
          </a:p>
          <a:p>
            <a:pPr marL="0" indent="0">
              <a:buNone/>
            </a:pPr>
            <a:r>
              <a:rPr lang="en-US" dirty="0">
                <a:hlinkClick r:id="rId2"/>
              </a:rPr>
              <a:t>https://cws.auburn.edu/rms/pm/fieldtrip</a:t>
            </a:r>
            <a:endParaRPr lang="en-US" b="1" dirty="0"/>
          </a:p>
          <a:p>
            <a:pPr marL="0" indent="0">
              <a:buFont typeface="Arial" panose="020B0604020202020204" pitchFamily="34" charset="0"/>
              <a:buNone/>
            </a:pPr>
            <a:endParaRPr lang="en-US" b="1" dirty="0" smtClean="0"/>
          </a:p>
          <a:p>
            <a:pPr marL="0" indent="0">
              <a:buFont typeface="Arial" panose="020B0604020202020204" pitchFamily="34" charset="0"/>
              <a:buNone/>
            </a:pPr>
            <a:r>
              <a:rPr lang="en-US" b="1" dirty="0" smtClean="0"/>
              <a:t>Objectives</a:t>
            </a:r>
          </a:p>
          <a:p>
            <a:pPr marL="0" indent="0">
              <a:buFont typeface="Arial" panose="020B0604020202020204" pitchFamily="34" charset="0"/>
              <a:buNone/>
            </a:pPr>
            <a:endParaRPr lang="en-US" sz="200" dirty="0" smtClean="0"/>
          </a:p>
          <a:p>
            <a:pPr lvl="1"/>
            <a:r>
              <a:rPr lang="en-US" dirty="0" smtClean="0"/>
              <a:t>Provide workable solution for improving safety</a:t>
            </a:r>
          </a:p>
          <a:p>
            <a:pPr lvl="2"/>
            <a:r>
              <a:rPr lang="en-US" dirty="0" smtClean="0"/>
              <a:t>Hopefully not too cumbersome</a:t>
            </a:r>
            <a:endParaRPr lang="en-US" dirty="0"/>
          </a:p>
          <a:p>
            <a:pPr lvl="1"/>
            <a:r>
              <a:rPr lang="en-US" dirty="0" smtClean="0"/>
              <a:t>Include section for reporting sexual misconduct</a:t>
            </a:r>
          </a:p>
          <a:p>
            <a:pPr lvl="1"/>
            <a:endParaRPr lang="en-US" dirty="0"/>
          </a:p>
          <a:p>
            <a:pPr lvl="1"/>
            <a:r>
              <a:rPr lang="en-US" dirty="0" smtClean="0"/>
              <a:t>Include Hazard Assessment (more on this later)</a:t>
            </a:r>
          </a:p>
          <a:p>
            <a:pPr lvl="1"/>
            <a:endParaRPr lang="en-US" dirty="0"/>
          </a:p>
          <a:p>
            <a:pPr lvl="1"/>
            <a:r>
              <a:rPr lang="en-US" dirty="0" smtClean="0"/>
              <a:t>Develop planning resources</a:t>
            </a:r>
          </a:p>
          <a:p>
            <a:pPr lvl="2"/>
            <a:r>
              <a:rPr lang="en-US" dirty="0" smtClean="0"/>
              <a:t>Itinerary form</a:t>
            </a:r>
          </a:p>
          <a:p>
            <a:pPr lvl="2"/>
            <a:r>
              <a:rPr lang="en-US" dirty="0" smtClean="0"/>
              <a:t>Checklist</a:t>
            </a:r>
          </a:p>
          <a:p>
            <a:pPr lvl="2"/>
            <a:r>
              <a:rPr lang="en-US" dirty="0" smtClean="0"/>
              <a:t>Student Handout</a:t>
            </a:r>
          </a:p>
          <a:p>
            <a:pPr lvl="1"/>
            <a:endParaRPr lang="en-US" dirty="0"/>
          </a:p>
          <a:p>
            <a:pPr lvl="1"/>
            <a:endParaRPr lang="en-US" dirty="0" smtClean="0"/>
          </a:p>
          <a:p>
            <a:pPr lvl="1"/>
            <a:endParaRPr lang="en-US" dirty="0"/>
          </a:p>
          <a:p>
            <a:pPr lvl="1"/>
            <a:endParaRPr lang="en-US" dirty="0" smtClean="0"/>
          </a:p>
          <a:p>
            <a:pPr lvl="1"/>
            <a:endParaRPr lang="en-US" dirty="0" smtClean="0"/>
          </a:p>
          <a:p>
            <a:pPr lvl="1"/>
            <a:endParaRPr lang="en-US" dirty="0"/>
          </a:p>
          <a:p>
            <a:pPr lvl="1"/>
            <a:endParaRPr lang="en-US" dirty="0" smtClean="0"/>
          </a:p>
          <a:p>
            <a:pPr marL="0" indent="0">
              <a:buFont typeface="Arial" panose="020B0604020202020204" pitchFamily="34" charset="0"/>
              <a:buNone/>
            </a:pPr>
            <a:endParaRPr lang="en-US" sz="2400" dirty="0" smtClean="0"/>
          </a:p>
        </p:txBody>
      </p:sp>
    </p:spTree>
    <p:extLst>
      <p:ext uri="{BB962C8B-B14F-4D97-AF65-F5344CB8AC3E}">
        <p14:creationId xmlns:p14="http://schemas.microsoft.com/office/powerpoint/2010/main" val="25087566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5658182"/>
            <a:ext cx="8965096" cy="751349"/>
          </a:xfrm>
        </p:spPr>
        <p:txBody>
          <a:bodyPr>
            <a:normAutofit fontScale="90000"/>
          </a:bodyPr>
          <a:lstStyle/>
          <a:p>
            <a:r>
              <a:rPr lang="en-US" dirty="0" smtClean="0"/>
              <a:t>Field Trip Guidelines</a:t>
            </a:r>
            <a:endParaRPr lang="en-US" dirty="0"/>
          </a:p>
        </p:txBody>
      </p:sp>
      <p:sp>
        <p:nvSpPr>
          <p:cNvPr id="3" name="Content Placeholder 2"/>
          <p:cNvSpPr>
            <a:spLocks noGrp="1"/>
          </p:cNvSpPr>
          <p:nvPr>
            <p:ph idx="1"/>
          </p:nvPr>
        </p:nvSpPr>
        <p:spPr>
          <a:xfrm>
            <a:off x="0" y="106480"/>
            <a:ext cx="9458739" cy="5313942"/>
          </a:xfrm>
        </p:spPr>
        <p:txBody>
          <a:bodyPr/>
          <a:lstStyle/>
          <a:p>
            <a:pPr marL="0" indent="0">
              <a:buNone/>
            </a:pPr>
            <a:r>
              <a:rPr lang="en-US" b="1" dirty="0" smtClean="0"/>
              <a:t>A little more on Hazard Assessments…</a:t>
            </a:r>
            <a:endParaRPr lang="en-US" b="1" dirty="0"/>
          </a:p>
        </p:txBody>
      </p:sp>
      <p:sp>
        <p:nvSpPr>
          <p:cNvPr id="5" name="Rectangle 4"/>
          <p:cNvSpPr/>
          <p:nvPr/>
        </p:nvSpPr>
        <p:spPr>
          <a:xfrm>
            <a:off x="192033" y="843951"/>
            <a:ext cx="8773064" cy="3839000"/>
          </a:xfrm>
          <a:prstGeom prst="rect">
            <a:avLst/>
          </a:prstGeom>
        </p:spPr>
        <p:txBody>
          <a:bodyPr wrap="square">
            <a:spAutoFit/>
          </a:bodyPr>
          <a:lstStyle/>
          <a:p>
            <a:pPr marL="228600" lvl="0" indent="-228600">
              <a:lnSpc>
                <a:spcPct val="90000"/>
              </a:lnSpc>
              <a:spcBef>
                <a:spcPts val="1000"/>
              </a:spcBef>
              <a:buFont typeface="Arial" panose="020B0604020202020204" pitchFamily="34" charset="0"/>
              <a:buChar char="•"/>
            </a:pPr>
            <a:r>
              <a:rPr lang="en-US" sz="2800" dirty="0">
                <a:solidFill>
                  <a:prstClr val="white"/>
                </a:solidFill>
              </a:rPr>
              <a:t>Goal </a:t>
            </a:r>
            <a:r>
              <a:rPr lang="en-US" sz="2800" dirty="0" smtClean="0">
                <a:solidFill>
                  <a:prstClr val="white"/>
                </a:solidFill>
              </a:rPr>
              <a:t>of </a:t>
            </a:r>
            <a:r>
              <a:rPr lang="en-US" sz="2800" dirty="0">
                <a:solidFill>
                  <a:prstClr val="white"/>
                </a:solidFill>
              </a:rPr>
              <a:t>the hazard assessment is to identify and mitigate any foreseeable hazards associated with planned field trip activities. </a:t>
            </a:r>
          </a:p>
          <a:p>
            <a:pPr marL="228600" lvl="0" indent="-228600">
              <a:lnSpc>
                <a:spcPct val="90000"/>
              </a:lnSpc>
              <a:spcBef>
                <a:spcPts val="1000"/>
              </a:spcBef>
              <a:buFont typeface="Arial" panose="020B0604020202020204" pitchFamily="34" charset="0"/>
              <a:buChar char="•"/>
            </a:pPr>
            <a:r>
              <a:rPr lang="en-US" sz="2800" dirty="0">
                <a:solidFill>
                  <a:prstClr val="white"/>
                </a:solidFill>
              </a:rPr>
              <a:t>Prior planning can identify any training, personal protection equipment, and emergency contingency needs. </a:t>
            </a:r>
          </a:p>
          <a:p>
            <a:pPr marL="228600" lvl="0" indent="-228600">
              <a:lnSpc>
                <a:spcPct val="90000"/>
              </a:lnSpc>
              <a:spcBef>
                <a:spcPts val="1000"/>
              </a:spcBef>
              <a:buFont typeface="Arial" panose="020B0604020202020204" pitchFamily="34" charset="0"/>
              <a:buChar char="•"/>
            </a:pPr>
            <a:r>
              <a:rPr lang="en-US" sz="2800" dirty="0">
                <a:solidFill>
                  <a:prstClr val="white"/>
                </a:solidFill>
              </a:rPr>
              <a:t>Risk Management and Safety is available to help your department in hazard identification and mitigation planning efforts. </a:t>
            </a:r>
          </a:p>
        </p:txBody>
      </p:sp>
    </p:spTree>
    <p:extLst>
      <p:ext uri="{BB962C8B-B14F-4D97-AF65-F5344CB8AC3E}">
        <p14:creationId xmlns:p14="http://schemas.microsoft.com/office/powerpoint/2010/main" val="755498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rmAutofit/>
          </a:bodyPr>
          <a:lstStyle/>
          <a:p>
            <a:r>
              <a:rPr lang="en-US" sz="4000" dirty="0" smtClean="0"/>
              <a:t>Field Trip Guidelines</a:t>
            </a:r>
            <a:endParaRPr lang="en-US" sz="4000" dirty="0"/>
          </a:p>
        </p:txBody>
      </p:sp>
      <p:sp>
        <p:nvSpPr>
          <p:cNvPr id="3" name="Subtitle 2"/>
          <p:cNvSpPr>
            <a:spLocks noGrp="1"/>
          </p:cNvSpPr>
          <p:nvPr>
            <p:ph idx="1"/>
          </p:nvPr>
        </p:nvSpPr>
        <p:spPr>
          <a:xfrm>
            <a:off x="838200" y="271850"/>
            <a:ext cx="10344664" cy="5313942"/>
          </a:xfrm>
        </p:spPr>
        <p:txBody>
          <a:bodyPr>
            <a:normAutofit/>
          </a:bodyPr>
          <a:lstStyle/>
          <a:p>
            <a:pPr marL="0" indent="0">
              <a:buNone/>
            </a:pPr>
            <a:endParaRPr lang="en-US" sz="2400" dirty="0" smtClean="0"/>
          </a:p>
          <a:p>
            <a:pPr marL="0" indent="0">
              <a:buNone/>
            </a:pPr>
            <a:endParaRPr lang="en-US" sz="2400" dirty="0"/>
          </a:p>
          <a:p>
            <a:pPr marL="0" indent="0" algn="ctr">
              <a:buNone/>
            </a:pPr>
            <a:r>
              <a:rPr lang="en-US" b="1" dirty="0" smtClean="0"/>
              <a:t>Where do we go for help? </a:t>
            </a:r>
          </a:p>
          <a:p>
            <a:pPr marL="0" indent="0">
              <a:buNone/>
            </a:pPr>
            <a:endParaRPr lang="en-US" sz="2400" dirty="0"/>
          </a:p>
          <a:p>
            <a:pPr marL="0" indent="0">
              <a:buNone/>
            </a:pPr>
            <a:endParaRPr lang="en-US" sz="2400" dirty="0" smtClean="0"/>
          </a:p>
          <a:p>
            <a:pPr marL="0" indent="0">
              <a:buNone/>
            </a:pPr>
            <a:endParaRPr lang="en-US" sz="2400" dirty="0"/>
          </a:p>
          <a:p>
            <a:pPr marL="0" indent="0">
              <a:buNone/>
            </a:pPr>
            <a:endParaRPr lang="en-US" sz="2400" dirty="0" smtClean="0"/>
          </a:p>
          <a:p>
            <a:pPr marL="0" indent="0">
              <a:buNone/>
            </a:pPr>
            <a:r>
              <a:rPr lang="en-US" sz="2400" dirty="0" smtClean="0"/>
              <a:t>       Cathy Cooper</a:t>
            </a:r>
          </a:p>
          <a:p>
            <a:pPr marL="0" indent="0">
              <a:buNone/>
            </a:pPr>
            <a:r>
              <a:rPr lang="en-US" sz="2400" dirty="0" smtClean="0"/>
              <a:t>coopeca@auburn.edu</a:t>
            </a:r>
          </a:p>
        </p:txBody>
      </p:sp>
      <p:sp>
        <p:nvSpPr>
          <p:cNvPr id="4" name="Subtitle 2"/>
          <p:cNvSpPr txBox="1">
            <a:spLocks/>
          </p:cNvSpPr>
          <p:nvPr/>
        </p:nvSpPr>
        <p:spPr>
          <a:xfrm>
            <a:off x="4490651" y="3503642"/>
            <a:ext cx="3039762" cy="1655762"/>
          </a:xfrm>
          <a:prstGeom prst="rect">
            <a:avLst/>
          </a:prstGeom>
          <a:effectLst>
            <a:outerShdw blurRad="50800" dist="38100" dir="2700000" algn="tl" rotWithShape="0">
              <a:prstClr val="black">
                <a:alpha val="40000"/>
              </a:prstClr>
            </a:outerShdw>
          </a:effectLst>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t>Patrick White</a:t>
            </a:r>
          </a:p>
          <a:p>
            <a:r>
              <a:rPr lang="en-US" dirty="0" smtClean="0"/>
              <a:t>plw0010@auburn.edu</a:t>
            </a:r>
          </a:p>
        </p:txBody>
      </p:sp>
      <p:sp>
        <p:nvSpPr>
          <p:cNvPr id="5" name="Subtitle 2"/>
          <p:cNvSpPr txBox="1">
            <a:spLocks/>
          </p:cNvSpPr>
          <p:nvPr/>
        </p:nvSpPr>
        <p:spPr>
          <a:xfrm>
            <a:off x="8285017" y="3503642"/>
            <a:ext cx="2897847" cy="1655762"/>
          </a:xfrm>
          <a:prstGeom prst="rect">
            <a:avLst/>
          </a:prstGeom>
          <a:effectLst>
            <a:outerShdw blurRad="50800" dist="38100" dir="2700000" algn="tl" rotWithShape="0">
              <a:prstClr val="black">
                <a:alpha val="40000"/>
              </a:prstClr>
            </a:outerShdw>
          </a:effectLst>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bg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bg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bg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bg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bg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smtClean="0"/>
              <a:t>Jessica Covington</a:t>
            </a:r>
          </a:p>
          <a:p>
            <a:pPr algn="r"/>
            <a:r>
              <a:rPr lang="en-US" dirty="0" smtClean="0"/>
              <a:t>jlc0105@auburn.edu</a:t>
            </a:r>
          </a:p>
        </p:txBody>
      </p:sp>
    </p:spTree>
    <p:extLst>
      <p:ext uri="{BB962C8B-B14F-4D97-AF65-F5344CB8AC3E}">
        <p14:creationId xmlns:p14="http://schemas.microsoft.com/office/powerpoint/2010/main" val="717938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AURMS BL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URMS PPT Template" id="{B96D18EC-76C1-4EDA-BBE2-F243537EDD1F}" vid="{1FF3269A-C094-48BA-8ED1-1AA8FE817F73}"/>
    </a:ext>
  </a:extLst>
</a:theme>
</file>

<file path=ppt/theme/theme2.xml><?xml version="1.0" encoding="utf-8"?>
<a:theme xmlns:a="http://schemas.openxmlformats.org/drawingml/2006/main" name="AURMS WHI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AURMS PPT Template</Template>
  <TotalTime>183</TotalTime>
  <Words>320</Words>
  <Application>Microsoft Office PowerPoint</Application>
  <PresentationFormat>Widescreen</PresentationFormat>
  <Paragraphs>71</Paragraphs>
  <Slides>6</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Calibri Light</vt:lpstr>
      <vt:lpstr>AURMS BLUE</vt:lpstr>
      <vt:lpstr>AURMS WHITE</vt:lpstr>
      <vt:lpstr>Field Trip Guidelines</vt:lpstr>
      <vt:lpstr>Field Trip Guidelines</vt:lpstr>
      <vt:lpstr>Field Trip Guidelines</vt:lpstr>
      <vt:lpstr>Field Trip Guidelines</vt:lpstr>
      <vt:lpstr>Field Trip Guidelines</vt:lpstr>
      <vt:lpstr>Field Trip Guidelines</vt:lpstr>
    </vt:vector>
  </TitlesOfParts>
  <Company>Auburn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Ives</dc:creator>
  <cp:lastModifiedBy>Patrick White</cp:lastModifiedBy>
  <cp:revision>23</cp:revision>
  <dcterms:created xsi:type="dcterms:W3CDTF">2018-04-10T13:52:31Z</dcterms:created>
  <dcterms:modified xsi:type="dcterms:W3CDTF">2019-10-03T20:48:49Z</dcterms:modified>
</cp:coreProperties>
</file>